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77" r:id="rId2"/>
    <p:sldId id="280" r:id="rId3"/>
    <p:sldId id="257" r:id="rId4"/>
    <p:sldId id="258" r:id="rId5"/>
    <p:sldId id="259" r:id="rId6"/>
    <p:sldId id="279" r:id="rId7"/>
    <p:sldId id="260" r:id="rId8"/>
    <p:sldId id="261" r:id="rId9"/>
    <p:sldId id="262" r:id="rId10"/>
    <p:sldId id="278" r:id="rId11"/>
    <p:sldId id="263" r:id="rId12"/>
    <p:sldId id="264" r:id="rId13"/>
    <p:sldId id="265" r:id="rId14"/>
    <p:sldId id="266" r:id="rId15"/>
    <p:sldId id="275" r:id="rId16"/>
    <p:sldId id="267" r:id="rId17"/>
    <p:sldId id="276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0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FD3"/>
    <a:srgbClr val="FFCCFF"/>
    <a:srgbClr val="FFC5C5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77BBE8-E4C4-4683-B8F3-255622F8F0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39B299E-5EA4-44A8-9BAC-41E2775C7E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EF6F-1D5A-4A39-B7AD-D1462C4FA762}" type="datetimeFigureOut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E03442A-6F3E-43F8-86EC-F73E927419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94CF690-112E-4AF5-ACB8-531DA2905B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2119-7609-4E71-9438-9BFE3962B5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581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2106F-BB0E-4909-81C5-B311DB589573}" type="datetimeFigureOut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B4BB7-DD23-4CE0-8490-0887F2962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0479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CA69-8F7F-4C0A-9FBF-6DEFD3B570C4}" type="datetime1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52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F563-B529-4420-BE83-5BEB4628B9B7}" type="datetime1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60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E064-CB88-403D-A30E-8FA5DF08577F}" type="datetime1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18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108E-FAC5-4BB0-9FA5-8DDB7AA9DF6F}" type="datetime1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61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45B8-3E61-416C-AFEA-21C954F798EF}" type="datetime1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53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5CF9-8759-4932-B663-0D3268A21D30}" type="datetime1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14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186D-8642-4277-ACA2-BE38E792D04B}" type="datetime1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25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4A69-73C0-4A2F-8560-5760A7E022C0}" type="datetime1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74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52CD-6EB2-44FA-9E5C-C745D4E88C22}" type="datetime1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35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6BA8-B50B-406E-A87C-BB2429604D53}" type="datetime1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22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E76D-0FAC-4AB4-AFE8-38EF5E647D33}" type="datetime1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96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246A4-34C7-4D5C-9AD4-7CA8AAA6714F}" type="datetime1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05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daegu.ac.kr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0D2646-871E-4EA8-9D8F-A1DF76E59215}"/>
              </a:ext>
            </a:extLst>
          </p:cNvPr>
          <p:cNvSpPr txBox="1"/>
          <p:nvPr/>
        </p:nvSpPr>
        <p:spPr>
          <a:xfrm>
            <a:off x="632319" y="347317"/>
            <a:ext cx="787936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학위논문</a:t>
            </a:r>
            <a:r>
              <a:rPr lang="en-US" altLang="ko-KR" sz="3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(d-Collection) </a:t>
            </a:r>
          </a:p>
          <a:p>
            <a:pPr algn="ctr"/>
            <a:r>
              <a:rPr lang="ko-KR" altLang="en-US" sz="3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온라인 제출 안내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680E0E6-8ED4-4AAC-9A9E-7C2C1B00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5015274-DBC9-44CA-B192-14AE796F54F0}"/>
              </a:ext>
            </a:extLst>
          </p:cNvPr>
          <p:cNvSpPr/>
          <p:nvPr/>
        </p:nvSpPr>
        <p:spPr>
          <a:xfrm>
            <a:off x="2256637" y="6176192"/>
            <a:ext cx="4630723" cy="54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AF286A-0BA1-4C4E-99B6-AEF9E02CD120}"/>
              </a:ext>
            </a:extLst>
          </p:cNvPr>
          <p:cNvSpPr txBox="1"/>
          <p:nvPr/>
        </p:nvSpPr>
        <p:spPr>
          <a:xfrm>
            <a:off x="632319" y="2381110"/>
            <a:ext cx="7879361" cy="31870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</a:t>
            </a:r>
            <a:r>
              <a:rPr lang="en-US" altLang="ko-KR" spc="150" dirty="0">
                <a:latin typeface="+mj-ea"/>
                <a:ea typeface="+mj-ea"/>
              </a:rPr>
              <a:t>1. </a:t>
            </a:r>
            <a:r>
              <a:rPr lang="ko-KR" altLang="en-US" spc="150" dirty="0">
                <a:latin typeface="+mj-ea"/>
                <a:ea typeface="+mj-ea"/>
              </a:rPr>
              <a:t>원문파일 제출 문의</a:t>
            </a:r>
            <a:endParaRPr lang="en-US" altLang="ko-KR" spc="15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pc="150" dirty="0">
                <a:latin typeface="+mj-ea"/>
                <a:ea typeface="+mj-ea"/>
              </a:rPr>
              <a:t>     • </a:t>
            </a:r>
            <a:r>
              <a:rPr lang="ko-KR" altLang="en-US" sz="1500" spc="150" dirty="0">
                <a:latin typeface="+mj-ea"/>
                <a:ea typeface="+mj-ea"/>
              </a:rPr>
              <a:t>창파도서관 연속간행물실</a:t>
            </a:r>
            <a:r>
              <a:rPr lang="en-US" altLang="ko-KR" sz="1500" spc="150" dirty="0">
                <a:latin typeface="+mj-ea"/>
                <a:ea typeface="+mj-ea"/>
              </a:rPr>
              <a:t>:</a:t>
            </a:r>
            <a:r>
              <a:rPr lang="ko-KR" altLang="en-US" sz="1500" spc="150" dirty="0">
                <a:latin typeface="+mj-ea"/>
                <a:ea typeface="+mj-ea"/>
              </a:rPr>
              <a:t> </a:t>
            </a:r>
            <a:r>
              <a:rPr lang="en-US" altLang="ko-KR" sz="1500" spc="150" dirty="0">
                <a:latin typeface="+mj-ea"/>
                <a:ea typeface="+mj-ea"/>
              </a:rPr>
              <a:t>053-850-5464</a:t>
            </a:r>
          </a:p>
          <a:p>
            <a:pPr>
              <a:lnSpc>
                <a:spcPct val="150000"/>
              </a:lnSpc>
            </a:pPr>
            <a:r>
              <a:rPr lang="en-US" altLang="ko-KR" sz="1500" spc="150" dirty="0">
                <a:latin typeface="+mj-ea"/>
                <a:ea typeface="+mj-ea"/>
              </a:rPr>
              <a:t>      • </a:t>
            </a:r>
            <a:r>
              <a:rPr lang="ko-KR" altLang="en-US" sz="1500" spc="150" dirty="0">
                <a:latin typeface="+mj-ea"/>
                <a:ea typeface="+mj-ea"/>
              </a:rPr>
              <a:t>근무시간 </a:t>
            </a:r>
            <a:r>
              <a:rPr lang="en-US" altLang="ko-KR" sz="1500" spc="150" dirty="0">
                <a:latin typeface="+mj-ea"/>
                <a:ea typeface="+mj-ea"/>
              </a:rPr>
              <a:t>09:00 ~ 17:00 (</a:t>
            </a:r>
            <a:r>
              <a:rPr lang="ko-KR" altLang="en-US" sz="1500" spc="150" dirty="0">
                <a:latin typeface="+mj-ea"/>
                <a:ea typeface="+mj-ea"/>
              </a:rPr>
              <a:t>점심시간 </a:t>
            </a:r>
            <a:r>
              <a:rPr lang="en-US" altLang="ko-KR" sz="1500" spc="150" dirty="0">
                <a:latin typeface="+mj-ea"/>
                <a:ea typeface="+mj-ea"/>
              </a:rPr>
              <a:t>12:00~13:00, </a:t>
            </a:r>
            <a:r>
              <a:rPr lang="ko-KR" altLang="en-US" sz="1500" spc="150" dirty="0">
                <a:latin typeface="+mj-ea"/>
                <a:ea typeface="+mj-ea"/>
              </a:rPr>
              <a:t>주말 공휴일 제외</a:t>
            </a:r>
            <a:r>
              <a:rPr lang="en-US" altLang="ko-KR" sz="1500" spc="150" dirty="0">
                <a:latin typeface="+mj-ea"/>
                <a:ea typeface="+mj-ea"/>
              </a:rPr>
              <a:t>)</a:t>
            </a:r>
            <a:endParaRPr lang="en-US" altLang="ko-KR" sz="1000" spc="15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spc="150" dirty="0">
                <a:latin typeface="+mj-ea"/>
              </a:rPr>
              <a:t>  2. </a:t>
            </a:r>
            <a:r>
              <a:rPr lang="ko-KR" altLang="en-US" spc="150" dirty="0">
                <a:latin typeface="+mj-ea"/>
              </a:rPr>
              <a:t>원문파일 제출 이외 문의</a:t>
            </a:r>
            <a:r>
              <a:rPr lang="en-US" altLang="ko-KR" spc="150" dirty="0">
                <a:latin typeface="+mj-ea"/>
              </a:rPr>
              <a:t>: </a:t>
            </a:r>
            <a:r>
              <a:rPr lang="ko-KR" altLang="en-US" sz="1600" spc="150" dirty="0">
                <a:solidFill>
                  <a:srgbClr val="FF0000"/>
                </a:solidFill>
                <a:latin typeface="+mj-ea"/>
              </a:rPr>
              <a:t>학위논문 작성지침 및 논문 제본 관련 등</a:t>
            </a:r>
            <a:endParaRPr lang="en-US" altLang="ko-KR" sz="1600" spc="150" dirty="0">
              <a:solidFill>
                <a:srgbClr val="FF0000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spc="150" dirty="0">
                <a:latin typeface="+mj-ea"/>
              </a:rPr>
              <a:t>     </a:t>
            </a:r>
            <a:r>
              <a:rPr lang="en-US" altLang="ko-KR" sz="1500" spc="150" dirty="0">
                <a:latin typeface="+mj-ea"/>
              </a:rPr>
              <a:t>• </a:t>
            </a:r>
            <a:r>
              <a:rPr lang="ko-KR" altLang="en-US" sz="1500" spc="150" dirty="0">
                <a:latin typeface="+mj-ea"/>
              </a:rPr>
              <a:t>일반대학원</a:t>
            </a:r>
            <a:r>
              <a:rPr lang="en-US" altLang="ko-KR" sz="1500" spc="150" dirty="0">
                <a:latin typeface="+mj-ea"/>
              </a:rPr>
              <a:t>: 053-850-5036</a:t>
            </a:r>
          </a:p>
          <a:p>
            <a:pPr>
              <a:lnSpc>
                <a:spcPct val="150000"/>
              </a:lnSpc>
            </a:pPr>
            <a:r>
              <a:rPr lang="en-US" altLang="ko-KR" sz="1500" spc="150" dirty="0">
                <a:latin typeface="+mj-ea"/>
              </a:rPr>
              <a:t>      • </a:t>
            </a:r>
            <a:r>
              <a:rPr lang="ko-KR" altLang="en-US" sz="1500" spc="150" dirty="0">
                <a:latin typeface="+mj-ea"/>
              </a:rPr>
              <a:t>교육대학원</a:t>
            </a:r>
            <a:r>
              <a:rPr lang="en-US" altLang="ko-KR" sz="1500" spc="150" dirty="0">
                <a:latin typeface="+mj-ea"/>
              </a:rPr>
              <a:t>/</a:t>
            </a:r>
            <a:r>
              <a:rPr lang="ko-KR" altLang="en-US" sz="1500" spc="150" dirty="0">
                <a:latin typeface="+mj-ea"/>
              </a:rPr>
              <a:t>특수교육대학원</a:t>
            </a:r>
            <a:r>
              <a:rPr lang="en-US" altLang="ko-KR" sz="1500" spc="150" dirty="0">
                <a:latin typeface="+mj-ea"/>
              </a:rPr>
              <a:t>: 053-850-5044</a:t>
            </a:r>
          </a:p>
          <a:p>
            <a:pPr>
              <a:lnSpc>
                <a:spcPct val="150000"/>
              </a:lnSpc>
            </a:pPr>
            <a:r>
              <a:rPr lang="en-US" altLang="ko-KR" sz="1500" spc="150" dirty="0">
                <a:latin typeface="+mj-ea"/>
              </a:rPr>
              <a:t>      • </a:t>
            </a:r>
            <a:r>
              <a:rPr lang="ko-KR" altLang="en-US" sz="1500" spc="150" dirty="0">
                <a:latin typeface="+mj-ea"/>
              </a:rPr>
              <a:t>재활과학대학원</a:t>
            </a:r>
            <a:r>
              <a:rPr lang="en-US" altLang="ko-KR" sz="1500" spc="150" dirty="0">
                <a:latin typeface="+mj-ea"/>
              </a:rPr>
              <a:t>: 053-850-5034</a:t>
            </a:r>
          </a:p>
          <a:p>
            <a:pPr>
              <a:lnSpc>
                <a:spcPct val="150000"/>
              </a:lnSpc>
            </a:pPr>
            <a:r>
              <a:rPr lang="en-US" altLang="ko-KR" sz="1500" spc="150" dirty="0">
                <a:latin typeface="+mj-ea"/>
              </a:rPr>
              <a:t>      • </a:t>
            </a:r>
            <a:r>
              <a:rPr lang="ko-KR" altLang="en-US" sz="1500" spc="150" dirty="0">
                <a:latin typeface="+mj-ea"/>
              </a:rPr>
              <a:t>사회복지대학원</a:t>
            </a:r>
            <a:r>
              <a:rPr lang="en-US" altLang="ko-KR" sz="1500" spc="150" dirty="0">
                <a:latin typeface="+mj-ea"/>
              </a:rPr>
              <a:t>/</a:t>
            </a:r>
            <a:r>
              <a:rPr lang="ko-KR" altLang="en-US" sz="1500" spc="150" dirty="0">
                <a:latin typeface="+mj-ea"/>
              </a:rPr>
              <a:t>디자인산업행정대학원</a:t>
            </a:r>
            <a:r>
              <a:rPr lang="en-US" altLang="ko-KR" sz="1500" spc="150" dirty="0">
                <a:latin typeface="+mj-ea"/>
              </a:rPr>
              <a:t>: 053-850-5033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99C7317-1B6A-4E3C-8957-1ACE273CE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6095615"/>
            <a:ext cx="2057400" cy="6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5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04677BC-5ACD-4BFB-824A-D987596C3C16}"/>
              </a:ext>
            </a:extLst>
          </p:cNvPr>
          <p:cNvSpPr/>
          <p:nvPr/>
        </p:nvSpPr>
        <p:spPr>
          <a:xfrm>
            <a:off x="0" y="1"/>
            <a:ext cx="9144000" cy="6123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EA48E02-AE26-4A24-918C-7221F5EF5932}"/>
              </a:ext>
            </a:extLst>
          </p:cNvPr>
          <p:cNvGrpSpPr/>
          <p:nvPr/>
        </p:nvGrpSpPr>
        <p:grpSpPr>
          <a:xfrm>
            <a:off x="1428207" y="1663200"/>
            <a:ext cx="6466592" cy="3531600"/>
            <a:chOff x="2176757" y="2269846"/>
            <a:chExt cx="4848837" cy="2340000"/>
          </a:xfrm>
        </p:grpSpPr>
        <p:pic>
          <p:nvPicPr>
            <p:cNvPr id="4" name="_x95958368">
              <a:extLst>
                <a:ext uri="{FF2B5EF4-FFF2-40B4-BE49-F238E27FC236}">
                  <a16:creationId xmlns:a16="http://schemas.microsoft.com/office/drawing/2014/main" id="{7509FA93-FB29-4F0C-A104-D01C652F14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0"/>
            <a:stretch/>
          </p:blipFill>
          <p:spPr bwMode="auto">
            <a:xfrm>
              <a:off x="2176757" y="2269846"/>
              <a:ext cx="4848837" cy="234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원형: 비어 있음 5">
              <a:extLst>
                <a:ext uri="{FF2B5EF4-FFF2-40B4-BE49-F238E27FC236}">
                  <a16:creationId xmlns:a16="http://schemas.microsoft.com/office/drawing/2014/main" id="{8C312D88-C2B0-4E77-909D-429F71349829}"/>
                </a:ext>
              </a:extLst>
            </p:cNvPr>
            <p:cNvSpPr/>
            <p:nvPr/>
          </p:nvSpPr>
          <p:spPr>
            <a:xfrm>
              <a:off x="2176757" y="3439846"/>
              <a:ext cx="570986" cy="430254"/>
            </a:xfrm>
            <a:prstGeom prst="donut">
              <a:avLst>
                <a:gd name="adj" fmla="val 857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E8E07E2-9E11-4A67-93FD-6503EB44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BC6DF20-AB30-41A9-AD84-7988A4142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944" y="5592263"/>
            <a:ext cx="6958588" cy="36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defTabSz="844083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+mj-ea"/>
                <a:ea typeface="+mj-ea"/>
              </a:rPr>
              <a:t>본인이 소속된 컬렉션을 선택 후 「자료제출」 클릭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8C24DA75-DCA7-4EAF-BFDF-7B9C070E1B29}"/>
              </a:ext>
            </a:extLst>
          </p:cNvPr>
          <p:cNvSpPr/>
          <p:nvPr/>
        </p:nvSpPr>
        <p:spPr>
          <a:xfrm>
            <a:off x="6173576" y="3539339"/>
            <a:ext cx="1721224" cy="697566"/>
          </a:xfrm>
          <a:prstGeom prst="wedgeRectCallout">
            <a:avLst>
              <a:gd name="adj1" fmla="val -107704"/>
              <a:gd name="adj2" fmla="val 92494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컬렉션 선택</a:t>
            </a:r>
            <a:r>
              <a:rPr lang="en-US" altLang="ko-KR" sz="1662" dirty="0">
                <a:solidFill>
                  <a:sysClr val="windowText" lastClr="000000"/>
                </a:solidFill>
              </a:rPr>
              <a:t>,</a:t>
            </a:r>
          </a:p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자료제출 클릭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2E873B-7AAA-49F8-8187-065BC36E94F8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3.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컬렉션 선택</a:t>
            </a:r>
          </a:p>
        </p:txBody>
      </p:sp>
    </p:spTree>
    <p:extLst>
      <p:ext uri="{BB962C8B-B14F-4D97-AF65-F5344CB8AC3E}">
        <p14:creationId xmlns:p14="http://schemas.microsoft.com/office/powerpoint/2010/main" val="281187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81DE15A9-139B-4A62-84CD-90C87B115233}"/>
              </a:ext>
            </a:extLst>
          </p:cNvPr>
          <p:cNvSpPr/>
          <p:nvPr/>
        </p:nvSpPr>
        <p:spPr>
          <a:xfrm>
            <a:off x="0" y="0"/>
            <a:ext cx="9144000" cy="65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69" name="_x546922648">
            <a:extLst>
              <a:ext uri="{FF2B5EF4-FFF2-40B4-BE49-F238E27FC236}">
                <a16:creationId xmlns:a16="http://schemas.microsoft.com/office/drawing/2014/main" id="{DEEE2937-47D4-90D9-3D01-776F4029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29" y="1408789"/>
            <a:ext cx="6191076" cy="434278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3111855C-A262-C704-2C9F-AE47FD7D71D8}"/>
              </a:ext>
            </a:extLst>
          </p:cNvPr>
          <p:cNvSpPr/>
          <p:nvPr/>
        </p:nvSpPr>
        <p:spPr>
          <a:xfrm>
            <a:off x="6273891" y="4411199"/>
            <a:ext cx="2241459" cy="923330"/>
          </a:xfrm>
          <a:prstGeom prst="wedgeRectCallout">
            <a:avLst>
              <a:gd name="adj1" fmla="val -99409"/>
              <a:gd name="adj2" fmla="val 8038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제출자 정보 입력 후</a:t>
            </a:r>
            <a:r>
              <a:rPr lang="en-US" altLang="ko-KR" dirty="0">
                <a:solidFill>
                  <a:sysClr val="windowText" lastClr="000000"/>
                </a:solidFill>
              </a:rPr>
              <a:t> </a:t>
            </a:r>
            <a:r>
              <a:rPr lang="ko-KR" altLang="en-US" dirty="0">
                <a:solidFill>
                  <a:sysClr val="windowText" lastClr="000000"/>
                </a:solidFill>
              </a:rPr>
              <a:t>「다음」 클릭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A414872-4AC8-4BD4-9D6C-A3A61496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FF8020-08A2-4C3C-A659-EFA6BD24F7DE}"/>
              </a:ext>
            </a:extLst>
          </p:cNvPr>
          <p:cNvSpPr txBox="1"/>
          <p:nvPr/>
        </p:nvSpPr>
        <p:spPr>
          <a:xfrm>
            <a:off x="1810217" y="5893573"/>
            <a:ext cx="537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개인정보 수집  및 이용에 대한 동의 체크</a:t>
            </a:r>
            <a:r>
              <a:rPr lang="en-US" altLang="ko-KR" dirty="0"/>
              <a:t>, </a:t>
            </a:r>
            <a:r>
              <a:rPr lang="ko-KR" altLang="en-US" dirty="0"/>
              <a:t>제출자 정보 입력 후 「다음」 클릭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* </a:t>
            </a:r>
            <a:r>
              <a:rPr lang="ko-KR" altLang="en-US" dirty="0"/>
              <a:t>표시된 항복은 </a:t>
            </a:r>
            <a:r>
              <a:rPr lang="ko-KR" altLang="en-US" dirty="0" err="1"/>
              <a:t>필수입력사항</a:t>
            </a:r>
            <a:endParaRPr lang="ko-KR" altLang="en-US" dirty="0"/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C894F3CB-B451-4B27-8A82-916C584BC85D}"/>
              </a:ext>
            </a:extLst>
          </p:cNvPr>
          <p:cNvSpPr/>
          <p:nvPr/>
        </p:nvSpPr>
        <p:spPr>
          <a:xfrm>
            <a:off x="7117703" y="2822719"/>
            <a:ext cx="1662593" cy="902664"/>
          </a:xfrm>
          <a:prstGeom prst="wedgeRectCallout">
            <a:avLst>
              <a:gd name="adj1" fmla="val -78683"/>
              <a:gd name="adj2" fmla="val 48851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개인정보 수집이용 동의 체크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D57925-E5FA-46D5-9F98-039F93531820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4.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제출자 정보 입력</a:t>
            </a:r>
          </a:p>
        </p:txBody>
      </p:sp>
    </p:spTree>
    <p:extLst>
      <p:ext uri="{BB962C8B-B14F-4D97-AF65-F5344CB8AC3E}">
        <p14:creationId xmlns:p14="http://schemas.microsoft.com/office/powerpoint/2010/main" val="2976897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49ACF56A-EEF4-4823-A9B9-D5134C6453E8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_x549264104">
            <a:extLst>
              <a:ext uri="{FF2B5EF4-FFF2-40B4-BE49-F238E27FC236}">
                <a16:creationId xmlns:a16="http://schemas.microsoft.com/office/drawing/2014/main" id="{EAF1D7D5-FB9F-7AC3-B3B3-1560F6B49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072" y="1407323"/>
            <a:ext cx="6314927" cy="436712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5CEE77-F97E-1FB0-2CBC-D22EB89E56D6}"/>
              </a:ext>
            </a:extLst>
          </p:cNvPr>
          <p:cNvSpPr txBox="1"/>
          <p:nvPr/>
        </p:nvSpPr>
        <p:spPr>
          <a:xfrm>
            <a:off x="1393149" y="5911971"/>
            <a:ext cx="609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  <a:cs typeface="함초롬바탕" panose="02030604000101010101" pitchFamily="18" charset="-127"/>
              </a:rPr>
              <a:t>논문 파일 등록하려면 반드시 </a:t>
            </a:r>
            <a:r>
              <a:rPr lang="en-US" altLang="ko-KR" b="1" u="sng" dirty="0">
                <a:solidFill>
                  <a:srgbClr val="C00000"/>
                </a:solidFill>
                <a:latin typeface="+mn-ea"/>
                <a:cs typeface="함초롬바탕" panose="02030604000101010101" pitchFamily="18" charset="-127"/>
              </a:rPr>
              <a:t>PDF </a:t>
            </a:r>
            <a:r>
              <a:rPr lang="ko-KR" altLang="en-US" b="1" u="sng" dirty="0">
                <a:solidFill>
                  <a:srgbClr val="C00000"/>
                </a:solidFill>
                <a:latin typeface="+mn-ea"/>
                <a:cs typeface="함초롬바탕" panose="02030604000101010101" pitchFamily="18" charset="-127"/>
              </a:rPr>
              <a:t>파일</a:t>
            </a:r>
            <a:r>
              <a:rPr lang="ko-KR" altLang="en-US" dirty="0">
                <a:latin typeface="+mn-ea"/>
                <a:cs typeface="함초롬바탕" panose="02030604000101010101" pitchFamily="18" charset="-127"/>
              </a:rPr>
              <a:t>로</a:t>
            </a:r>
            <a:r>
              <a:rPr lang="ko-KR" altLang="en-US" b="1" dirty="0">
                <a:latin typeface="+mn-ea"/>
                <a:cs typeface="함초롬바탕" panose="02030604000101010101" pitchFamily="18" charset="-127"/>
              </a:rPr>
              <a:t> </a:t>
            </a:r>
            <a:r>
              <a:rPr lang="ko-KR" altLang="en-US" dirty="0">
                <a:latin typeface="+mn-ea"/>
                <a:cs typeface="함초롬바탕" panose="02030604000101010101" pitchFamily="18" charset="-127"/>
              </a:rPr>
              <a:t>제출할 것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2E090F6-DCCE-40DC-AEC3-C2723B54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5AF83-3901-46C4-93B3-200040F18F17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5.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논문 등록</a:t>
            </a:r>
          </a:p>
        </p:txBody>
      </p:sp>
    </p:spTree>
    <p:extLst>
      <p:ext uri="{BB962C8B-B14F-4D97-AF65-F5344CB8AC3E}">
        <p14:creationId xmlns:p14="http://schemas.microsoft.com/office/powerpoint/2010/main" val="77041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E83C4BD0-7C67-4AA7-9F63-BCA7C5518466}"/>
              </a:ext>
            </a:extLst>
          </p:cNvPr>
          <p:cNvSpPr/>
          <p:nvPr/>
        </p:nvSpPr>
        <p:spPr>
          <a:xfrm>
            <a:off x="628650" y="328712"/>
            <a:ext cx="7987891" cy="61503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_x558261512">
            <a:extLst>
              <a:ext uri="{FF2B5EF4-FFF2-40B4-BE49-F238E27FC236}">
                <a16:creationId xmlns:a16="http://schemas.microsoft.com/office/drawing/2014/main" id="{2D40AF2D-3C31-7F7C-1420-4279171B9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3" b="32331"/>
          <a:stretch/>
        </p:blipFill>
        <p:spPr bwMode="auto">
          <a:xfrm>
            <a:off x="843092" y="643928"/>
            <a:ext cx="6646154" cy="151434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_x546873976">
            <a:extLst>
              <a:ext uri="{FF2B5EF4-FFF2-40B4-BE49-F238E27FC236}">
                <a16:creationId xmlns:a16="http://schemas.microsoft.com/office/drawing/2014/main" id="{945E1BD3-B601-5272-CAA9-254287E2D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2" b="30879"/>
          <a:stretch/>
        </p:blipFill>
        <p:spPr bwMode="auto">
          <a:xfrm>
            <a:off x="804364" y="3527145"/>
            <a:ext cx="6646154" cy="16717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007F45-68FF-8A87-59A3-21EBA0E025C1}"/>
              </a:ext>
            </a:extLst>
          </p:cNvPr>
          <p:cNvSpPr txBox="1"/>
          <p:nvPr/>
        </p:nvSpPr>
        <p:spPr>
          <a:xfrm>
            <a:off x="595094" y="169213"/>
            <a:ext cx="31547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원문등록 </a:t>
            </a:r>
            <a:r>
              <a:rPr lang="en-US" altLang="ko-KR" dirty="0"/>
              <a:t>ON/ OFF (</a:t>
            </a:r>
            <a:r>
              <a:rPr lang="ko-KR" altLang="en-US" dirty="0"/>
              <a:t>선택사항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4F3185-D6CB-DC10-8F87-B6B2F6DBC39C}"/>
              </a:ext>
            </a:extLst>
          </p:cNvPr>
          <p:cNvSpPr txBox="1"/>
          <p:nvPr/>
        </p:nvSpPr>
        <p:spPr>
          <a:xfrm>
            <a:off x="803811" y="2209431"/>
            <a:ext cx="7812730" cy="11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highlight>
                  <a:srgbClr val="FFFF00"/>
                </a:highlight>
              </a:rPr>
              <a:t>원문등록 버튼을 </a:t>
            </a:r>
            <a:r>
              <a:rPr lang="en-US" altLang="ko-KR" sz="1600" dirty="0">
                <a:highlight>
                  <a:srgbClr val="FFFF00"/>
                </a:highlight>
              </a:rPr>
              <a:t>ON</a:t>
            </a:r>
            <a:r>
              <a:rPr lang="ko-KR" altLang="en-US" sz="1600" dirty="0">
                <a:highlight>
                  <a:srgbClr val="FFFF00"/>
                </a:highlight>
              </a:rPr>
              <a:t>으로 설정할 경우</a:t>
            </a:r>
            <a:endParaRPr lang="en-US" altLang="ko-KR" sz="1600" dirty="0">
              <a:highlight>
                <a:srgbClr val="FFFF00"/>
              </a:highlight>
            </a:endParaRPr>
          </a:p>
          <a:p>
            <a:pPr indent="108000">
              <a:lnSpc>
                <a:spcPct val="150000"/>
              </a:lnSpc>
            </a:pPr>
            <a:r>
              <a:rPr lang="en-US" altLang="ko-KR" sz="1600" dirty="0"/>
              <a:t>- </a:t>
            </a:r>
            <a:r>
              <a:rPr lang="ko-KR" altLang="en-US" sz="1600" dirty="0"/>
              <a:t>논문의 기본정보</a:t>
            </a:r>
            <a:r>
              <a:rPr lang="en-US" altLang="ko-KR" sz="1600" dirty="0"/>
              <a:t>(</a:t>
            </a:r>
            <a:r>
              <a:rPr lang="ko-KR" altLang="en-US" sz="1600" dirty="0"/>
              <a:t>제목</a:t>
            </a:r>
            <a:r>
              <a:rPr lang="en-US" altLang="ko-KR" sz="1600" dirty="0"/>
              <a:t>, </a:t>
            </a:r>
            <a:r>
              <a:rPr lang="ko-KR" altLang="en-US" sz="1600" dirty="0"/>
              <a:t>부제목</a:t>
            </a:r>
            <a:r>
              <a:rPr lang="en-US" altLang="ko-KR" sz="1600" dirty="0"/>
              <a:t>, </a:t>
            </a:r>
            <a:r>
              <a:rPr lang="ko-KR" altLang="en-US" sz="1600" dirty="0"/>
              <a:t>제목</a:t>
            </a:r>
            <a:r>
              <a:rPr lang="en-US" altLang="ko-KR" sz="1600" dirty="0"/>
              <a:t>(</a:t>
            </a:r>
            <a:r>
              <a:rPr lang="ko-KR" altLang="en-US" sz="1600" dirty="0"/>
              <a:t>제</a:t>
            </a:r>
            <a:r>
              <a:rPr lang="en-US" altLang="ko-KR" sz="1600" dirty="0"/>
              <a:t>2</a:t>
            </a:r>
            <a:r>
              <a:rPr lang="ko-KR" altLang="en-US" sz="1600" dirty="0"/>
              <a:t>언어</a:t>
            </a:r>
            <a:r>
              <a:rPr lang="en-US" altLang="ko-KR" sz="1600" dirty="0"/>
              <a:t>), </a:t>
            </a:r>
            <a:r>
              <a:rPr lang="ko-KR" altLang="en-US" sz="1600" dirty="0"/>
              <a:t>주제</a:t>
            </a:r>
            <a:r>
              <a:rPr lang="en-US" altLang="ko-KR" sz="1600" dirty="0"/>
              <a:t>(</a:t>
            </a:r>
            <a:r>
              <a:rPr lang="ko-KR" altLang="en-US" sz="1600" dirty="0"/>
              <a:t>키워드</a:t>
            </a:r>
            <a:r>
              <a:rPr lang="en-US" altLang="ko-KR" sz="1600" dirty="0"/>
              <a:t>), </a:t>
            </a:r>
            <a:r>
              <a:rPr lang="ko-KR" altLang="en-US" sz="1600" dirty="0"/>
              <a:t>지도교수</a:t>
            </a:r>
            <a:r>
              <a:rPr lang="en-US" altLang="ko-KR" sz="1600" dirty="0"/>
              <a:t>, </a:t>
            </a:r>
            <a:r>
              <a:rPr lang="ko-KR" altLang="en-US" sz="1600" dirty="0"/>
              <a:t>초록</a:t>
            </a:r>
            <a:r>
              <a:rPr lang="en-US" altLang="ko-KR" sz="1600" dirty="0"/>
              <a:t>, </a:t>
            </a:r>
            <a:r>
              <a:rPr lang="ko-KR" altLang="en-US" sz="1600" dirty="0"/>
              <a:t>목차</a:t>
            </a:r>
            <a:r>
              <a:rPr lang="en-US" altLang="ko-KR" sz="1600" dirty="0"/>
              <a:t>)</a:t>
            </a:r>
            <a:r>
              <a:rPr lang="ko-KR" altLang="en-US" sz="1600" dirty="0"/>
              <a:t>가 </a:t>
            </a:r>
            <a:endParaRPr lang="en-US" altLang="ko-KR" sz="1600" dirty="0"/>
          </a:p>
          <a:p>
            <a:pPr marL="216000">
              <a:lnSpc>
                <a:spcPct val="150000"/>
              </a:lnSpc>
            </a:pPr>
            <a:r>
              <a:rPr lang="ko-KR" altLang="en-US" sz="1600" dirty="0"/>
              <a:t>자동으로 추출되어 표시됨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4B64AD-ED30-49EE-A62C-EBF2CCFB26A8}"/>
              </a:ext>
            </a:extLst>
          </p:cNvPr>
          <p:cNvSpPr txBox="1"/>
          <p:nvPr/>
        </p:nvSpPr>
        <p:spPr>
          <a:xfrm>
            <a:off x="803811" y="5317624"/>
            <a:ext cx="8867646" cy="11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highlight>
                  <a:srgbClr val="FFFF00"/>
                </a:highlight>
              </a:rPr>
              <a:t>원문등록 버튼을 </a:t>
            </a:r>
            <a:r>
              <a:rPr lang="en-US" altLang="ko-KR" sz="1600" dirty="0">
                <a:highlight>
                  <a:srgbClr val="FFFF00"/>
                </a:highlight>
              </a:rPr>
              <a:t>OFF</a:t>
            </a:r>
            <a:r>
              <a:rPr lang="ko-KR" altLang="en-US" sz="1600" dirty="0">
                <a:highlight>
                  <a:srgbClr val="FFFF00"/>
                </a:highlight>
              </a:rPr>
              <a:t>로 설정할 경우</a:t>
            </a:r>
            <a:endParaRPr lang="en-US" altLang="ko-KR" sz="1600" dirty="0">
              <a:highlight>
                <a:srgbClr val="FFFF00"/>
              </a:highlight>
            </a:endParaRPr>
          </a:p>
          <a:p>
            <a:pPr indent="108000">
              <a:lnSpc>
                <a:spcPct val="150000"/>
              </a:lnSpc>
            </a:pPr>
            <a:r>
              <a:rPr lang="en-US" altLang="ko-KR" sz="1600" dirty="0"/>
              <a:t>- PDF </a:t>
            </a:r>
            <a:r>
              <a:rPr lang="ko-KR" altLang="en-US" sz="1600" dirty="0"/>
              <a:t>파일 첨부 후 본인논문의 기본정보</a:t>
            </a:r>
            <a:r>
              <a:rPr lang="en-US" altLang="ko-KR" sz="1600" dirty="0"/>
              <a:t>(</a:t>
            </a:r>
            <a:r>
              <a:rPr lang="ko-KR" altLang="en-US" sz="1600" dirty="0"/>
              <a:t>제목</a:t>
            </a:r>
            <a:r>
              <a:rPr lang="en-US" altLang="ko-KR" sz="1600" dirty="0"/>
              <a:t>, </a:t>
            </a:r>
            <a:r>
              <a:rPr lang="ko-KR" altLang="en-US" sz="1600" dirty="0"/>
              <a:t>부제목</a:t>
            </a:r>
            <a:r>
              <a:rPr lang="en-US" altLang="ko-KR" sz="1600" dirty="0"/>
              <a:t>, </a:t>
            </a:r>
            <a:r>
              <a:rPr lang="ko-KR" altLang="en-US" sz="1600" dirty="0"/>
              <a:t>제목</a:t>
            </a:r>
            <a:r>
              <a:rPr lang="en-US" altLang="ko-KR" sz="1600" dirty="0"/>
              <a:t>(</a:t>
            </a:r>
            <a:r>
              <a:rPr lang="ko-KR" altLang="en-US" sz="1600" dirty="0"/>
              <a:t>제</a:t>
            </a:r>
            <a:r>
              <a:rPr lang="en-US" altLang="ko-KR" sz="1600" dirty="0"/>
              <a:t>2</a:t>
            </a:r>
            <a:r>
              <a:rPr lang="ko-KR" altLang="en-US" sz="1600" dirty="0"/>
              <a:t>언어</a:t>
            </a:r>
            <a:r>
              <a:rPr lang="en-US" altLang="ko-KR" sz="1600" dirty="0"/>
              <a:t>), </a:t>
            </a:r>
            <a:r>
              <a:rPr lang="ko-KR" altLang="en-US" sz="1600" dirty="0"/>
              <a:t>주제</a:t>
            </a:r>
            <a:r>
              <a:rPr lang="en-US" altLang="ko-KR" sz="1600" dirty="0"/>
              <a:t>(</a:t>
            </a:r>
            <a:r>
              <a:rPr lang="ko-KR" altLang="en-US" sz="1600" dirty="0"/>
              <a:t>키워드</a:t>
            </a:r>
            <a:r>
              <a:rPr lang="en-US" altLang="ko-KR" sz="1600" dirty="0"/>
              <a:t>), </a:t>
            </a:r>
          </a:p>
          <a:p>
            <a:pPr marL="216000">
              <a:lnSpc>
                <a:spcPct val="150000"/>
              </a:lnSpc>
            </a:pPr>
            <a:r>
              <a:rPr lang="ko-KR" altLang="en-US" sz="1600" dirty="0"/>
              <a:t>지도교수</a:t>
            </a:r>
            <a:r>
              <a:rPr lang="en-US" altLang="ko-KR" sz="1600" dirty="0"/>
              <a:t>, </a:t>
            </a:r>
            <a:r>
              <a:rPr lang="ko-KR" altLang="en-US" sz="1600" dirty="0"/>
              <a:t>초록</a:t>
            </a:r>
            <a:r>
              <a:rPr lang="en-US" altLang="ko-KR" sz="1600" dirty="0"/>
              <a:t>, </a:t>
            </a:r>
            <a:r>
              <a:rPr lang="ko-KR" altLang="en-US" sz="1600" dirty="0"/>
              <a:t>목차</a:t>
            </a:r>
            <a:r>
              <a:rPr lang="en-US" altLang="ko-KR" sz="1600" dirty="0"/>
              <a:t>)</a:t>
            </a:r>
            <a:r>
              <a:rPr lang="ko-KR" altLang="en-US" sz="1600" dirty="0"/>
              <a:t>를 직접 수동으로 입력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E22E53-59FA-4850-8345-A1EAA0F1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BCA73E-E900-4FA5-A361-3BCD3FF6F644}"/>
              </a:ext>
            </a:extLst>
          </p:cNvPr>
          <p:cNvSpPr/>
          <p:nvPr/>
        </p:nvSpPr>
        <p:spPr>
          <a:xfrm>
            <a:off x="343465" y="169213"/>
            <a:ext cx="3054076" cy="353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F9A660-EF1F-44A0-9DD2-69B6F688BC16}"/>
              </a:ext>
            </a:extLst>
          </p:cNvPr>
          <p:cNvSpPr/>
          <p:nvPr/>
        </p:nvSpPr>
        <p:spPr>
          <a:xfrm>
            <a:off x="1015067" y="4479721"/>
            <a:ext cx="746621" cy="2265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343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_x95959592">
            <a:extLst>
              <a:ext uri="{FF2B5EF4-FFF2-40B4-BE49-F238E27FC236}">
                <a16:creationId xmlns:a16="http://schemas.microsoft.com/office/drawing/2014/main" id="{9967DD2E-B674-E8D3-CF76-C183D036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18" y="1145706"/>
            <a:ext cx="6090409" cy="360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75D864-EB53-F94C-AE6D-13CF66946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282"/>
            <a:ext cx="170525" cy="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66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D25A5B-2B42-46E4-85A4-8C2BC051CD7E}"/>
              </a:ext>
            </a:extLst>
          </p:cNvPr>
          <p:cNvSpPr txBox="1"/>
          <p:nvPr/>
        </p:nvSpPr>
        <p:spPr>
          <a:xfrm>
            <a:off x="1766508" y="4733378"/>
            <a:ext cx="5879427" cy="2124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u="heavy" dirty="0">
                <a:uFill>
                  <a:solidFill>
                    <a:srgbClr val="FF0000"/>
                  </a:solidFill>
                </a:uFill>
              </a:rPr>
              <a:t>원문등록을 </a:t>
            </a:r>
            <a:r>
              <a:rPr lang="en-US" altLang="ko-KR" u="heavy" dirty="0">
                <a:uFill>
                  <a:solidFill>
                    <a:srgbClr val="FF0000"/>
                  </a:solidFill>
                </a:uFill>
              </a:rPr>
              <a:t>ON</a:t>
            </a:r>
            <a:r>
              <a:rPr lang="ko-KR" altLang="en-US" u="heavy" dirty="0">
                <a:uFill>
                  <a:solidFill>
                    <a:srgbClr val="FF0000"/>
                  </a:solidFill>
                </a:uFill>
              </a:rPr>
              <a:t>으로 설정하고 </a:t>
            </a:r>
            <a:r>
              <a:rPr lang="en-US" altLang="ko-KR" u="heavy" dirty="0">
                <a:uFill>
                  <a:solidFill>
                    <a:srgbClr val="FF0000"/>
                  </a:solidFill>
                </a:uFill>
              </a:rPr>
              <a:t>PDF</a:t>
            </a:r>
            <a:r>
              <a:rPr lang="ko-KR" altLang="en-US" u="heavy" dirty="0">
                <a:uFill>
                  <a:solidFill>
                    <a:srgbClr val="FF0000"/>
                  </a:solidFill>
                </a:uFill>
              </a:rPr>
              <a:t>파일 첨부</a:t>
            </a:r>
            <a:endParaRPr lang="en-US" altLang="ko-KR" u="heavy" dirty="0">
              <a:uFill>
                <a:solidFill>
                  <a:srgbClr val="FF0000"/>
                </a:solidFill>
              </a:u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논문의 기본정보</a:t>
            </a:r>
            <a:r>
              <a:rPr lang="en-US" altLang="ko-KR" dirty="0"/>
              <a:t>(</a:t>
            </a:r>
            <a:r>
              <a:rPr lang="ko-KR" altLang="en-US" dirty="0"/>
              <a:t>제목</a:t>
            </a:r>
            <a:r>
              <a:rPr lang="en-US" altLang="ko-KR" dirty="0"/>
              <a:t>, </a:t>
            </a:r>
            <a:r>
              <a:rPr lang="ko-KR" altLang="en-US" dirty="0"/>
              <a:t>부제목</a:t>
            </a:r>
            <a:r>
              <a:rPr lang="en-US" altLang="ko-KR" dirty="0"/>
              <a:t>, </a:t>
            </a:r>
            <a:r>
              <a:rPr lang="ko-KR" altLang="en-US" dirty="0"/>
              <a:t>제목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언어</a:t>
            </a:r>
            <a:r>
              <a:rPr lang="en-US" altLang="ko-KR" dirty="0"/>
              <a:t>), </a:t>
            </a:r>
            <a:r>
              <a:rPr lang="ko-KR" altLang="en-US" dirty="0"/>
              <a:t>주제</a:t>
            </a:r>
            <a:r>
              <a:rPr lang="en-US" altLang="ko-KR" dirty="0"/>
              <a:t>, </a:t>
            </a:r>
            <a:r>
              <a:rPr lang="ko-KR" altLang="en-US" dirty="0"/>
              <a:t>키워드</a:t>
            </a:r>
            <a:r>
              <a:rPr lang="en-US" altLang="ko-KR" dirty="0"/>
              <a:t>, </a:t>
            </a:r>
            <a:r>
              <a:rPr lang="ko-KR" altLang="en-US" dirty="0"/>
              <a:t>지도교수</a:t>
            </a:r>
            <a:r>
              <a:rPr lang="en-US" altLang="ko-KR" dirty="0"/>
              <a:t>, </a:t>
            </a:r>
            <a:r>
              <a:rPr lang="ko-KR" altLang="en-US" dirty="0"/>
              <a:t>초록</a:t>
            </a:r>
            <a:r>
              <a:rPr lang="en-US" altLang="ko-KR" dirty="0"/>
              <a:t>, </a:t>
            </a:r>
            <a:r>
              <a:rPr lang="ko-KR" altLang="en-US" dirty="0"/>
              <a:t>목차</a:t>
            </a:r>
            <a:r>
              <a:rPr lang="en-US" altLang="ko-KR" dirty="0"/>
              <a:t>)</a:t>
            </a:r>
            <a:r>
              <a:rPr lang="ko-KR" altLang="en-US" dirty="0"/>
              <a:t>가 </a:t>
            </a:r>
            <a:r>
              <a:rPr lang="ko-KR" altLang="en-US" dirty="0">
                <a:solidFill>
                  <a:srgbClr val="FF0000"/>
                </a:solidFill>
              </a:rPr>
              <a:t>자동으로 추출됨</a:t>
            </a:r>
            <a:endParaRPr lang="en-US" altLang="ko-KR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자동 추출된 내용 중 추가해야 할 항목이나 오류가 있는 부분이 있다면 수정 후 제출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6D0753A-DD74-4B51-806E-AB6ACD8F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5383528D-9267-4CD5-B776-D1AF6613FD69}"/>
              </a:ext>
            </a:extLst>
          </p:cNvPr>
          <p:cNvSpPr/>
          <p:nvPr/>
        </p:nvSpPr>
        <p:spPr>
          <a:xfrm>
            <a:off x="3058417" y="2378465"/>
            <a:ext cx="1362580" cy="697566"/>
          </a:xfrm>
          <a:prstGeom prst="wedgeRectCallout">
            <a:avLst>
              <a:gd name="adj1" fmla="val -81386"/>
              <a:gd name="adj2" fmla="val 5521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chemeClr val="tx1"/>
                </a:solidFill>
              </a:rPr>
              <a:t>원문등록 </a:t>
            </a:r>
            <a:r>
              <a:rPr lang="en-US" altLang="ko-KR" sz="1662" dirty="0">
                <a:solidFill>
                  <a:schemeClr val="tx1"/>
                </a:solidFill>
              </a:rPr>
              <a:t>ON </a:t>
            </a:r>
            <a:r>
              <a:rPr lang="ko-KR" altLang="en-US" sz="1662" dirty="0">
                <a:solidFill>
                  <a:schemeClr val="tx1"/>
                </a:solidFill>
              </a:rPr>
              <a:t>클릭</a:t>
            </a:r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4AB01C31-8B71-4D73-8077-F0B2766FC932}"/>
              </a:ext>
            </a:extLst>
          </p:cNvPr>
          <p:cNvSpPr/>
          <p:nvPr/>
        </p:nvSpPr>
        <p:spPr>
          <a:xfrm>
            <a:off x="6119298" y="2561148"/>
            <a:ext cx="2057399" cy="769116"/>
          </a:xfrm>
          <a:prstGeom prst="wedgeRectCallout">
            <a:avLst>
              <a:gd name="adj1" fmla="val -81386"/>
              <a:gd name="adj2" fmla="val 5521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chemeClr val="tx1"/>
                </a:solidFill>
              </a:rPr>
              <a:t>내 </a:t>
            </a:r>
            <a:r>
              <a:rPr lang="en-US" altLang="ko-KR" sz="1662" dirty="0">
                <a:solidFill>
                  <a:schemeClr val="tx1"/>
                </a:solidFill>
              </a:rPr>
              <a:t>PC</a:t>
            </a:r>
            <a:r>
              <a:rPr lang="ko-KR" altLang="en-US" sz="1662" dirty="0">
                <a:solidFill>
                  <a:schemeClr val="tx1"/>
                </a:solidFill>
              </a:rPr>
              <a:t>에 저장된 논문파일</a:t>
            </a:r>
            <a:r>
              <a:rPr lang="en-US" altLang="ko-KR" sz="1662" dirty="0">
                <a:solidFill>
                  <a:schemeClr val="tx1"/>
                </a:solidFill>
              </a:rPr>
              <a:t>(PDF) </a:t>
            </a:r>
            <a:r>
              <a:rPr lang="ko-KR" altLang="en-US" sz="1662" dirty="0">
                <a:solidFill>
                  <a:schemeClr val="tx1"/>
                </a:solidFill>
              </a:rPr>
              <a:t>첨부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F5F842E-BBAE-49DF-BE04-4A502E027BBA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CB1D8A-8768-4FCC-BED6-B396E70DCF26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5-1.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원문등록 </a:t>
            </a: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ON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설정</a:t>
            </a:r>
          </a:p>
        </p:txBody>
      </p:sp>
    </p:spTree>
    <p:extLst>
      <p:ext uri="{BB962C8B-B14F-4D97-AF65-F5344CB8AC3E}">
        <p14:creationId xmlns:p14="http://schemas.microsoft.com/office/powerpoint/2010/main" val="500161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546926680">
            <a:extLst>
              <a:ext uri="{FF2B5EF4-FFF2-40B4-BE49-F238E27FC236}">
                <a16:creationId xmlns:a16="http://schemas.microsoft.com/office/drawing/2014/main" id="{C112F80F-0060-439C-AD16-307100DA4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6"/>
          <a:stretch>
            <a:fillRect/>
          </a:stretch>
        </p:blipFill>
        <p:spPr bwMode="auto">
          <a:xfrm>
            <a:off x="162950" y="1973359"/>
            <a:ext cx="4500000" cy="291128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_x546929848">
            <a:extLst>
              <a:ext uri="{FF2B5EF4-FFF2-40B4-BE49-F238E27FC236}">
                <a16:creationId xmlns:a16="http://schemas.microsoft.com/office/drawing/2014/main" id="{C170202B-9ECF-4747-9239-5FFA5D44B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5"/>
          <a:stretch>
            <a:fillRect/>
          </a:stretch>
        </p:blipFill>
        <p:spPr bwMode="auto">
          <a:xfrm>
            <a:off x="4841050" y="1007733"/>
            <a:ext cx="4140000" cy="26783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_x328914808">
            <a:extLst>
              <a:ext uri="{FF2B5EF4-FFF2-40B4-BE49-F238E27FC236}">
                <a16:creationId xmlns:a16="http://schemas.microsoft.com/office/drawing/2014/main" id="{6738E458-1984-40AB-AB29-7957F2DF3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"/>
          <a:stretch>
            <a:fillRect/>
          </a:stretch>
        </p:blipFill>
        <p:spPr bwMode="auto">
          <a:xfrm>
            <a:off x="4841050" y="3994661"/>
            <a:ext cx="4140000" cy="26783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FA52AB1-8C0A-4D45-851E-72B1885E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4592F-BDC2-420E-87CF-36956D8BCD75}"/>
              </a:ext>
            </a:extLst>
          </p:cNvPr>
          <p:cNvSpPr txBox="1"/>
          <p:nvPr/>
        </p:nvSpPr>
        <p:spPr>
          <a:xfrm>
            <a:off x="162950" y="268448"/>
            <a:ext cx="813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[</a:t>
            </a:r>
            <a:r>
              <a:rPr lang="ko-KR" altLang="en-US" sz="2000" dirty="0"/>
              <a:t>예시</a:t>
            </a:r>
            <a:r>
              <a:rPr lang="en-US" altLang="ko-KR" sz="2000" dirty="0"/>
              <a:t>]</a:t>
            </a:r>
            <a:endParaRPr lang="ko-KR" altLang="en-US" sz="2000" dirty="0"/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03F71671-2B16-4497-84E6-EDAC5C96B182}"/>
              </a:ext>
            </a:extLst>
          </p:cNvPr>
          <p:cNvSpPr/>
          <p:nvPr/>
        </p:nvSpPr>
        <p:spPr>
          <a:xfrm>
            <a:off x="956344" y="4932788"/>
            <a:ext cx="2315361" cy="872393"/>
          </a:xfrm>
          <a:prstGeom prst="wedgeRectCallout">
            <a:avLst>
              <a:gd name="adj1" fmla="val -55755"/>
              <a:gd name="adj2" fmla="val -1559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 기본정보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자동 생성</a:t>
            </a:r>
          </a:p>
        </p:txBody>
      </p:sp>
      <p:sp>
        <p:nvSpPr>
          <p:cNvPr id="9" name="말풍선: 사각형 8">
            <a:extLst>
              <a:ext uri="{FF2B5EF4-FFF2-40B4-BE49-F238E27FC236}">
                <a16:creationId xmlns:a16="http://schemas.microsoft.com/office/drawing/2014/main" id="{11FCB561-29FF-4E98-B37F-EAE7BB0151AB}"/>
              </a:ext>
            </a:extLst>
          </p:cNvPr>
          <p:cNvSpPr/>
          <p:nvPr/>
        </p:nvSpPr>
        <p:spPr>
          <a:xfrm>
            <a:off x="6362525" y="2313405"/>
            <a:ext cx="1942576" cy="706632"/>
          </a:xfrm>
          <a:prstGeom prst="wedgeRectCallout">
            <a:avLst>
              <a:gd name="adj1" fmla="val -37844"/>
              <a:gd name="adj2" fmla="val -89233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논문의 목차 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자동 생성</a:t>
            </a:r>
          </a:p>
        </p:txBody>
      </p:sp>
      <p:sp>
        <p:nvSpPr>
          <p:cNvPr id="10" name="말풍선: 사각형 9">
            <a:extLst>
              <a:ext uri="{FF2B5EF4-FFF2-40B4-BE49-F238E27FC236}">
                <a16:creationId xmlns:a16="http://schemas.microsoft.com/office/drawing/2014/main" id="{7321BA46-9A55-4956-B12F-F3F202B71319}"/>
              </a:ext>
            </a:extLst>
          </p:cNvPr>
          <p:cNvSpPr/>
          <p:nvPr/>
        </p:nvSpPr>
        <p:spPr>
          <a:xfrm>
            <a:off x="5360564" y="5626667"/>
            <a:ext cx="1764486" cy="681250"/>
          </a:xfrm>
          <a:prstGeom prst="wedgeRectCallout">
            <a:avLst>
              <a:gd name="adj1" fmla="val 35290"/>
              <a:gd name="adj2" fmla="val -103678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 초록 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자동 생성</a:t>
            </a:r>
          </a:p>
        </p:txBody>
      </p:sp>
    </p:spTree>
    <p:extLst>
      <p:ext uri="{BB962C8B-B14F-4D97-AF65-F5344CB8AC3E}">
        <p14:creationId xmlns:p14="http://schemas.microsoft.com/office/powerpoint/2010/main" val="4280456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_x546931072">
            <a:extLst>
              <a:ext uri="{FF2B5EF4-FFF2-40B4-BE49-F238E27FC236}">
                <a16:creationId xmlns:a16="http://schemas.microsoft.com/office/drawing/2014/main" id="{D0773548-E38C-A091-241C-7CCFAF822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2"/>
          <a:stretch>
            <a:fillRect/>
          </a:stretch>
        </p:blipFill>
        <p:spPr bwMode="auto">
          <a:xfrm>
            <a:off x="1442906" y="1370689"/>
            <a:ext cx="6568580" cy="263346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C9DF1E-4C08-A89C-51E0-A28C30B0A4C6}"/>
              </a:ext>
            </a:extLst>
          </p:cNvPr>
          <p:cNvSpPr txBox="1"/>
          <p:nvPr/>
        </p:nvSpPr>
        <p:spPr>
          <a:xfrm>
            <a:off x="1657453" y="4081654"/>
            <a:ext cx="6139486" cy="2531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u="heavy" kern="0" spc="0" dirty="0">
                <a:solidFill>
                  <a:srgbClr val="00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원문등록 버튼을 </a:t>
            </a:r>
            <a:r>
              <a:rPr lang="en-US" altLang="ko-KR" u="heavy" kern="0" spc="0" dirty="0">
                <a:solidFill>
                  <a:srgbClr val="00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OFF</a:t>
            </a:r>
            <a:r>
              <a:rPr lang="ko-KR" altLang="en-US" u="heavy" kern="0" spc="0" dirty="0">
                <a:solidFill>
                  <a:srgbClr val="00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로 설정하고 </a:t>
            </a:r>
            <a:r>
              <a:rPr lang="en-US" altLang="ko-KR" u="heavy" kern="0" spc="0" dirty="0">
                <a:solidFill>
                  <a:srgbClr val="00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PDF</a:t>
            </a:r>
            <a:r>
              <a:rPr lang="ko-KR" altLang="en-US" u="heavy" kern="0" spc="0" dirty="0">
                <a:solidFill>
                  <a:srgbClr val="00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파일 첨부</a:t>
            </a:r>
            <a:endParaRPr lang="en-US" altLang="ko-KR" u="heavy" kern="0" spc="0" dirty="0">
              <a:solidFill>
                <a:srgbClr val="000000"/>
              </a:solidFill>
              <a:effectLst/>
              <a:uFill>
                <a:solidFill>
                  <a:srgbClr val="FF0000"/>
                </a:solidFill>
              </a:uFill>
              <a:latin typeface="+mn-ea"/>
            </a:endParaRP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논문의 기본정보를 제출자 </a:t>
            </a:r>
            <a:r>
              <a:rPr lang="ko-KR" altLang="en-US" kern="0" spc="0" dirty="0">
                <a:solidFill>
                  <a:srgbClr val="FF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본인이 직접 입력</a:t>
            </a:r>
            <a:endParaRPr lang="en-US" altLang="ko-KR" kern="0" spc="0" dirty="0">
              <a:solidFill>
                <a:srgbClr val="FF0000"/>
              </a:solidFill>
              <a:effectLst/>
              <a:uFill>
                <a:solidFill>
                  <a:srgbClr val="FF0000"/>
                </a:solidFill>
              </a:uFill>
              <a:latin typeface="+mn-ea"/>
            </a:endParaRP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*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은 필수 입력사항으로 반드시 입력</a:t>
            </a:r>
            <a:endParaRPr lang="en-US" altLang="ko-KR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여러 개의 키워드는 입력창에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[,]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로 구분하여 입력</a:t>
            </a: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두 개 이상의 언어로 되어있을 경우 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「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+mn-ea"/>
              </a:rPr>
              <a:t>추가」를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 클릭하여 다른 언어의 초록도 입력 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EF942D1-E81D-45C0-BFD4-241773E7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9CD57D78-A275-4884-ACBB-EEC6BD3AC95E}"/>
              </a:ext>
            </a:extLst>
          </p:cNvPr>
          <p:cNvSpPr/>
          <p:nvPr/>
        </p:nvSpPr>
        <p:spPr>
          <a:xfrm>
            <a:off x="6360745" y="1603386"/>
            <a:ext cx="2057399" cy="769116"/>
          </a:xfrm>
          <a:prstGeom prst="wedgeRectCallout">
            <a:avLst>
              <a:gd name="adj1" fmla="val -81386"/>
              <a:gd name="adj2" fmla="val 5521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chemeClr val="tx1"/>
                </a:solidFill>
              </a:rPr>
              <a:t>내 </a:t>
            </a:r>
            <a:r>
              <a:rPr lang="en-US" altLang="ko-KR" sz="1662" dirty="0">
                <a:solidFill>
                  <a:schemeClr val="tx1"/>
                </a:solidFill>
              </a:rPr>
              <a:t>PC</a:t>
            </a:r>
            <a:r>
              <a:rPr lang="ko-KR" altLang="en-US" sz="1662" dirty="0">
                <a:solidFill>
                  <a:schemeClr val="tx1"/>
                </a:solidFill>
              </a:rPr>
              <a:t>에 저장된 논문파일</a:t>
            </a:r>
            <a:r>
              <a:rPr lang="en-US" altLang="ko-KR" sz="1662" dirty="0">
                <a:solidFill>
                  <a:schemeClr val="tx1"/>
                </a:solidFill>
              </a:rPr>
              <a:t>(PDF) </a:t>
            </a:r>
            <a:r>
              <a:rPr lang="ko-KR" altLang="en-US" sz="1662" dirty="0">
                <a:solidFill>
                  <a:schemeClr val="tx1"/>
                </a:solidFill>
              </a:rPr>
              <a:t>첨부</a:t>
            </a:r>
          </a:p>
        </p:txBody>
      </p:sp>
      <p:sp>
        <p:nvSpPr>
          <p:cNvPr id="10" name="말풍선: 사각형 9">
            <a:extLst>
              <a:ext uri="{FF2B5EF4-FFF2-40B4-BE49-F238E27FC236}">
                <a16:creationId xmlns:a16="http://schemas.microsoft.com/office/drawing/2014/main" id="{D34E3422-9C95-49A9-AE3B-4B5BE5A652C6}"/>
              </a:ext>
            </a:extLst>
          </p:cNvPr>
          <p:cNvSpPr/>
          <p:nvPr/>
        </p:nvSpPr>
        <p:spPr>
          <a:xfrm>
            <a:off x="2714469" y="1448192"/>
            <a:ext cx="1362580" cy="697566"/>
          </a:xfrm>
          <a:prstGeom prst="wedgeRectCallout">
            <a:avLst>
              <a:gd name="adj1" fmla="val -81386"/>
              <a:gd name="adj2" fmla="val 5521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chemeClr val="tx1"/>
                </a:solidFill>
              </a:rPr>
              <a:t>원문등록 </a:t>
            </a:r>
            <a:r>
              <a:rPr lang="en-US" altLang="ko-KR" sz="1662" dirty="0">
                <a:solidFill>
                  <a:schemeClr val="tx1"/>
                </a:solidFill>
              </a:rPr>
              <a:t>OFF</a:t>
            </a:r>
            <a:r>
              <a:rPr lang="ko-KR" altLang="en-US" sz="1662" dirty="0">
                <a:solidFill>
                  <a:schemeClr val="tx1"/>
                </a:solidFill>
              </a:rPr>
              <a:t> 클릭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15A11CE-B20C-4DC6-8E0B-5B98761C6CA6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71BC25-AB39-4C62-994E-4FEDB341CADF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5-2.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원문등록 </a:t>
            </a: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OFF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설정</a:t>
            </a:r>
          </a:p>
        </p:txBody>
      </p:sp>
    </p:spTree>
    <p:extLst>
      <p:ext uri="{BB962C8B-B14F-4D97-AF65-F5344CB8AC3E}">
        <p14:creationId xmlns:p14="http://schemas.microsoft.com/office/powerpoint/2010/main" val="120180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CF7F0C-1F5F-4C4C-876F-471451B671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684"/>
          <a:stretch>
            <a:fillRect/>
          </a:stretch>
        </p:blipFill>
        <p:spPr>
          <a:xfrm>
            <a:off x="128518" y="2400268"/>
            <a:ext cx="4320000" cy="20574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</p:pic>
      <p:pic>
        <p:nvPicPr>
          <p:cNvPr id="3" name="_x546934096">
            <a:extLst>
              <a:ext uri="{FF2B5EF4-FFF2-40B4-BE49-F238E27FC236}">
                <a16:creationId xmlns:a16="http://schemas.microsoft.com/office/drawing/2014/main" id="{D76AAD91-FC49-4214-BE2A-37ACA8DD2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404"/>
            <a:ext cx="4320000" cy="279483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_x546970896">
            <a:extLst>
              <a:ext uri="{FF2B5EF4-FFF2-40B4-BE49-F238E27FC236}">
                <a16:creationId xmlns:a16="http://schemas.microsoft.com/office/drawing/2014/main" id="{A848A90B-C327-4CCB-B619-49E2AC736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94764"/>
            <a:ext cx="4320000" cy="279483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E492897-0850-4D31-86FE-D88A56A1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E61BE-0A16-4791-AA90-1EDD5B47846D}"/>
              </a:ext>
            </a:extLst>
          </p:cNvPr>
          <p:cNvSpPr txBox="1"/>
          <p:nvPr/>
        </p:nvSpPr>
        <p:spPr>
          <a:xfrm>
            <a:off x="128518" y="243281"/>
            <a:ext cx="88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[</a:t>
            </a:r>
            <a:r>
              <a:rPr lang="ko-KR" altLang="en-US" sz="2000" dirty="0"/>
              <a:t>예시</a:t>
            </a:r>
            <a:r>
              <a:rPr lang="en-US" altLang="ko-KR" sz="2000" dirty="0"/>
              <a:t>]</a:t>
            </a:r>
            <a:endParaRPr lang="ko-KR" altLang="en-US" sz="2000" dirty="0"/>
          </a:p>
        </p:txBody>
      </p:sp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81988EA6-55E8-40D2-BFAC-013D1AE4A3E0}"/>
              </a:ext>
            </a:extLst>
          </p:cNvPr>
          <p:cNvSpPr/>
          <p:nvPr/>
        </p:nvSpPr>
        <p:spPr>
          <a:xfrm>
            <a:off x="956344" y="4932788"/>
            <a:ext cx="2315361" cy="872393"/>
          </a:xfrm>
          <a:prstGeom prst="wedgeRectCallout">
            <a:avLst>
              <a:gd name="adj1" fmla="val -55755"/>
              <a:gd name="adj2" fmla="val -1559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 기본정보 입력</a:t>
            </a:r>
            <a:r>
              <a:rPr lang="en-US" altLang="ko-KR" dirty="0">
                <a:solidFill>
                  <a:sysClr val="windowText" lastClr="000000"/>
                </a:solidFill>
              </a:rPr>
              <a:t>, </a:t>
            </a:r>
          </a:p>
          <a:p>
            <a:pPr algn="ctr"/>
            <a:r>
              <a:rPr lang="en-US" altLang="ko-KR" sz="1600" dirty="0">
                <a:solidFill>
                  <a:srgbClr val="FF0000"/>
                </a:solidFill>
              </a:rPr>
              <a:t>*</a:t>
            </a:r>
            <a:r>
              <a:rPr lang="ko-KR" altLang="en-US" sz="1600" dirty="0">
                <a:solidFill>
                  <a:srgbClr val="FF0000"/>
                </a:solidFill>
              </a:rPr>
              <a:t>은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>
                <a:solidFill>
                  <a:srgbClr val="FF0000"/>
                </a:solidFill>
              </a:rPr>
              <a:t>필수 입력사항</a:t>
            </a:r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D3F41509-9896-4FAF-8EF4-A28234B0903F}"/>
              </a:ext>
            </a:extLst>
          </p:cNvPr>
          <p:cNvSpPr/>
          <p:nvPr/>
        </p:nvSpPr>
        <p:spPr>
          <a:xfrm>
            <a:off x="6362525" y="2313405"/>
            <a:ext cx="1942576" cy="706632"/>
          </a:xfrm>
          <a:prstGeom prst="wedgeRectCallout">
            <a:avLst>
              <a:gd name="adj1" fmla="val -37844"/>
              <a:gd name="adj2" fmla="val -89233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논문의 목차 입력</a:t>
            </a:r>
          </a:p>
        </p:txBody>
      </p:sp>
      <p:sp>
        <p:nvSpPr>
          <p:cNvPr id="9" name="말풍선: 사각형 8">
            <a:extLst>
              <a:ext uri="{FF2B5EF4-FFF2-40B4-BE49-F238E27FC236}">
                <a16:creationId xmlns:a16="http://schemas.microsoft.com/office/drawing/2014/main" id="{8ADE8AF0-582B-491B-9C32-1F6AC0EC287C}"/>
              </a:ext>
            </a:extLst>
          </p:cNvPr>
          <p:cNvSpPr/>
          <p:nvPr/>
        </p:nvSpPr>
        <p:spPr>
          <a:xfrm>
            <a:off x="4278385" y="5576937"/>
            <a:ext cx="1764486" cy="681250"/>
          </a:xfrm>
          <a:prstGeom prst="wedgeRectCallout">
            <a:avLst>
              <a:gd name="adj1" fmla="val 35290"/>
              <a:gd name="adj2" fmla="val -103678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 초록 입력</a:t>
            </a:r>
          </a:p>
        </p:txBody>
      </p:sp>
    </p:spTree>
    <p:extLst>
      <p:ext uri="{BB962C8B-B14F-4D97-AF65-F5344CB8AC3E}">
        <p14:creationId xmlns:p14="http://schemas.microsoft.com/office/powerpoint/2010/main" val="1064107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D803D5-23BE-5752-FF09-4E4026084F9F}"/>
              </a:ext>
            </a:extLst>
          </p:cNvPr>
          <p:cNvSpPr txBox="1"/>
          <p:nvPr/>
        </p:nvSpPr>
        <p:spPr>
          <a:xfrm>
            <a:off x="1084946" y="5535665"/>
            <a:ext cx="7087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저작권 탭의 화살표 클릭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제출 논문의 저작권 동의 여부 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확인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후 하단의 「다음」 버튼 클릭</a:t>
            </a:r>
            <a:endParaRPr lang="ko-KR" altLang="en-US" dirty="0">
              <a:latin typeface="+mn-ea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B08F51C-84D6-12E8-A26B-24258F4515CC}"/>
              </a:ext>
            </a:extLst>
          </p:cNvPr>
          <p:cNvGrpSpPr/>
          <p:nvPr/>
        </p:nvGrpSpPr>
        <p:grpSpPr>
          <a:xfrm>
            <a:off x="972000" y="1245930"/>
            <a:ext cx="7200000" cy="3960000"/>
            <a:chOff x="972000" y="1389663"/>
            <a:chExt cx="7200000" cy="4448005"/>
          </a:xfrm>
        </p:grpSpPr>
        <p:pic>
          <p:nvPicPr>
            <p:cNvPr id="12289" name="_x546874120">
              <a:extLst>
                <a:ext uri="{FF2B5EF4-FFF2-40B4-BE49-F238E27FC236}">
                  <a16:creationId xmlns:a16="http://schemas.microsoft.com/office/drawing/2014/main" id="{9F0F5712-0507-A66A-7BA6-AF93D57C5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000" y="1389663"/>
              <a:ext cx="7200000" cy="38119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_x549264104">
              <a:extLst>
                <a:ext uri="{FF2B5EF4-FFF2-40B4-BE49-F238E27FC236}">
                  <a16:creationId xmlns:a16="http://schemas.microsoft.com/office/drawing/2014/main" id="{54CBFC54-0336-4982-3C38-D457EF20B0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372" r="319"/>
            <a:stretch/>
          </p:blipFill>
          <p:spPr bwMode="auto">
            <a:xfrm>
              <a:off x="972000" y="5201647"/>
              <a:ext cx="7200000" cy="6360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말풍선: 사각형 5">
            <a:extLst>
              <a:ext uri="{FF2B5EF4-FFF2-40B4-BE49-F238E27FC236}">
                <a16:creationId xmlns:a16="http://schemas.microsoft.com/office/drawing/2014/main" id="{7D06EBED-46AF-9475-7686-CDA160792E05}"/>
              </a:ext>
            </a:extLst>
          </p:cNvPr>
          <p:cNvSpPr/>
          <p:nvPr/>
        </p:nvSpPr>
        <p:spPr>
          <a:xfrm>
            <a:off x="4628472" y="4065069"/>
            <a:ext cx="2169460" cy="636020"/>
          </a:xfrm>
          <a:prstGeom prst="wedgeRectCallout">
            <a:avLst>
              <a:gd name="adj1" fmla="val -39558"/>
              <a:gd name="adj2" fmla="val 10050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0" spc="0">
                <a:solidFill>
                  <a:srgbClr val="000000"/>
                </a:solidFill>
                <a:effectLst/>
                <a:latin typeface="+mn-ea"/>
              </a:rPr>
              <a:t>「다음」 버튼 클릭</a:t>
            </a:r>
            <a:endParaRPr lang="ko-KR" altLang="en-US">
              <a:solidFill>
                <a:sysClr val="windowText" lastClr="00000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A2C00E-8E20-4D6D-A215-28C009024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9" name="말풍선: 사각형 8">
            <a:extLst>
              <a:ext uri="{FF2B5EF4-FFF2-40B4-BE49-F238E27FC236}">
                <a16:creationId xmlns:a16="http://schemas.microsoft.com/office/drawing/2014/main" id="{7D333F0D-A407-4140-B67D-C326B9A27C43}"/>
              </a:ext>
            </a:extLst>
          </p:cNvPr>
          <p:cNvSpPr/>
          <p:nvPr/>
        </p:nvSpPr>
        <p:spPr>
          <a:xfrm>
            <a:off x="5647119" y="1734522"/>
            <a:ext cx="1780808" cy="740400"/>
          </a:xfrm>
          <a:prstGeom prst="wedgeRectCallout">
            <a:avLst>
              <a:gd name="adj1" fmla="val 74544"/>
              <a:gd name="adj2" fmla="val -91278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chemeClr val="tx1"/>
                </a:solidFill>
              </a:rPr>
              <a:t>저작권 탭 화살표 클릭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719764C-5C1A-49B6-88A9-431FBAE48499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BF5F50-34F7-494F-9FD7-0824C181AEEF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6.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저작권 동의</a:t>
            </a:r>
          </a:p>
        </p:txBody>
      </p:sp>
    </p:spTree>
    <p:extLst>
      <p:ext uri="{BB962C8B-B14F-4D97-AF65-F5344CB8AC3E}">
        <p14:creationId xmlns:p14="http://schemas.microsoft.com/office/powerpoint/2010/main" val="981889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_x558260144">
            <a:extLst>
              <a:ext uri="{FF2B5EF4-FFF2-40B4-BE49-F238E27FC236}">
                <a16:creationId xmlns:a16="http://schemas.microsoft.com/office/drawing/2014/main" id="{87E1D3A2-CB60-4C50-DF88-AADA6440B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95" y="1230949"/>
            <a:ext cx="6799607" cy="360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A6741F-047F-5384-E466-D347FA003ABA}"/>
              </a:ext>
            </a:extLst>
          </p:cNvPr>
          <p:cNvSpPr txBox="1"/>
          <p:nvPr/>
        </p:nvSpPr>
        <p:spPr>
          <a:xfrm>
            <a:off x="1172195" y="4909893"/>
            <a:ext cx="6411453" cy="17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제출한 논문정보가 제대로 등록이 되었는지 확인한 후 이상 없다면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 </a:t>
            </a:r>
            <a:r>
              <a:rPr kumimoji="0" lang="ko-K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「제출완료」 버튼 클릭</a:t>
            </a:r>
            <a:endParaRPr kumimoji="0" lang="en-US" altLang="ko-K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제출 완료 후에는 수정 불가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수정해야 할 경우에는 담당자에게 반송 요청</a:t>
            </a:r>
          </a:p>
        </p:txBody>
      </p:sp>
      <p:sp>
        <p:nvSpPr>
          <p:cNvPr id="2" name="말풍선: 사각형 1">
            <a:extLst>
              <a:ext uri="{FF2B5EF4-FFF2-40B4-BE49-F238E27FC236}">
                <a16:creationId xmlns:a16="http://schemas.microsoft.com/office/drawing/2014/main" id="{353E3328-3CC8-BE14-DAF6-8F37FC52AC45}"/>
              </a:ext>
            </a:extLst>
          </p:cNvPr>
          <p:cNvSpPr/>
          <p:nvPr/>
        </p:nvSpPr>
        <p:spPr>
          <a:xfrm>
            <a:off x="4571998" y="3010680"/>
            <a:ext cx="2105637" cy="980279"/>
          </a:xfrm>
          <a:prstGeom prst="wedgeRectCallout">
            <a:avLst>
              <a:gd name="adj1" fmla="val -54275"/>
              <a:gd name="adj2" fmla="val 107444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ysClr val="windowText" lastClr="000000"/>
                </a:solidFill>
              </a:rPr>
              <a:t>논문정보 확인 후 「제출완료」 클릭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36487D6-9B1E-42B5-B108-1689254C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CAD5B64-B3F8-4CD5-818B-1D32D6A4FBEC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4C96B-593B-4A04-803B-76E4C9FC0D0C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7.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제출 확인</a:t>
            </a:r>
          </a:p>
        </p:txBody>
      </p:sp>
    </p:spTree>
    <p:extLst>
      <p:ext uri="{BB962C8B-B14F-4D97-AF65-F5344CB8AC3E}">
        <p14:creationId xmlns:p14="http://schemas.microsoft.com/office/powerpoint/2010/main" val="399031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A7AE7F1-F052-40EE-9D2F-E22B182B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4FEDA-592B-4BEF-A05C-A023B887C22F}"/>
              </a:ext>
            </a:extLst>
          </p:cNvPr>
          <p:cNvSpPr txBox="1"/>
          <p:nvPr/>
        </p:nvSpPr>
        <p:spPr>
          <a:xfrm>
            <a:off x="0" y="837781"/>
            <a:ext cx="9143999" cy="5701131"/>
          </a:xfrm>
          <a:prstGeom prst="rect">
            <a:avLst/>
          </a:prstGeom>
          <a:noFill/>
        </p:spPr>
        <p:txBody>
          <a:bodyPr wrap="square" lIns="504000" rIns="108000" numCol="2" spcCol="720000" rtlCol="0" anchor="ctr">
            <a:normAutofit/>
          </a:bodyPr>
          <a:lstStyle/>
          <a:p>
            <a:pPr algn="just"/>
            <a:endParaRPr lang="en-US" altLang="ko-KR" dirty="0"/>
          </a:p>
          <a:p>
            <a:pPr algn="just">
              <a:lnSpc>
                <a:spcPct val="150000"/>
              </a:lnSpc>
            </a:pPr>
            <a:r>
              <a:rPr lang="en-US" altLang="ko-KR" sz="2000" b="1" dirty="0">
                <a:solidFill>
                  <a:srgbClr val="C00000"/>
                </a:solidFill>
              </a:rPr>
              <a:t>Ⅰ. d-Collection </a:t>
            </a:r>
            <a:r>
              <a:rPr lang="ko-KR" altLang="en-US" sz="2000" b="1" dirty="0">
                <a:solidFill>
                  <a:srgbClr val="C00000"/>
                </a:solidFill>
              </a:rPr>
              <a:t>접속</a:t>
            </a:r>
            <a:r>
              <a:rPr lang="en-US" altLang="ko-KR" sz="2000" b="1" dirty="0">
                <a:solidFill>
                  <a:srgbClr val="C00000"/>
                </a:solidFill>
              </a:rPr>
              <a:t>/</a:t>
            </a:r>
            <a:r>
              <a:rPr lang="ko-KR" altLang="en-US" sz="2000" b="1" dirty="0">
                <a:solidFill>
                  <a:srgbClr val="C00000"/>
                </a:solidFill>
              </a:rPr>
              <a:t> 로그인 </a:t>
            </a:r>
            <a:r>
              <a:rPr lang="en-US" altLang="ko-KR" sz="2000" b="1" dirty="0">
                <a:solidFill>
                  <a:srgbClr val="C00000"/>
                </a:solidFill>
              </a:rPr>
              <a:t>…….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3</a:t>
            </a:r>
            <a:endParaRPr lang="en-US" altLang="ko-KR" sz="2000" b="1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1. d-Collection </a:t>
            </a:r>
            <a:r>
              <a:rPr lang="ko-KR" altLang="en-US" sz="1500" dirty="0"/>
              <a:t>접속</a:t>
            </a:r>
            <a:r>
              <a:rPr lang="en-US" altLang="ko-KR" sz="15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2. </a:t>
            </a:r>
            <a:r>
              <a:rPr lang="ko-KR" altLang="en-US" sz="1500" dirty="0"/>
              <a:t>학위논문</a:t>
            </a:r>
            <a:r>
              <a:rPr lang="en-US" altLang="ko-KR" sz="1500" dirty="0"/>
              <a:t>(d-Collection) </a:t>
            </a:r>
            <a:r>
              <a:rPr lang="ko-KR" altLang="en-US" sz="1500" dirty="0"/>
              <a:t>홈페이지에서 </a:t>
            </a:r>
            <a:endParaRPr lang="en-US" altLang="ko-KR" sz="1500" dirty="0"/>
          </a:p>
          <a:p>
            <a:pPr marL="324000" algn="just">
              <a:lnSpc>
                <a:spcPct val="150000"/>
              </a:lnSpc>
            </a:pPr>
            <a:r>
              <a:rPr lang="ko-KR" altLang="en-US" sz="1500" dirty="0"/>
              <a:t>로그인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3. </a:t>
            </a:r>
            <a:r>
              <a:rPr lang="ko-KR" altLang="en-US" sz="1500" dirty="0"/>
              <a:t>제출자 로그인 인증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4. </a:t>
            </a:r>
            <a:r>
              <a:rPr lang="ko-KR" altLang="en-US" sz="1500" dirty="0"/>
              <a:t>메일정보 입력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5. </a:t>
            </a:r>
            <a:r>
              <a:rPr lang="ko-KR" altLang="en-US" sz="1500" dirty="0"/>
              <a:t>이메일 인증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endParaRPr lang="en-US" altLang="ko-KR" dirty="0"/>
          </a:p>
          <a:p>
            <a:pPr algn="just">
              <a:lnSpc>
                <a:spcPct val="150000"/>
              </a:lnSpc>
            </a:pPr>
            <a:r>
              <a:rPr lang="en-US" altLang="ko-KR" sz="2000" b="1" dirty="0">
                <a:solidFill>
                  <a:srgbClr val="C00000"/>
                </a:solidFill>
              </a:rPr>
              <a:t>Ⅱ. </a:t>
            </a:r>
            <a:r>
              <a:rPr lang="ko-KR" altLang="en-US" sz="2000" b="1" dirty="0">
                <a:solidFill>
                  <a:srgbClr val="C00000"/>
                </a:solidFill>
              </a:rPr>
              <a:t>논문 제출 </a:t>
            </a:r>
            <a:r>
              <a:rPr lang="en-US" altLang="ko-KR" sz="2000" b="1" dirty="0">
                <a:solidFill>
                  <a:srgbClr val="C00000"/>
                </a:solidFill>
              </a:rPr>
              <a:t>….... ….... …....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….... 8</a:t>
            </a:r>
          </a:p>
          <a:p>
            <a:pPr algn="just"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en-US" altLang="ko-KR" sz="1500" dirty="0"/>
              <a:t>1. </a:t>
            </a:r>
            <a:r>
              <a:rPr lang="ko-KR" altLang="en-US" sz="1500" dirty="0"/>
              <a:t>「학위논문제출」 클릭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2. </a:t>
            </a:r>
            <a:r>
              <a:rPr lang="ko-KR" altLang="en-US" sz="1500" dirty="0"/>
              <a:t>「자료제출」 클릭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3. </a:t>
            </a:r>
            <a:r>
              <a:rPr lang="ko-KR" altLang="en-US" sz="1500" dirty="0"/>
              <a:t>컬렉션 선택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4. </a:t>
            </a:r>
            <a:r>
              <a:rPr lang="ko-KR" altLang="en-US" sz="1500" dirty="0"/>
              <a:t>제출자 정보 입력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endParaRPr lang="en-US" altLang="ko-KR" sz="1500" dirty="0"/>
          </a:p>
          <a:p>
            <a:pPr algn="just">
              <a:lnSpc>
                <a:spcPct val="150000"/>
              </a:lnSpc>
            </a:pP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5. </a:t>
            </a:r>
            <a:r>
              <a:rPr lang="ko-KR" altLang="en-US" sz="1500" dirty="0"/>
              <a:t>논문 등록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6. </a:t>
            </a:r>
            <a:r>
              <a:rPr lang="ko-KR" altLang="en-US" sz="1500" dirty="0"/>
              <a:t>저작권 동의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7. </a:t>
            </a:r>
            <a:r>
              <a:rPr lang="ko-KR" altLang="en-US" sz="1500" dirty="0"/>
              <a:t>제출 확인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8. </a:t>
            </a:r>
            <a:r>
              <a:rPr lang="ko-KR" altLang="en-US" sz="1500" dirty="0"/>
              <a:t>논문제출 완료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endParaRPr lang="en-US" altLang="ko-KR" sz="1900" dirty="0"/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C00000"/>
                </a:solidFill>
              </a:rPr>
              <a:t>Ⅲ. </a:t>
            </a:r>
            <a:r>
              <a:rPr lang="ko-KR" altLang="en-US" sz="2000" b="1" dirty="0">
                <a:solidFill>
                  <a:srgbClr val="C00000"/>
                </a:solidFill>
              </a:rPr>
              <a:t>논문 </a:t>
            </a:r>
            <a:r>
              <a:rPr lang="ko-KR" altLang="en-US" sz="2000" b="1" dirty="0" err="1">
                <a:solidFill>
                  <a:srgbClr val="C00000"/>
                </a:solidFill>
              </a:rPr>
              <a:t>재제출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….... ….... …....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21 </a:t>
            </a:r>
          </a:p>
          <a:p>
            <a:pPr>
              <a:lnSpc>
                <a:spcPct val="150000"/>
              </a:lnSpc>
            </a:pPr>
            <a:r>
              <a:rPr lang="en-US" altLang="ko-KR" sz="1500" dirty="0"/>
              <a:t>    1. </a:t>
            </a:r>
            <a:r>
              <a:rPr lang="ko-KR" altLang="en-US" sz="1500" dirty="0"/>
              <a:t>논문 반송 확인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en-US" altLang="ko-KR" sz="1500" dirty="0"/>
              <a:t>    2. </a:t>
            </a:r>
            <a:r>
              <a:rPr lang="ko-KR" altLang="en-US" sz="1500" dirty="0"/>
              <a:t>반송사유 확인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en-US" altLang="ko-KR" sz="1500" dirty="0"/>
              <a:t>    3. </a:t>
            </a:r>
            <a:r>
              <a:rPr lang="ko-KR" altLang="en-US" sz="1500" dirty="0"/>
              <a:t>논문 승인 완료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endParaRPr lang="en-US" altLang="ko-KR" sz="19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C00000"/>
                </a:solidFill>
              </a:rPr>
              <a:t>Ⅳ. </a:t>
            </a:r>
            <a:r>
              <a:rPr lang="ko-KR" altLang="en-US" b="1" dirty="0">
                <a:solidFill>
                  <a:srgbClr val="C00000"/>
                </a:solidFill>
              </a:rPr>
              <a:t>저작권 동의서</a:t>
            </a:r>
            <a:r>
              <a:rPr lang="en-US" altLang="ko-KR" b="1" dirty="0">
                <a:solidFill>
                  <a:srgbClr val="C00000"/>
                </a:solidFill>
              </a:rPr>
              <a:t>/</a:t>
            </a:r>
            <a:r>
              <a:rPr lang="ko-KR" altLang="en-US" b="1" dirty="0">
                <a:solidFill>
                  <a:srgbClr val="C00000"/>
                </a:solidFill>
              </a:rPr>
              <a:t> 제출 확인서 출력</a:t>
            </a:r>
            <a:endParaRPr lang="en-US" altLang="ko-KR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C00000"/>
                </a:solidFill>
              </a:rPr>
              <a:t>                                       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…....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….... 24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5F5FD53-BC79-4509-8832-0945E2E6C397}"/>
              </a:ext>
            </a:extLst>
          </p:cNvPr>
          <p:cNvSpPr/>
          <p:nvPr/>
        </p:nvSpPr>
        <p:spPr>
          <a:xfrm>
            <a:off x="3238161" y="310392"/>
            <a:ext cx="2701242" cy="536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kern="2000" spc="1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3200" b="1" kern="2000" spc="2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 차 </a:t>
            </a:r>
            <a:r>
              <a:rPr lang="en-US" altLang="ko-KR" sz="3200" b="1" kern="2000" spc="1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C99B794-BCD6-4A76-A9F9-78009F96F05B}"/>
              </a:ext>
            </a:extLst>
          </p:cNvPr>
          <p:cNvCxnSpPr>
            <a:cxnSpLocks/>
          </p:cNvCxnSpPr>
          <p:nvPr/>
        </p:nvCxnSpPr>
        <p:spPr>
          <a:xfrm>
            <a:off x="4572000" y="1291905"/>
            <a:ext cx="0" cy="489917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151C3B6E-E5BA-4A2E-9D9F-EE7EA68CE8E6}"/>
              </a:ext>
            </a:extLst>
          </p:cNvPr>
          <p:cNvSpPr/>
          <p:nvPr/>
        </p:nvSpPr>
        <p:spPr>
          <a:xfrm>
            <a:off x="176169" y="192947"/>
            <a:ext cx="8800051" cy="61634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070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_x292196728">
            <a:extLst>
              <a:ext uri="{FF2B5EF4-FFF2-40B4-BE49-F238E27FC236}">
                <a16:creationId xmlns:a16="http://schemas.microsoft.com/office/drawing/2014/main" id="{A64C022E-3BF8-A9E7-C2ED-7755D35EC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5" r="26717"/>
          <a:stretch>
            <a:fillRect/>
          </a:stretch>
        </p:blipFill>
        <p:spPr bwMode="auto">
          <a:xfrm>
            <a:off x="1266284" y="1105131"/>
            <a:ext cx="3149206" cy="288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_x292197376">
            <a:extLst>
              <a:ext uri="{FF2B5EF4-FFF2-40B4-BE49-F238E27FC236}">
                <a16:creationId xmlns:a16="http://schemas.microsoft.com/office/drawing/2014/main" id="{A6047BF8-4F7A-C876-9F71-E901E6619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60" y="1119877"/>
            <a:ext cx="3149207" cy="288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_x292197016">
            <a:extLst>
              <a:ext uri="{FF2B5EF4-FFF2-40B4-BE49-F238E27FC236}">
                <a16:creationId xmlns:a16="http://schemas.microsoft.com/office/drawing/2014/main" id="{4F71558A-277E-F39C-9BD9-E8BFB4FA1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" b="54825"/>
          <a:stretch>
            <a:fillRect/>
          </a:stretch>
        </p:blipFill>
        <p:spPr bwMode="auto">
          <a:xfrm>
            <a:off x="1266284" y="4103242"/>
            <a:ext cx="6551849" cy="1584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9A1EF3-2BCD-4DB8-9B6C-0174AF1963AD}"/>
              </a:ext>
            </a:extLst>
          </p:cNvPr>
          <p:cNvSpPr txBox="1"/>
          <p:nvPr/>
        </p:nvSpPr>
        <p:spPr>
          <a:xfrm>
            <a:off x="1520504" y="5748489"/>
            <a:ext cx="6102992" cy="87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논문제출이 완료되면 개별 카카오톡으로 발송됨</a:t>
            </a:r>
            <a:endParaRPr lang="en-US" altLang="ko-KR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논문제출내역에서 논문 접수 처리 상태를 확인할 수 있음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A28D20D-6A44-4FAD-ADC8-89CA7D5A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44AD1ED-D297-4754-92C5-0CE100E030C7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FC15A7-5294-4E60-BAE8-7A93FF7F05CF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8.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논문제출 완료</a:t>
            </a:r>
          </a:p>
        </p:txBody>
      </p:sp>
    </p:spTree>
    <p:extLst>
      <p:ext uri="{BB962C8B-B14F-4D97-AF65-F5344CB8AC3E}">
        <p14:creationId xmlns:p14="http://schemas.microsoft.com/office/powerpoint/2010/main" val="3299364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17136EF-BAE1-4887-BDA8-897D0D069A38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rgbClr val="C3BFD3"/>
          </a:solidFill>
          <a:ln>
            <a:solidFill>
              <a:srgbClr val="C3B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49" name="_x285348840">
            <a:extLst>
              <a:ext uri="{FF2B5EF4-FFF2-40B4-BE49-F238E27FC236}">
                <a16:creationId xmlns:a16="http://schemas.microsoft.com/office/drawing/2014/main" id="{95C20F8C-2183-EB37-1B45-7DA335ED4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9" y="1721586"/>
            <a:ext cx="7200000" cy="284980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22031D-1924-24A4-5FC3-0DDE315132FA}"/>
              </a:ext>
            </a:extLst>
          </p:cNvPr>
          <p:cNvSpPr txBox="1"/>
          <p:nvPr/>
        </p:nvSpPr>
        <p:spPr>
          <a:xfrm>
            <a:off x="1073228" y="4655564"/>
            <a:ext cx="6997542" cy="17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ko-K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논문이 반송되었다면 </a:t>
            </a: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d-Collection </a:t>
            </a:r>
            <a:r>
              <a:rPr kumimoji="0" lang="ko-K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홈페이지에 반송 사유와 함께 알림 메세지로 나타남</a:t>
            </a:r>
            <a:endParaRPr kumimoji="0" lang="en-US" altLang="ko-K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</a:endParaRPr>
          </a:p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제출내역에서 본인논문을 클릭하면 반송사유와 반송일을 확인할 수 있음</a:t>
            </a:r>
            <a:endParaRPr kumimoji="0" lang="ko-KR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6" name="말풍선: 사각형 5">
            <a:extLst>
              <a:ext uri="{FF2B5EF4-FFF2-40B4-BE49-F238E27FC236}">
                <a16:creationId xmlns:a16="http://schemas.microsoft.com/office/drawing/2014/main" id="{A7D2A532-91F5-BFC1-0EE6-33E04142C456}"/>
              </a:ext>
            </a:extLst>
          </p:cNvPr>
          <p:cNvSpPr/>
          <p:nvPr/>
        </p:nvSpPr>
        <p:spPr>
          <a:xfrm>
            <a:off x="2516204" y="2108021"/>
            <a:ext cx="2447365" cy="806823"/>
          </a:xfrm>
          <a:prstGeom prst="wedgeRectCallout">
            <a:avLst>
              <a:gd name="adj1" fmla="val -65923"/>
              <a:gd name="adj2" fmla="val 40889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ysClr val="windowText" lastClr="000000"/>
                </a:solidFill>
              </a:rPr>
              <a:t>논문반송</a:t>
            </a:r>
            <a:r>
              <a:rPr lang="ko-KR" altLang="en-US" dirty="0">
                <a:solidFill>
                  <a:sysClr val="windowText" lastClr="000000"/>
                </a:solidFill>
              </a:rPr>
              <a:t> 사유 확인</a:t>
            </a:r>
          </a:p>
        </p:txBody>
      </p:sp>
      <p:sp>
        <p:nvSpPr>
          <p:cNvPr id="7" name="액자 6">
            <a:extLst>
              <a:ext uri="{FF2B5EF4-FFF2-40B4-BE49-F238E27FC236}">
                <a16:creationId xmlns:a16="http://schemas.microsoft.com/office/drawing/2014/main" id="{334BD3C8-1A98-5367-2A40-0145F7446611}"/>
              </a:ext>
            </a:extLst>
          </p:cNvPr>
          <p:cNvSpPr/>
          <p:nvPr/>
        </p:nvSpPr>
        <p:spPr>
          <a:xfrm>
            <a:off x="5334000" y="1672935"/>
            <a:ext cx="430306" cy="13447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8AA79FB2-B5D7-5974-3140-CAF68C814D89}"/>
              </a:ext>
            </a:extLst>
          </p:cNvPr>
          <p:cNvSpPr/>
          <p:nvPr/>
        </p:nvSpPr>
        <p:spPr>
          <a:xfrm>
            <a:off x="5364256" y="819238"/>
            <a:ext cx="2187388" cy="545270"/>
          </a:xfrm>
          <a:prstGeom prst="wedgeRectCallout">
            <a:avLst>
              <a:gd name="adj1" fmla="val -36817"/>
              <a:gd name="adj2" fmla="val 105924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ysClr val="windowText" lastClr="000000"/>
                </a:solidFill>
              </a:rPr>
              <a:t>제출내역 클릭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A0891DA-5FA6-4CCF-944F-1ADFF094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9AA791-8788-4B27-A9E3-1B6A6768C2D8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Ⅲ.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</a:t>
            </a:r>
            <a:r>
              <a:rPr lang="ko-KR" altLang="en-US" sz="2500" b="1" kern="0" dirty="0" err="1">
                <a:solidFill>
                  <a:srgbClr val="B21010"/>
                </a:solidFill>
                <a:latin typeface="+mj-ea"/>
                <a:ea typeface="+mj-ea"/>
              </a:rPr>
              <a:t>재제출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논문 반송 확인</a:t>
            </a:r>
          </a:p>
        </p:txBody>
      </p:sp>
    </p:spTree>
    <p:extLst>
      <p:ext uri="{BB962C8B-B14F-4D97-AF65-F5344CB8AC3E}">
        <p14:creationId xmlns:p14="http://schemas.microsoft.com/office/powerpoint/2010/main" val="1993719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_x285359280">
            <a:extLst>
              <a:ext uri="{FF2B5EF4-FFF2-40B4-BE49-F238E27FC236}">
                <a16:creationId xmlns:a16="http://schemas.microsoft.com/office/drawing/2014/main" id="{21A7AB45-926F-218D-2C19-19E7BC903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9" y="2581996"/>
            <a:ext cx="7200000" cy="169400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866A9C-9295-1CB8-270D-7443053184D3}"/>
              </a:ext>
            </a:extLst>
          </p:cNvPr>
          <p:cNvSpPr txBox="1"/>
          <p:nvPr/>
        </p:nvSpPr>
        <p:spPr>
          <a:xfrm>
            <a:off x="1207658" y="4486542"/>
            <a:ext cx="6728683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반송사유 확인 후 해당 사항 수정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수정 완료 </a:t>
            </a:r>
            <a:r>
              <a:rPr lang="ko-KR" altLang="en-US" kern="0" dirty="0" err="1">
                <a:solidFill>
                  <a:srgbClr val="000000"/>
                </a:solidFill>
                <a:latin typeface="+mn-ea"/>
              </a:rPr>
              <a:t>시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논문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수정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제출창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하단에 「제출완료」 버튼 클릭</a:t>
            </a:r>
            <a:endParaRPr lang="ko-KR" altLang="en-US" dirty="0">
              <a:latin typeface="+mn-ea"/>
            </a:endParaRPr>
          </a:p>
        </p:txBody>
      </p:sp>
      <p:sp>
        <p:nvSpPr>
          <p:cNvPr id="6" name="말풍선: 사각형 5">
            <a:extLst>
              <a:ext uri="{FF2B5EF4-FFF2-40B4-BE49-F238E27FC236}">
                <a16:creationId xmlns:a16="http://schemas.microsoft.com/office/drawing/2014/main" id="{F8F31C76-8926-9B61-CCD0-A5B0DB40B09D}"/>
              </a:ext>
            </a:extLst>
          </p:cNvPr>
          <p:cNvSpPr/>
          <p:nvPr/>
        </p:nvSpPr>
        <p:spPr>
          <a:xfrm>
            <a:off x="4238004" y="3527384"/>
            <a:ext cx="1649506" cy="569259"/>
          </a:xfrm>
          <a:prstGeom prst="wedgeRectCallout">
            <a:avLst>
              <a:gd name="adj1" fmla="val -74655"/>
              <a:gd name="adj2" fmla="val 1741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ysClr val="windowText" lastClr="000000"/>
                </a:solidFill>
              </a:rPr>
              <a:t>반송사유 확인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897067D-3B12-48CB-B5B2-E67EEB95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5D33344-886B-45C7-AAB5-C855406F6415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rgbClr val="C3BFD3"/>
          </a:solidFill>
          <a:ln>
            <a:solidFill>
              <a:srgbClr val="C3B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80896-765C-4AC0-84B8-A52B5C89CC9E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</a:rPr>
              <a:t>Ⅲ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</a:t>
            </a:r>
            <a:r>
              <a:rPr lang="ko-KR" altLang="en-US" sz="2500" b="1" kern="0" dirty="0" err="1">
                <a:solidFill>
                  <a:srgbClr val="B21010"/>
                </a:solidFill>
                <a:latin typeface="+mj-ea"/>
                <a:ea typeface="+mj-ea"/>
              </a:rPr>
              <a:t>재제출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반송사유 확인</a:t>
            </a:r>
          </a:p>
        </p:txBody>
      </p:sp>
    </p:spTree>
    <p:extLst>
      <p:ext uri="{BB962C8B-B14F-4D97-AF65-F5344CB8AC3E}">
        <p14:creationId xmlns:p14="http://schemas.microsoft.com/office/powerpoint/2010/main" val="3170456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_x292204216">
            <a:extLst>
              <a:ext uri="{FF2B5EF4-FFF2-40B4-BE49-F238E27FC236}">
                <a16:creationId xmlns:a16="http://schemas.microsoft.com/office/drawing/2014/main" id="{9BF387F6-72BE-EBEF-BFC6-8393809F3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0"/>
          <a:stretch>
            <a:fillRect/>
          </a:stretch>
        </p:blipFill>
        <p:spPr bwMode="auto">
          <a:xfrm>
            <a:off x="2170734" y="1449000"/>
            <a:ext cx="4802532" cy="396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2D041D-7D29-267E-FEFB-FBEF43FF6F2F}"/>
              </a:ext>
            </a:extLst>
          </p:cNvPr>
          <p:cNvSpPr txBox="1"/>
          <p:nvPr/>
        </p:nvSpPr>
        <p:spPr>
          <a:xfrm>
            <a:off x="2170734" y="5493149"/>
            <a:ext cx="5033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논문 검증이 완료되면 개별 카카오톡으로 논문 승인 안내 메시지 발송</a:t>
            </a:r>
            <a:endParaRPr lang="ko-KR" altLang="en-US" dirty="0">
              <a:latin typeface="+mn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CE409C4-AD1F-40C4-80F9-30F4E6459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941A34F-3578-4946-967D-C9709D82B10F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rgbClr val="C3BFD3"/>
          </a:solidFill>
          <a:ln>
            <a:solidFill>
              <a:srgbClr val="C3B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2978B0-B576-4B5C-B13F-99E53D7A0FD3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</a:rPr>
              <a:t>Ⅲ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</a:t>
            </a:r>
            <a:r>
              <a:rPr lang="ko-KR" altLang="en-US" sz="2500" b="1" kern="0" dirty="0" err="1">
                <a:solidFill>
                  <a:srgbClr val="B21010"/>
                </a:solidFill>
                <a:latin typeface="+mj-ea"/>
                <a:ea typeface="+mj-ea"/>
              </a:rPr>
              <a:t>재제출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3.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논문 승인 완료</a:t>
            </a:r>
          </a:p>
        </p:txBody>
      </p:sp>
    </p:spTree>
    <p:extLst>
      <p:ext uri="{BB962C8B-B14F-4D97-AF65-F5344CB8AC3E}">
        <p14:creationId xmlns:p14="http://schemas.microsoft.com/office/powerpoint/2010/main" val="1701025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1AD88C6-4E79-42ED-A4C9-5A284D0662C5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1" name="_x285361440">
            <a:extLst>
              <a:ext uri="{FF2B5EF4-FFF2-40B4-BE49-F238E27FC236}">
                <a16:creationId xmlns:a16="http://schemas.microsoft.com/office/drawing/2014/main" id="{B2DE2662-A30D-729A-2BB3-B69EA0562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2244177"/>
            <a:ext cx="7200000" cy="211797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D0A10F-9CE9-5049-8EEF-5D782BE82FCF}"/>
              </a:ext>
            </a:extLst>
          </p:cNvPr>
          <p:cNvSpPr txBox="1"/>
          <p:nvPr/>
        </p:nvSpPr>
        <p:spPr>
          <a:xfrm>
            <a:off x="1041675" y="4726774"/>
            <a:ext cx="694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논문처리 상태가 처리완료인 경우 저작권동의서와 제출확인서를 출력할 수 있음</a:t>
            </a:r>
          </a:p>
        </p:txBody>
      </p:sp>
      <p:sp>
        <p:nvSpPr>
          <p:cNvPr id="6" name="말풍선: 사각형 5">
            <a:extLst>
              <a:ext uri="{FF2B5EF4-FFF2-40B4-BE49-F238E27FC236}">
                <a16:creationId xmlns:a16="http://schemas.microsoft.com/office/drawing/2014/main" id="{DE49CEA8-C6D2-BA50-58A8-1921DDD6A2E1}"/>
              </a:ext>
            </a:extLst>
          </p:cNvPr>
          <p:cNvSpPr/>
          <p:nvPr/>
        </p:nvSpPr>
        <p:spPr>
          <a:xfrm>
            <a:off x="6391835" y="1879556"/>
            <a:ext cx="2398059" cy="1030942"/>
          </a:xfrm>
          <a:prstGeom prst="wedgeRectCallout">
            <a:avLst>
              <a:gd name="adj1" fmla="val -35323"/>
              <a:gd name="adj2" fmla="val 11546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ysClr val="windowText" lastClr="000000"/>
                </a:solidFill>
              </a:rPr>
              <a:t>저작권 동의서</a:t>
            </a:r>
            <a:r>
              <a:rPr lang="en-US" altLang="ko-KR">
                <a:solidFill>
                  <a:sysClr val="windowText" lastClr="000000"/>
                </a:solidFill>
              </a:rPr>
              <a:t>, </a:t>
            </a:r>
            <a:r>
              <a:rPr lang="ko-KR" altLang="en-US">
                <a:solidFill>
                  <a:sysClr val="windowText" lastClr="000000"/>
                </a:solidFill>
              </a:rPr>
              <a:t>제출확인서 출력 가능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1E1DB-9AB3-4D6C-8BB4-C9809B2A6241}"/>
              </a:ext>
            </a:extLst>
          </p:cNvPr>
          <p:cNvSpPr txBox="1"/>
          <p:nvPr/>
        </p:nvSpPr>
        <p:spPr>
          <a:xfrm>
            <a:off x="0" y="0"/>
            <a:ext cx="5738070" cy="595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Ⅳ.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저작권 동의서 및 제출 확인서 출력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F2DBC96-96E9-4A83-8F52-B3CD7ED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507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43B6380B-842B-41A3-93E0-89C15791579C}"/>
              </a:ext>
            </a:extLst>
          </p:cNvPr>
          <p:cNvSpPr/>
          <p:nvPr/>
        </p:nvSpPr>
        <p:spPr>
          <a:xfrm>
            <a:off x="0" y="0"/>
            <a:ext cx="9144000" cy="676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5" name="_x548446992">
            <a:extLst>
              <a:ext uri="{FF2B5EF4-FFF2-40B4-BE49-F238E27FC236}">
                <a16:creationId xmlns:a16="http://schemas.microsoft.com/office/drawing/2014/main" id="{8DB73076-2956-4C57-9DD6-7FF9633BB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23" y="1483009"/>
            <a:ext cx="6646154" cy="351875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말풍선: 사각형 5">
            <a:extLst>
              <a:ext uri="{FF2B5EF4-FFF2-40B4-BE49-F238E27FC236}">
                <a16:creationId xmlns:a16="http://schemas.microsoft.com/office/drawing/2014/main" id="{EC751BA4-6899-5D3A-E485-331538816DC1}"/>
              </a:ext>
            </a:extLst>
          </p:cNvPr>
          <p:cNvSpPr/>
          <p:nvPr/>
        </p:nvSpPr>
        <p:spPr>
          <a:xfrm>
            <a:off x="5714199" y="4938910"/>
            <a:ext cx="2299059" cy="842294"/>
          </a:xfrm>
          <a:prstGeom prst="wedgeRectCallout">
            <a:avLst>
              <a:gd name="adj1" fmla="val -52690"/>
              <a:gd name="adj2" fmla="val -7013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846" dirty="0">
                <a:solidFill>
                  <a:schemeClr val="tx1"/>
                </a:solidFill>
              </a:rPr>
              <a:t>학위논문</a:t>
            </a:r>
            <a:endParaRPr lang="en-US" altLang="ko-KR" sz="1846" dirty="0">
              <a:solidFill>
                <a:schemeClr val="tx1"/>
              </a:solidFill>
            </a:endParaRPr>
          </a:p>
          <a:p>
            <a:pPr algn="ctr"/>
            <a:r>
              <a:rPr lang="en-US" altLang="ko-KR" sz="1846" dirty="0">
                <a:solidFill>
                  <a:schemeClr val="tx1"/>
                </a:solidFill>
              </a:rPr>
              <a:t>(d-Collection) </a:t>
            </a:r>
            <a:r>
              <a:rPr lang="ko-KR" altLang="en-US" sz="1846" dirty="0">
                <a:solidFill>
                  <a:schemeClr val="tx1"/>
                </a:solidFill>
              </a:rPr>
              <a:t>클릭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5C9EFB9-8389-465A-82FF-D66B6233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12699-1784-4F73-9B67-2010089366C5}"/>
              </a:ext>
            </a:extLst>
          </p:cNvPr>
          <p:cNvSpPr txBox="1"/>
          <p:nvPr/>
        </p:nvSpPr>
        <p:spPr>
          <a:xfrm>
            <a:off x="1476461" y="5718350"/>
            <a:ext cx="6418615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kern="0" dirty="0">
                <a:latin typeface="+mj-ea"/>
              </a:rPr>
              <a:t>대구대학교 학술정보원 홈페이지</a:t>
            </a:r>
            <a:r>
              <a:rPr lang="en-US" altLang="ko-KR" kern="0" dirty="0">
                <a:latin typeface="+mj-ea"/>
              </a:rPr>
              <a:t>(</a:t>
            </a:r>
            <a:r>
              <a:rPr lang="en-US" altLang="ko-KR" u="sng" kern="0" dirty="0">
                <a:uFill>
                  <a:solidFill>
                    <a:srgbClr val="800080"/>
                  </a:solidFill>
                </a:uFill>
                <a:latin typeface="+mj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https://lib.daegu.ac.kr/</a:t>
            </a:r>
            <a:r>
              <a:rPr lang="en-US" altLang="ko-KR" kern="0" dirty="0">
                <a:latin typeface="+mj-ea"/>
              </a:rPr>
              <a:t>) </a:t>
            </a:r>
          </a:p>
          <a:p>
            <a:pPr marL="288000" algn="just" fontAlgn="base" latinLnBrk="1">
              <a:lnSpc>
                <a:spcPct val="150000"/>
              </a:lnSpc>
            </a:pPr>
            <a:r>
              <a:rPr lang="ko-KR" altLang="en-US" kern="0" dirty="0">
                <a:latin typeface="+mj-ea"/>
              </a:rPr>
              <a:t>접속하여 학위논문</a:t>
            </a:r>
            <a:r>
              <a:rPr lang="en-US" altLang="ko-KR" kern="0" dirty="0">
                <a:latin typeface="+mj-ea"/>
              </a:rPr>
              <a:t>(</a:t>
            </a:r>
            <a:r>
              <a:rPr lang="en-US" altLang="ko-KR" kern="0" dirty="0" err="1">
                <a:latin typeface="+mj-ea"/>
              </a:rPr>
              <a:t>dcollection</a:t>
            </a:r>
            <a:r>
              <a:rPr lang="en-US" altLang="ko-KR" kern="0" dirty="0">
                <a:latin typeface="+mj-ea"/>
              </a:rPr>
              <a:t>) </a:t>
            </a:r>
            <a:r>
              <a:rPr lang="ko-KR" altLang="en-US" kern="0" dirty="0">
                <a:latin typeface="+mj-ea"/>
              </a:rPr>
              <a:t>클릭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F091B-DBD8-400B-A127-79E45E04781C}"/>
              </a:ext>
            </a:extLst>
          </p:cNvPr>
          <p:cNvSpPr txBox="1"/>
          <p:nvPr/>
        </p:nvSpPr>
        <p:spPr>
          <a:xfrm>
            <a:off x="0" y="0"/>
            <a:ext cx="6735940" cy="1186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Ⅰ.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학위논문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(d-collection)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접속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/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로그인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20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1. d-collection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접속</a:t>
            </a:r>
          </a:p>
        </p:txBody>
      </p:sp>
    </p:spTree>
    <p:extLst>
      <p:ext uri="{BB962C8B-B14F-4D97-AF65-F5344CB8AC3E}">
        <p14:creationId xmlns:p14="http://schemas.microsoft.com/office/powerpoint/2010/main" val="125845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8EB479F7-8A9E-4AE7-BE4C-88D853953160}"/>
              </a:ext>
            </a:extLst>
          </p:cNvPr>
          <p:cNvSpPr/>
          <p:nvPr/>
        </p:nvSpPr>
        <p:spPr>
          <a:xfrm>
            <a:off x="0" y="0"/>
            <a:ext cx="9144000" cy="676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BDC7B-CC64-15FB-4E20-5935D78F335C}"/>
              </a:ext>
            </a:extLst>
          </p:cNvPr>
          <p:cNvSpPr txBox="1"/>
          <p:nvPr/>
        </p:nvSpPr>
        <p:spPr>
          <a:xfrm>
            <a:off x="0" y="0"/>
            <a:ext cx="6735940" cy="1186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Ⅰ.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학위논문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(d-collection)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접속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/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로그인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20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학위논문</a:t>
            </a: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(d-collection)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홈페이지에서 로그인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D3BA4A-B764-6790-3DD0-D81D6E7F7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282"/>
            <a:ext cx="170525" cy="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662"/>
          </a:p>
        </p:txBody>
      </p:sp>
      <p:pic>
        <p:nvPicPr>
          <p:cNvPr id="2049" name="_x549241664">
            <a:extLst>
              <a:ext uri="{FF2B5EF4-FFF2-40B4-BE49-F238E27FC236}">
                <a16:creationId xmlns:a16="http://schemas.microsoft.com/office/drawing/2014/main" id="{CC4047B8-CE8E-EFD5-5240-5A0293D84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23" y="1662727"/>
            <a:ext cx="6646154" cy="353254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73E26655-5B02-DAD7-1442-29790C2C8C06}"/>
              </a:ext>
            </a:extLst>
          </p:cNvPr>
          <p:cNvSpPr/>
          <p:nvPr/>
        </p:nvSpPr>
        <p:spPr>
          <a:xfrm>
            <a:off x="6970832" y="2492772"/>
            <a:ext cx="1686607" cy="736989"/>
          </a:xfrm>
          <a:prstGeom prst="wedgeRectCallout">
            <a:avLst>
              <a:gd name="adj1" fmla="val -37549"/>
              <a:gd name="adj2" fmla="val -13264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홈페이지 상단</a:t>
            </a:r>
            <a:endParaRPr lang="en-US" altLang="ko-KR" sz="1662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 로그인 클릭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FC79C4-E126-4F5E-8F3D-ED1853E9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AAAE3-0E78-4C60-BE22-771BECC44B81}"/>
              </a:ext>
            </a:extLst>
          </p:cNvPr>
          <p:cNvSpPr txBox="1"/>
          <p:nvPr/>
        </p:nvSpPr>
        <p:spPr>
          <a:xfrm>
            <a:off x="1592335" y="5406480"/>
            <a:ext cx="514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d-Collection</a:t>
            </a:r>
            <a:r>
              <a:rPr lang="ko-KR" altLang="en-US" dirty="0"/>
              <a:t> 홈페이지 상단에 있는 로그인 클릭</a:t>
            </a:r>
          </a:p>
        </p:txBody>
      </p:sp>
    </p:spTree>
    <p:extLst>
      <p:ext uri="{BB962C8B-B14F-4D97-AF65-F5344CB8AC3E}">
        <p14:creationId xmlns:p14="http://schemas.microsoft.com/office/powerpoint/2010/main" val="82646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8A4337-0670-5E99-070A-7DBA4005E678}"/>
              </a:ext>
            </a:extLst>
          </p:cNvPr>
          <p:cNvSpPr txBox="1"/>
          <p:nvPr/>
        </p:nvSpPr>
        <p:spPr>
          <a:xfrm>
            <a:off x="1782000" y="5742973"/>
            <a:ext cx="5541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base" latinLnBrk="1">
              <a:buFont typeface="Arial" panose="020B0604020202020204" pitchFamily="34" charset="0"/>
              <a:buChar char="•"/>
            </a:pP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제출자 로그인 창에서 「제출자 </a:t>
            </a:r>
            <a:r>
              <a:rPr lang="ko-KR" altLang="en-US" kern="0" dirty="0" err="1">
                <a:solidFill>
                  <a:srgbClr val="000000"/>
                </a:solidFill>
                <a:latin typeface="+mj-ea"/>
                <a:ea typeface="+mj-ea"/>
              </a:rPr>
              <a:t>로그인인증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」 클릭</a:t>
            </a:r>
            <a:endParaRPr lang="en-US" altLang="ko-KR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3073" name="_x95957216">
            <a:extLst>
              <a:ext uri="{FF2B5EF4-FFF2-40B4-BE49-F238E27FC236}">
                <a16:creationId xmlns:a16="http://schemas.microsoft.com/office/drawing/2014/main" id="{4D50D3CA-5966-B0D9-29A4-EE0A58189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" t="-412" r="-364" b="-17"/>
          <a:stretch/>
        </p:blipFill>
        <p:spPr bwMode="auto">
          <a:xfrm>
            <a:off x="1563721" y="1691243"/>
            <a:ext cx="5952649" cy="392970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8F7EB266-E34B-A7D5-9119-9CB0F9B8BF80}"/>
              </a:ext>
            </a:extLst>
          </p:cNvPr>
          <p:cNvSpPr/>
          <p:nvPr/>
        </p:nvSpPr>
        <p:spPr>
          <a:xfrm>
            <a:off x="6216652" y="3696538"/>
            <a:ext cx="1820525" cy="728210"/>
          </a:xfrm>
          <a:prstGeom prst="wedgeRectCallout">
            <a:avLst>
              <a:gd name="adj1" fmla="val -84098"/>
              <a:gd name="adj2" fmla="val 59039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제출자 로그인 인증 클릭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847842-DB82-4921-9566-1FB667EA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E2942B1-A818-47A7-A52E-79639D527B32}"/>
              </a:ext>
            </a:extLst>
          </p:cNvPr>
          <p:cNvSpPr/>
          <p:nvPr/>
        </p:nvSpPr>
        <p:spPr>
          <a:xfrm>
            <a:off x="0" y="0"/>
            <a:ext cx="9144000" cy="676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E45E4B-323B-4A30-AED3-EB4017F2634B}"/>
              </a:ext>
            </a:extLst>
          </p:cNvPr>
          <p:cNvSpPr txBox="1"/>
          <p:nvPr/>
        </p:nvSpPr>
        <p:spPr>
          <a:xfrm>
            <a:off x="0" y="0"/>
            <a:ext cx="6735940" cy="1186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Ⅰ.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학위논문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(d-collection)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접속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/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로그인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20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3.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제출자 로그인 인증</a:t>
            </a:r>
          </a:p>
        </p:txBody>
      </p:sp>
    </p:spTree>
    <p:extLst>
      <p:ext uri="{BB962C8B-B14F-4D97-AF65-F5344CB8AC3E}">
        <p14:creationId xmlns:p14="http://schemas.microsoft.com/office/powerpoint/2010/main" val="2707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379CB2-1C40-43BA-A554-73E62BC6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3" name="_x549266336">
            <a:extLst>
              <a:ext uri="{FF2B5EF4-FFF2-40B4-BE49-F238E27FC236}">
                <a16:creationId xmlns:a16="http://schemas.microsoft.com/office/drawing/2014/main" id="{49CC3FF5-FA14-4A56-B104-05D9FE36A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5" t="3723" r="20143" b="8524"/>
          <a:stretch>
            <a:fillRect/>
          </a:stretch>
        </p:blipFill>
        <p:spPr bwMode="auto">
          <a:xfrm>
            <a:off x="1627463" y="1650517"/>
            <a:ext cx="5763237" cy="40267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A66B156B-3034-4E73-B56A-FDF0DE03704F}"/>
              </a:ext>
            </a:extLst>
          </p:cNvPr>
          <p:cNvSpPr/>
          <p:nvPr/>
        </p:nvSpPr>
        <p:spPr>
          <a:xfrm>
            <a:off x="6170907" y="3663891"/>
            <a:ext cx="2631486" cy="975853"/>
          </a:xfrm>
          <a:prstGeom prst="wedgeRectCallout">
            <a:avLst>
              <a:gd name="adj1" fmla="val -70993"/>
              <a:gd name="adj2" fmla="val 91935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아이디</a:t>
            </a:r>
            <a:r>
              <a:rPr lang="en-US" altLang="ko-KR" sz="1662" dirty="0">
                <a:solidFill>
                  <a:sysClr val="windowText" lastClr="000000"/>
                </a:solidFill>
              </a:rPr>
              <a:t>, </a:t>
            </a:r>
            <a:r>
              <a:rPr lang="ko-KR" altLang="en-US" sz="1662" dirty="0">
                <a:solidFill>
                  <a:sysClr val="windowText" lastClr="000000"/>
                </a:solidFill>
              </a:rPr>
              <a:t>이름</a:t>
            </a:r>
            <a:r>
              <a:rPr lang="en-US" altLang="ko-KR" sz="1662" dirty="0">
                <a:solidFill>
                  <a:sysClr val="windowText" lastClr="000000"/>
                </a:solidFill>
              </a:rPr>
              <a:t>, </a:t>
            </a:r>
            <a:r>
              <a:rPr lang="ko-KR" altLang="en-US" sz="1662" dirty="0">
                <a:solidFill>
                  <a:sysClr val="windowText" lastClr="000000"/>
                </a:solidFill>
              </a:rPr>
              <a:t>메일 주소 입력 후 확인 클릭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A74F5-839F-4C62-B83C-084390168717}"/>
              </a:ext>
            </a:extLst>
          </p:cNvPr>
          <p:cNvSpPr txBox="1"/>
          <p:nvPr/>
        </p:nvSpPr>
        <p:spPr>
          <a:xfrm>
            <a:off x="1957980" y="5733396"/>
            <a:ext cx="4928366" cy="462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아이디</a:t>
            </a:r>
            <a:r>
              <a:rPr lang="en-US" altLang="ko-KR" dirty="0"/>
              <a:t>, </a:t>
            </a:r>
            <a:r>
              <a:rPr lang="ko-KR" altLang="en-US" dirty="0"/>
              <a:t>이름</a:t>
            </a:r>
            <a:r>
              <a:rPr lang="en-US" altLang="ko-KR" dirty="0"/>
              <a:t>, </a:t>
            </a:r>
            <a:r>
              <a:rPr lang="ko-KR" altLang="en-US" dirty="0"/>
              <a:t>메일주소 입력 후 「확인」 클릭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00639DA-02EF-4300-93FF-14DDCE886FA9}"/>
              </a:ext>
            </a:extLst>
          </p:cNvPr>
          <p:cNvSpPr/>
          <p:nvPr/>
        </p:nvSpPr>
        <p:spPr>
          <a:xfrm>
            <a:off x="0" y="0"/>
            <a:ext cx="9144000" cy="676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6FA2DD-AE63-432E-847B-CA2CACCD8F68}"/>
              </a:ext>
            </a:extLst>
          </p:cNvPr>
          <p:cNvSpPr txBox="1"/>
          <p:nvPr/>
        </p:nvSpPr>
        <p:spPr>
          <a:xfrm>
            <a:off x="0" y="0"/>
            <a:ext cx="6735940" cy="1186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Ⅰ.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학위논문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(d-collection)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접속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/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로그인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20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4.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메일정보 입력</a:t>
            </a:r>
          </a:p>
        </p:txBody>
      </p:sp>
    </p:spTree>
    <p:extLst>
      <p:ext uri="{BB962C8B-B14F-4D97-AF65-F5344CB8AC3E}">
        <p14:creationId xmlns:p14="http://schemas.microsoft.com/office/powerpoint/2010/main" val="130102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_x546914728">
            <a:extLst>
              <a:ext uri="{FF2B5EF4-FFF2-40B4-BE49-F238E27FC236}">
                <a16:creationId xmlns:a16="http://schemas.microsoft.com/office/drawing/2014/main" id="{1CBB68E1-136D-5E6E-7743-E241F7E40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23" y="1419183"/>
            <a:ext cx="6646154" cy="351875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DE4A5-3F96-BAE3-92F1-AE91001358E6}"/>
              </a:ext>
            </a:extLst>
          </p:cNvPr>
          <p:cNvSpPr txBox="1"/>
          <p:nvPr/>
        </p:nvSpPr>
        <p:spPr>
          <a:xfrm>
            <a:off x="1457891" y="5100398"/>
            <a:ext cx="6898580" cy="1293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입력한 이메일 주소로 발송된 인증메일 확인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u="heavy" dirty="0">
                <a:uFill>
                  <a:solidFill>
                    <a:srgbClr val="FF0000"/>
                  </a:solidFill>
                </a:uFill>
              </a:rPr>
              <a:t>메일에 첨부된 인증 </a:t>
            </a:r>
            <a:r>
              <a:rPr lang="en-US" altLang="ko-KR" u="heavy" dirty="0">
                <a:uFill>
                  <a:solidFill>
                    <a:srgbClr val="FF0000"/>
                  </a:solidFill>
                </a:uFill>
              </a:rPr>
              <a:t>URL</a:t>
            </a:r>
            <a:r>
              <a:rPr lang="ko-KR" altLang="en-US" u="heavy" dirty="0">
                <a:uFill>
                  <a:solidFill>
                    <a:srgbClr val="FF0000"/>
                  </a:solidFill>
                </a:uFill>
              </a:rPr>
              <a:t>을 통해 비밀번호를 설정하면 인증완료</a:t>
            </a:r>
            <a:endParaRPr lang="en-US" altLang="ko-KR" u="heavy" dirty="0">
              <a:uFill>
                <a:solidFill>
                  <a:srgbClr val="FF0000"/>
                </a:solidFill>
              </a:u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설정한 비밀번호와 아이디</a:t>
            </a:r>
            <a:r>
              <a:rPr lang="en-US" altLang="ko-KR" dirty="0"/>
              <a:t>(</a:t>
            </a:r>
            <a:r>
              <a:rPr lang="ko-KR" altLang="en-US" dirty="0"/>
              <a:t>학번</a:t>
            </a:r>
            <a:r>
              <a:rPr lang="en-US" altLang="ko-KR" dirty="0"/>
              <a:t>)</a:t>
            </a:r>
            <a:r>
              <a:rPr lang="ko-KR" altLang="en-US" dirty="0"/>
              <a:t>로 </a:t>
            </a:r>
            <a:r>
              <a:rPr lang="en-US" altLang="ko-KR" dirty="0"/>
              <a:t>d-Collection </a:t>
            </a:r>
            <a:r>
              <a:rPr lang="ko-KR" altLang="en-US" dirty="0"/>
              <a:t>접속</a:t>
            </a:r>
          </a:p>
        </p:txBody>
      </p:sp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B8CC4F81-5D3A-6169-9A1D-1972F50FEBD5}"/>
              </a:ext>
            </a:extLst>
          </p:cNvPr>
          <p:cNvSpPr/>
          <p:nvPr/>
        </p:nvSpPr>
        <p:spPr>
          <a:xfrm>
            <a:off x="6988952" y="2382199"/>
            <a:ext cx="1812249" cy="933817"/>
          </a:xfrm>
          <a:prstGeom prst="wedgeRectCallout">
            <a:avLst>
              <a:gd name="adj1" fmla="val -33428"/>
              <a:gd name="adj2" fmla="val 111648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>
                <a:solidFill>
                  <a:sysClr val="windowText" lastClr="000000"/>
                </a:solidFill>
              </a:rPr>
              <a:t>인증 </a:t>
            </a:r>
            <a:r>
              <a:rPr lang="en-US" altLang="ko-KR" sz="1662">
                <a:solidFill>
                  <a:sysClr val="windowText" lastClr="000000"/>
                </a:solidFill>
              </a:rPr>
              <a:t>URL </a:t>
            </a:r>
            <a:r>
              <a:rPr lang="ko-KR" altLang="en-US" sz="1662">
                <a:solidFill>
                  <a:sysClr val="windowText" lastClr="000000"/>
                </a:solidFill>
              </a:rPr>
              <a:t>클릭</a:t>
            </a:r>
            <a:r>
              <a:rPr lang="en-US" altLang="ko-KR" sz="1662">
                <a:solidFill>
                  <a:sysClr val="windowText" lastClr="000000"/>
                </a:solidFill>
              </a:rPr>
              <a:t>, </a:t>
            </a:r>
            <a:r>
              <a:rPr lang="ko-KR" altLang="en-US" sz="1662">
                <a:solidFill>
                  <a:sysClr val="windowText" lastClr="000000"/>
                </a:solidFill>
              </a:rPr>
              <a:t>비밀번호 설정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3985838-09DA-4456-82C2-CAD5ED48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B8EA4B5-A61A-47DB-AA18-18BBF130DA22}"/>
              </a:ext>
            </a:extLst>
          </p:cNvPr>
          <p:cNvSpPr/>
          <p:nvPr/>
        </p:nvSpPr>
        <p:spPr>
          <a:xfrm>
            <a:off x="0" y="0"/>
            <a:ext cx="9144000" cy="676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B796F5-C773-4CC4-895A-1C2673CCABD0}"/>
              </a:ext>
            </a:extLst>
          </p:cNvPr>
          <p:cNvSpPr txBox="1"/>
          <p:nvPr/>
        </p:nvSpPr>
        <p:spPr>
          <a:xfrm>
            <a:off x="0" y="0"/>
            <a:ext cx="6735940" cy="1186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Ⅰ.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학위논문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(d-collection)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접속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/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로그인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20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5.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이메일 인증</a:t>
            </a:r>
          </a:p>
        </p:txBody>
      </p:sp>
    </p:spTree>
    <p:extLst>
      <p:ext uri="{BB962C8B-B14F-4D97-AF65-F5344CB8AC3E}">
        <p14:creationId xmlns:p14="http://schemas.microsoft.com/office/powerpoint/2010/main" val="124826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605B27A6-AAB6-47EA-BD7C-78F9EE9DD280}"/>
              </a:ext>
            </a:extLst>
          </p:cNvPr>
          <p:cNvSpPr/>
          <p:nvPr/>
        </p:nvSpPr>
        <p:spPr>
          <a:xfrm>
            <a:off x="0" y="1"/>
            <a:ext cx="9144000" cy="6291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1" name="_x552007576">
            <a:extLst>
              <a:ext uri="{FF2B5EF4-FFF2-40B4-BE49-F238E27FC236}">
                <a16:creationId xmlns:a16="http://schemas.microsoft.com/office/drawing/2014/main" id="{3FA36E84-78DF-43BE-0B1B-A77299F38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23" y="1582098"/>
            <a:ext cx="6646154" cy="35325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E7C98C69-F894-C255-F2A1-D57C6A953FFC}"/>
              </a:ext>
            </a:extLst>
          </p:cNvPr>
          <p:cNvSpPr/>
          <p:nvPr/>
        </p:nvSpPr>
        <p:spPr>
          <a:xfrm>
            <a:off x="4260888" y="2087634"/>
            <a:ext cx="2064412" cy="647177"/>
          </a:xfrm>
          <a:prstGeom prst="wedgeRectCallout">
            <a:avLst>
              <a:gd name="adj1" fmla="val -53257"/>
              <a:gd name="adj2" fmla="val -98761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학위논문제출 클릭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18FEB-8EBD-46EE-AF7D-5C66172C6530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</a:rPr>
              <a:t>「학위논문제출」 클릭</a:t>
            </a:r>
            <a:endParaRPr lang="ko-KR" altLang="en-US" sz="20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AE1C8-FB2B-49A3-AB79-8BDB8A6129CC}"/>
              </a:ext>
            </a:extLst>
          </p:cNvPr>
          <p:cNvSpPr txBox="1"/>
          <p:nvPr/>
        </p:nvSpPr>
        <p:spPr>
          <a:xfrm>
            <a:off x="1627464" y="5309572"/>
            <a:ext cx="514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d-Collection</a:t>
            </a:r>
            <a:r>
              <a:rPr lang="ko-KR" altLang="en-US" dirty="0"/>
              <a:t> 상단에 있는 「학위논문제출」 클릭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95B96EF-E2DC-4954-B601-F75BC4BD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435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DE3368DB-E01D-4348-9459-C1FF2D2AFBB2}"/>
              </a:ext>
            </a:extLst>
          </p:cNvPr>
          <p:cNvSpPr/>
          <p:nvPr/>
        </p:nvSpPr>
        <p:spPr>
          <a:xfrm>
            <a:off x="0" y="0"/>
            <a:ext cx="9144000" cy="6207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62699FE-8EE1-D159-61DE-195D5C3AC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621" y="5504470"/>
            <a:ext cx="4025683" cy="36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defTabSz="844083">
              <a:buFont typeface="Arial" panose="020B0604020202020204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제출안내 창에서 「자료제출」 클릭</a:t>
            </a:r>
          </a:p>
        </p:txBody>
      </p:sp>
      <p:pic>
        <p:nvPicPr>
          <p:cNvPr id="6145" name="_x546885496">
            <a:extLst>
              <a:ext uri="{FF2B5EF4-FFF2-40B4-BE49-F238E27FC236}">
                <a16:creationId xmlns:a16="http://schemas.microsoft.com/office/drawing/2014/main" id="{B5565A93-D59B-B743-4E6E-393D7F497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1380"/>
          <a:stretch/>
        </p:blipFill>
        <p:spPr bwMode="auto">
          <a:xfrm>
            <a:off x="1249200" y="1843180"/>
            <a:ext cx="6645600" cy="317163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9C263935-80D5-38AD-1F2F-9004BEDF2552}"/>
              </a:ext>
            </a:extLst>
          </p:cNvPr>
          <p:cNvSpPr/>
          <p:nvPr/>
        </p:nvSpPr>
        <p:spPr>
          <a:xfrm>
            <a:off x="3964430" y="4639236"/>
            <a:ext cx="1721224" cy="697566"/>
          </a:xfrm>
          <a:prstGeom prst="wedgeRectCallout">
            <a:avLst>
              <a:gd name="adj1" fmla="val -47756"/>
              <a:gd name="adj2" fmla="val -107139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>
                <a:solidFill>
                  <a:schemeClr val="tx1"/>
                </a:solidFill>
              </a:rPr>
              <a:t>자료제출 클릭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56FEDF-A3DC-407D-9538-C744E612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6B574-364E-46D7-855D-0BF61BC00732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</a:rPr>
              <a:t>「자료제출」 클릭</a:t>
            </a:r>
            <a:endParaRPr lang="ko-KR" altLang="en-US" sz="20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31423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1086</TotalTime>
  <Words>954</Words>
  <Application>Microsoft Office PowerPoint</Application>
  <PresentationFormat>화면 슬라이드 쇼(4:3)</PresentationFormat>
  <Paragraphs>177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2" baseType="lpstr">
      <vt:lpstr>나눔고딕 ExtraBold</vt:lpstr>
      <vt:lpstr>맑은 고딕</vt:lpstr>
      <vt:lpstr>함초롬바탕</vt:lpstr>
      <vt:lpstr>휴먼둥근헤드라인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전 지원</dc:creator>
  <cp:lastModifiedBy>OWNER</cp:lastModifiedBy>
  <cp:revision>85</cp:revision>
  <dcterms:created xsi:type="dcterms:W3CDTF">2023-11-25T08:45:31Z</dcterms:created>
  <dcterms:modified xsi:type="dcterms:W3CDTF">2024-06-12T06:45:54Z</dcterms:modified>
</cp:coreProperties>
</file>