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1"/>
  </p:notesMasterIdLst>
  <p:handoutMasterIdLst>
    <p:handoutMasterId r:id="rId22"/>
  </p:handoutMasterIdLst>
  <p:sldIdLst>
    <p:sldId id="294" r:id="rId3"/>
    <p:sldId id="356" r:id="rId4"/>
    <p:sldId id="295" r:id="rId5"/>
    <p:sldId id="296" r:id="rId6"/>
    <p:sldId id="361" r:id="rId7"/>
    <p:sldId id="297" r:id="rId8"/>
    <p:sldId id="362" r:id="rId9"/>
    <p:sldId id="298" r:id="rId10"/>
    <p:sldId id="357" r:id="rId11"/>
    <p:sldId id="358" r:id="rId12"/>
    <p:sldId id="359" r:id="rId13"/>
    <p:sldId id="360" r:id="rId14"/>
    <p:sldId id="351" r:id="rId15"/>
    <p:sldId id="363" r:id="rId16"/>
    <p:sldId id="364" r:id="rId17"/>
    <p:sldId id="365" r:id="rId18"/>
    <p:sldId id="308" r:id="rId19"/>
    <p:sldId id="326" r:id="rId20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2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1014" y="-4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57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/>
            </a:lvl1pPr>
          </a:lstStyle>
          <a:p>
            <a:endParaRPr lang="ko-KR" dirty="0">
              <a:latin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/>
            </a:lvl1pPr>
          </a:lstStyle>
          <a:p>
            <a:fld id="{8EB33BB8-6C7A-4BE0-9B55-9EAC48D52EC6}" type="datetimeFigureOut">
              <a:rPr lang="en-US" altLang="ko-KR">
                <a:latin typeface="맑은 고딕" panose="020B0503020000020004" pitchFamily="50" charset="-127"/>
              </a:rPr>
              <a:t>4/4/2017</a:t>
            </a:fld>
            <a:endParaRPr lang="ko-KR" dirty="0">
              <a:latin typeface="맑은 고딕" panose="020B0503020000020004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/>
            </a:lvl1pPr>
          </a:lstStyle>
          <a:p>
            <a:endParaRPr lang="ko-KR" dirty="0">
              <a:latin typeface="맑은 고딕" panose="020B0503020000020004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/>
            </a:lvl1pPr>
          </a:lstStyle>
          <a:p>
            <a:fld id="{73F7AA83-DE31-4E93-AB07-EF7FB05F6670}" type="slidenum">
              <a:rPr lang="ko-KR">
                <a:latin typeface="맑은 고딕" panose="020B0503020000020004" pitchFamily="50" charset="-127"/>
              </a:rPr>
              <a:t>‹#›</a:t>
            </a:fld>
            <a:endParaRPr lang="ko-KR" dirty="0"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>
                <a:latin typeface="맑은 고딕" panose="020B0503020000020004" pitchFamily="50" charset="-127"/>
              </a:defRPr>
            </a:lvl1pPr>
          </a:lstStyle>
          <a:p>
            <a:fld id="{C611EF64-F73B-4314-BB6F-BC0937BBDF19}" type="datetimeFigureOut">
              <a:rPr lang="en-US" altLang="ko-KR" smtClean="0"/>
              <a:pPr/>
              <a:t>4/4/2017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latinLnBrk="1"/>
            <a:r>
              <a:rPr lang="ko-KR" dirty="0"/>
              <a:t>마스터 텍스트 스타일을 편집합니다</a:t>
            </a:r>
          </a:p>
          <a:p>
            <a:pPr lvl="1" latinLnBrk="1"/>
            <a:r>
              <a:rPr lang="ko-KR" dirty="0"/>
              <a:t>둘째 수준</a:t>
            </a:r>
          </a:p>
          <a:p>
            <a:pPr lvl="2" latinLnBrk="1"/>
            <a:r>
              <a:rPr lang="ko-KR" dirty="0"/>
              <a:t>셋째 수준</a:t>
            </a:r>
          </a:p>
          <a:p>
            <a:pPr lvl="3" latinLnBrk="1"/>
            <a:r>
              <a:rPr lang="ko-KR" dirty="0"/>
              <a:t>넷째 수준</a:t>
            </a:r>
          </a:p>
          <a:p>
            <a:pPr lvl="4" latinLnBrk="1"/>
            <a:r>
              <a:rPr lang="ko-KR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>
                <a:latin typeface="맑은 고딕" panose="020B0503020000020004" pitchFamily="50" charset="-127"/>
              </a:defRPr>
            </a:lvl1pPr>
          </a:lstStyle>
          <a:p>
            <a:fld id="{935E2820-AFE1-45FA-949E-17BDB534E1DC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1pPr>
    <a:lvl2pPr marL="45720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2pPr>
    <a:lvl3pPr marL="91440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3pPr>
    <a:lvl4pPr marL="137160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4pPr>
    <a:lvl5pPr marL="182880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5pPr>
    <a:lvl6pPr marL="22860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altLang="ko-KR" smtClean="0"/>
              <a:pPr/>
              <a:t>5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84960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 latinLnBrk="1">
              <a:lnSpc>
                <a:spcPct val="80000"/>
              </a:lnSpc>
              <a:defRPr lang="ko-KR" sz="6600"/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 latinLnBrk="1">
              <a:spcBef>
                <a:spcPts val="0"/>
              </a:spcBef>
              <a:buNone/>
              <a:defRPr lang="ko-KR" sz="2400">
                <a:solidFill>
                  <a:schemeClr val="accent2"/>
                </a:solidFill>
              </a:defRPr>
            </a:lvl1pPr>
            <a:lvl2pPr marL="457200" indent="0" algn="ctr" latinLnBrk="1">
              <a:buNone/>
              <a:defRPr lang="ko-KR" sz="2000"/>
            </a:lvl2pPr>
            <a:lvl3pPr marL="914400" indent="0" algn="ctr" latinLnBrk="1">
              <a:buNone/>
              <a:defRPr lang="ko-KR" sz="1800"/>
            </a:lvl3pPr>
            <a:lvl4pPr marL="1371600" indent="0" algn="ctr" latinLnBrk="1">
              <a:buNone/>
              <a:defRPr lang="ko-KR" sz="1600"/>
            </a:lvl4pPr>
            <a:lvl5pPr marL="1828800" indent="0" algn="ctr" latinLnBrk="1">
              <a:buNone/>
              <a:defRPr lang="ko-KR" sz="1600"/>
            </a:lvl5pPr>
            <a:lvl6pPr marL="2286000" indent="0" algn="ctr" latinLnBrk="1">
              <a:buNone/>
              <a:defRPr lang="ko-KR" sz="1600"/>
            </a:lvl6pPr>
            <a:lvl7pPr marL="2743200" indent="0" algn="ctr" latinLnBrk="1">
              <a:buNone/>
              <a:defRPr lang="ko-KR" sz="1600"/>
            </a:lvl7pPr>
            <a:lvl8pPr marL="3200400" indent="0" algn="ctr" latinLnBrk="1">
              <a:buNone/>
              <a:defRPr lang="ko-KR" sz="1600"/>
            </a:lvl8pPr>
            <a:lvl9pPr marL="3657600" indent="0" algn="ctr" latinLnBrk="1">
              <a:buNone/>
              <a:defRPr lang="ko-KR"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dirty="0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pPr latinLnBrk="1"/>
              <a:t>‹#›</a:t>
            </a:fld>
            <a:endParaRPr lang="ko-KR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vert"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vert"/>
          <a:lstStyle/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vert"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 dirty="0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 latinLnBrk="1">
              <a:defRPr lang="ko-KR" sz="5200"/>
            </a:lvl1pPr>
          </a:lstStyle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 latinLnBrk="1">
              <a:buNone/>
              <a:defRPr lang="ko-KR" sz="2000">
                <a:solidFill>
                  <a:schemeClr val="accent2"/>
                </a:solidFill>
              </a:defRPr>
            </a:lvl1pPr>
            <a:lvl2pPr marL="457200" indent="0" latinLnBrk="1">
              <a:buNone/>
              <a:defRPr lang="ko-KR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1">
              <a:buNone/>
              <a:defRPr lang="ko-KR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/>
          </a:p>
        </p:txBody>
      </p:sp>
      <p:sp>
        <p:nvSpPr>
          <p:cNvPr id="8" name="날짜 개체 틀 3"/>
          <p:cNvSpPr>
            <a:spLocks noGrp="1"/>
          </p:cNvSpPr>
          <p:nvPr>
            <p:ph type="dt" sz="half" idx="13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 latinLnBrk="1">
              <a:spcBef>
                <a:spcPts val="0"/>
              </a:spcBef>
              <a:buNone/>
              <a:defRPr lang="ko-KR" sz="2100" b="0">
                <a:solidFill>
                  <a:schemeClr val="accent2"/>
                </a:solidFill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 latinLnBrk="1">
              <a:spcBef>
                <a:spcPts val="0"/>
              </a:spcBef>
              <a:buNone/>
              <a:defRPr lang="ko-KR" sz="2100" b="0">
                <a:solidFill>
                  <a:schemeClr val="accent2"/>
                </a:solidFill>
              </a:defRPr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3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/>
          </a:p>
        </p:txBody>
      </p:sp>
      <p:sp>
        <p:nvSpPr>
          <p:cNvPr id="6" name="날짜 개체 틀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 latinLnBrk="1">
              <a:defRPr lang="ko-KR" sz="2600">
                <a:solidFill>
                  <a:schemeClr val="accent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400"/>
            </a:lvl5pPr>
            <a:lvl6pPr latinLnBrk="1">
              <a:defRPr lang="ko-KR" sz="1400"/>
            </a:lvl6pPr>
            <a:lvl7pPr latinLnBrk="1">
              <a:defRPr lang="ko-KR" sz="1400"/>
            </a:lvl7pPr>
            <a:lvl8pPr latinLnBrk="1">
              <a:defRPr lang="ko-KR" sz="1400"/>
            </a:lvl8pPr>
            <a:lvl9pPr latinLnBrk="1">
              <a:defRPr lang="ko-KR" sz="1400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 latinLnBrk="1">
              <a:spcBef>
                <a:spcPts val="1000"/>
              </a:spcBef>
              <a:buNone/>
              <a:defRPr lang="ko-KR" sz="1400"/>
            </a:lvl1pPr>
            <a:lvl2pPr marL="457200" indent="0" latinLnBrk="1">
              <a:buNone/>
              <a:defRPr lang="ko-KR" sz="1400"/>
            </a:lvl2pPr>
            <a:lvl3pPr marL="914400" indent="0" latinLnBrk="1">
              <a:buNone/>
              <a:defRPr lang="ko-KR" sz="1200"/>
            </a:lvl3pPr>
            <a:lvl4pPr marL="1371600" indent="0" latinLnBrk="1">
              <a:buNone/>
              <a:defRPr lang="ko-KR" sz="1000"/>
            </a:lvl4pPr>
            <a:lvl5pPr marL="1828800" indent="0" latinLnBrk="1">
              <a:buNone/>
              <a:defRPr lang="ko-KR" sz="1000"/>
            </a:lvl5pPr>
            <a:lvl6pPr marL="2286000" indent="0" latinLnBrk="1">
              <a:buNone/>
              <a:defRPr lang="ko-KR" sz="1000"/>
            </a:lvl6pPr>
            <a:lvl7pPr marL="2743200" indent="0" latinLnBrk="1">
              <a:buNone/>
              <a:defRPr lang="ko-KR" sz="1000"/>
            </a:lvl7pPr>
            <a:lvl8pPr marL="3200400" indent="0" latinLnBrk="1">
              <a:buNone/>
              <a:defRPr lang="ko-KR" sz="1000"/>
            </a:lvl8pPr>
            <a:lvl9pPr marL="3657600" indent="0" latinLnBrk="1">
              <a:buNone/>
              <a:defRPr lang="ko-KR" sz="1000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/>
          </a:p>
        </p:txBody>
      </p:sp>
      <p:sp>
        <p:nvSpPr>
          <p:cNvPr id="8" name="날짜 개체 틀 3"/>
          <p:cNvSpPr>
            <a:spLocks noGrp="1"/>
          </p:cNvSpPr>
          <p:nvPr>
            <p:ph type="dt" sz="half" idx="13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 latinLnBrk="1">
              <a:defRPr lang="ko-KR" sz="2600">
                <a:solidFill>
                  <a:schemeClr val="accent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 latinLnBrk="1">
              <a:spcBef>
                <a:spcPts val="1000"/>
              </a:spcBef>
              <a:buNone/>
              <a:defRPr lang="ko-KR" sz="1400"/>
            </a:lvl1pPr>
            <a:lvl2pPr marL="457200" indent="0" latinLnBrk="1">
              <a:buNone/>
              <a:defRPr lang="ko-KR" sz="1400"/>
            </a:lvl2pPr>
            <a:lvl3pPr marL="914400" indent="0" latinLnBrk="1">
              <a:buNone/>
              <a:defRPr lang="ko-KR" sz="1200"/>
            </a:lvl3pPr>
            <a:lvl4pPr marL="1371600" indent="0" latinLnBrk="1">
              <a:buNone/>
              <a:defRPr lang="ko-KR" sz="1000"/>
            </a:lvl4pPr>
            <a:lvl5pPr marL="1828800" indent="0" latinLnBrk="1">
              <a:buNone/>
              <a:defRPr lang="ko-KR" sz="1000"/>
            </a:lvl5pPr>
            <a:lvl6pPr marL="2286000" indent="0" latinLnBrk="1">
              <a:buNone/>
              <a:defRPr lang="ko-KR" sz="1000"/>
            </a:lvl6pPr>
            <a:lvl7pPr marL="2743200" indent="0" latinLnBrk="1">
              <a:buNone/>
              <a:defRPr lang="ko-KR" sz="1000"/>
            </a:lvl7pPr>
            <a:lvl8pPr marL="3200400" indent="0" latinLnBrk="1">
              <a:buNone/>
              <a:defRPr lang="ko-KR" sz="1000"/>
            </a:lvl8pPr>
            <a:lvl9pPr marL="3657600" indent="0" latinLnBrk="1">
              <a:buNone/>
              <a:defRPr lang="ko-KR" sz="1000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ko-KR"/>
          </a:p>
        </p:txBody>
      </p:sp>
      <p:sp>
        <p:nvSpPr>
          <p:cNvPr id="8" name="모서리가 둥근 직사각형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endParaRPr lang="ko-KR" dirty="0">
              <a:latin typeface="맑은 고딕" panose="020B0503020000020004" pitchFamily="50" charset="-127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dirty="0"/>
          </a:p>
        </p:txBody>
      </p:sp>
      <p:sp>
        <p:nvSpPr>
          <p:cNvPr id="9" name="날짜 개체 틀 3"/>
          <p:cNvSpPr>
            <a:spLocks noGrp="1"/>
          </p:cNvSpPr>
          <p:nvPr>
            <p:ph type="dt" sz="half" idx="13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 dirty="0"/>
              <a:t>마스터 텍스트 스타일을 편집합니다</a:t>
            </a:r>
          </a:p>
          <a:p>
            <a:pPr lvl="1" latinLnBrk="1"/>
            <a:r>
              <a:rPr lang="ko-KR" dirty="0"/>
              <a:t>둘째 수준</a:t>
            </a:r>
          </a:p>
          <a:p>
            <a:pPr lvl="2" latinLnBrk="1"/>
            <a:r>
              <a:rPr lang="ko-KR" dirty="0"/>
              <a:t>셋째 수준</a:t>
            </a:r>
          </a:p>
          <a:p>
            <a:pPr lvl="3" latinLnBrk="1"/>
            <a:r>
              <a:rPr lang="ko-KR" dirty="0"/>
              <a:t>넷째 수준</a:t>
            </a:r>
          </a:p>
          <a:p>
            <a:pPr lvl="4" latinLnBrk="1"/>
            <a:r>
              <a:rPr lang="ko-KR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</a:defRPr>
            </a:lvl1pPr>
          </a:lstStyle>
          <a:p>
            <a:fld id="{825F1359-987F-440E-9D1C-7197CBB37086}" type="datetime5">
              <a:rPr lang="en-US" altLang="ko-KR" smtClean="0"/>
              <a:pPr/>
              <a:t>4-Apr-17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9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1">
              <a:defRPr lang="ko-KR" sz="1050" b="1">
                <a:solidFill>
                  <a:schemeClr val="accent2"/>
                </a:solidFill>
                <a:latin typeface="맑은 고딕" panose="020B0503020000020004" pitchFamily="50" charset="-127"/>
              </a:defRPr>
            </a:lvl1pPr>
          </a:lstStyle>
          <a:p>
            <a:fld id="{8FDBFFB2-86D9-4B8F-A59A-553A60B94BBE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lang="ko-KR" sz="3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74320" indent="-228600" algn="l" defTabSz="914400" rtl="0" eaLnBrk="1" latinLnBrk="1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lang="ko-KR"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594360" indent="-228600" algn="l" defTabSz="914400" rtl="0" eaLnBrk="1" latinLnBrk="1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lang="ko-KR"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914400" indent="-228600" algn="l" defTabSz="914400" rtl="0" eaLnBrk="1" latinLnBrk="1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ko-KR" sz="16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234440" indent="-228600" algn="l" defTabSz="914400" rtl="0" eaLnBrk="1" latinLnBrk="1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ko-KR" sz="1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1554480" indent="-228600" algn="l" defTabSz="914400" rtl="0" eaLnBrk="1" latinLnBrk="1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ko-KR" sz="1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874520" indent="-228600" algn="l" defTabSz="914400" rtl="0" eaLnBrk="1" latinLnBrk="1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ko-KR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1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ko-KR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1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ko-KR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1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ko-KR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2017</a:t>
            </a:r>
            <a:r>
              <a:rPr lang="ko-KR" altLang="en-US" sz="4000" dirty="0" smtClean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학년도 </a:t>
            </a:r>
            <a:r>
              <a:rPr lang="ko-KR" altLang="en-US" sz="4000" dirty="0" err="1" smtClean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학습멘토링</a:t>
            </a:r>
            <a:r>
              <a:rPr lang="ko-KR" altLang="en-US" sz="4000" dirty="0" smtClean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 교육</a:t>
            </a:r>
            <a:endParaRPr lang="ko-KR" altLang="en-US" sz="4000" dirty="0">
              <a:solidFill>
                <a:schemeClr val="tx2"/>
              </a:solidFill>
              <a:latin typeface="HY울릉도B" panose="02030600000101010101" pitchFamily="18" charset="-127"/>
              <a:ea typeface="HY울릉도B" panose="02030600000101010101" pitchFamily="18" charset="-127"/>
            </a:endParaRPr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2"/>
                </a:solidFill>
              </a:rPr>
              <a:t>3</a:t>
            </a:r>
            <a:r>
              <a:rPr lang="ko-KR" altLang="en-US" dirty="0" smtClean="0">
                <a:solidFill>
                  <a:schemeClr val="tx2"/>
                </a:solidFill>
              </a:rPr>
              <a:t>주차 교육</a:t>
            </a:r>
            <a:r>
              <a:rPr lang="en-US" altLang="ko-KR" dirty="0" smtClean="0">
                <a:solidFill>
                  <a:schemeClr val="tx2"/>
                </a:solidFill>
              </a:rPr>
              <a:t>-  </a:t>
            </a:r>
            <a:r>
              <a:rPr lang="ko-KR" altLang="en-US" dirty="0" smtClean="0">
                <a:solidFill>
                  <a:schemeClr val="tx2"/>
                </a:solidFill>
              </a:rPr>
              <a:t>대화하는 친구</a:t>
            </a:r>
            <a:endParaRPr lang="ko-KR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5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친구의 감정과 정서는</a:t>
            </a:r>
            <a:r>
              <a:rPr lang="en-US" altLang="ko-KR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?</a:t>
            </a:r>
            <a:endParaRPr lang="ko-KR" altLang="en-US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23392" y="2132857"/>
            <a:ext cx="10972800" cy="3489251"/>
          </a:xfrm>
        </p:spPr>
        <p:txBody>
          <a:bodyPr>
            <a:normAutofit fontScale="92500" lnSpcReduction="10000"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ko-KR" alt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이제 </a:t>
            </a:r>
            <a:r>
              <a:rPr lang="en-US" altLang="ko-KR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2</a:t>
            </a:r>
            <a:r>
              <a:rPr lang="ko-KR" alt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년째 대학에 다니고 있지만 별다른 일이 없어요</a:t>
            </a:r>
            <a:r>
              <a:rPr lang="en-US" altLang="ko-KR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.(</a:t>
            </a:r>
            <a:r>
              <a:rPr lang="ko-KR" alt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맥이 풀린 채</a:t>
            </a:r>
            <a:r>
              <a:rPr lang="en-US" altLang="ko-KR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)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ko-KR" alt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여기 선생님들은 그저 그래요</a:t>
            </a:r>
            <a:r>
              <a:rPr lang="en-US" altLang="ko-KR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ko-KR" alt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솔직히 말해 저는 더 훌륭한 분들일 거라고 생각했었거든요</a:t>
            </a:r>
            <a:r>
              <a:rPr lang="en-US" altLang="ko-KR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ko-KR" alt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적어도 제가 들은 바로는요</a:t>
            </a:r>
            <a:r>
              <a:rPr lang="en-US" altLang="ko-KR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r>
              <a:rPr lang="ko-KR" alt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그리고 과 생활에 대해서도 이야기 할 것이 없어요</a:t>
            </a:r>
            <a:r>
              <a:rPr lang="en-US" altLang="ko-KR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ko-KR" alt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매일같이 그리고 매 주마다 다람쥐 쳇바퀴 돌듯이 생활을 해요</a:t>
            </a:r>
            <a:r>
              <a:rPr lang="en-US" altLang="ko-KR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”</a:t>
            </a:r>
            <a:endParaRPr lang="ko-KR" altLang="en-US" sz="2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ko-KR" altLang="en-US" sz="2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2065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공감적 이해 수준</a:t>
            </a:r>
            <a:endParaRPr lang="ko-KR" altLang="en-US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1</a:t>
            </a:r>
            <a:r>
              <a:rPr lang="ko-KR" altLang="en-US" dirty="0" smtClean="0">
                <a:latin typeface="1훈정글북 Regular" pitchFamily="18" charset="-127"/>
                <a:ea typeface="1훈정글북 Regular" pitchFamily="18" charset="-127"/>
              </a:rPr>
              <a:t>단계</a:t>
            </a: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:</a:t>
            </a:r>
            <a:r>
              <a:rPr lang="en-US" altLang="ko-KR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상대방의 이야기에 주의를 기울이지 않기 때문에 상대방이 표현한 것 보다는 훨씬 못 미치게 소통하는 수준</a:t>
            </a: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>
              <a:lnSpc>
                <a:spcPct val="170000"/>
              </a:lnSpc>
            </a:pP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2</a:t>
            </a:r>
            <a:r>
              <a:rPr lang="ko-KR" altLang="en-US" dirty="0" smtClean="0">
                <a:latin typeface="1훈정글북 Regular" pitchFamily="18" charset="-127"/>
                <a:ea typeface="1훈정글북 Regular" pitchFamily="18" charset="-127"/>
              </a:rPr>
              <a:t>단계</a:t>
            </a: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: 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상대방이 표현한 감정에 반응은 하지만 주목할 만한 감정을 제외시키고 </a:t>
            </a:r>
            <a:r>
              <a:rPr lang="ko-KR" altLang="en-US" dirty="0" err="1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의사소통하는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수준</a:t>
            </a: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>
              <a:lnSpc>
                <a:spcPct val="170000"/>
              </a:lnSpc>
            </a:pP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3</a:t>
            </a:r>
            <a:r>
              <a:rPr lang="ko-KR" altLang="en-US" dirty="0" smtClean="0">
                <a:latin typeface="1훈정글북 Regular" pitchFamily="18" charset="-127"/>
                <a:ea typeface="1훈정글북 Regular" pitchFamily="18" charset="-127"/>
              </a:rPr>
              <a:t>단계</a:t>
            </a: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: 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상대방이 표현한 것과 같은 정서와 의미를 표현하여 상호교류적인 </a:t>
            </a:r>
            <a:r>
              <a:rPr lang="ko-KR" altLang="en-US" dirty="0" err="1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의사소통하는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수준</a:t>
            </a: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>
              <a:lnSpc>
                <a:spcPct val="170000"/>
              </a:lnSpc>
            </a:pP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4</a:t>
            </a:r>
            <a:r>
              <a:rPr lang="ko-KR" altLang="en-US" dirty="0" smtClean="0">
                <a:latin typeface="1훈정글북 Regular" pitchFamily="18" charset="-127"/>
                <a:ea typeface="1훈정글북 Regular" pitchFamily="18" charset="-127"/>
              </a:rPr>
              <a:t>단계</a:t>
            </a: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: 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내면적인 감정을 표현하면서 </a:t>
            </a:r>
            <a:r>
              <a:rPr lang="ko-KR" altLang="en-US" dirty="0" err="1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의사소통하는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수준</a:t>
            </a: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>
              <a:lnSpc>
                <a:spcPct val="170000"/>
              </a:lnSpc>
            </a:pP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5</a:t>
            </a:r>
            <a:r>
              <a:rPr lang="ko-KR" altLang="en-US" dirty="0" smtClean="0">
                <a:latin typeface="1훈정글북 Regular" pitchFamily="18" charset="-127"/>
                <a:ea typeface="1훈정글북 Regular" pitchFamily="18" charset="-127"/>
              </a:rPr>
              <a:t>단계</a:t>
            </a:r>
            <a:r>
              <a:rPr lang="en-US" altLang="ko-KR" dirty="0" smtClean="0">
                <a:latin typeface="1훈정글북 Regular" pitchFamily="18" charset="-127"/>
                <a:ea typeface="1훈정글북 Regular" pitchFamily="18" charset="-127"/>
              </a:rPr>
              <a:t>: 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상대방의 적극적인 성장동기를 이해하여 표현</a:t>
            </a: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>
              <a:lnSpc>
                <a:spcPct val="170000"/>
              </a:lnSpc>
            </a:pPr>
            <a:endParaRPr lang="ko-KR" altLang="en-US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5340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735627" y="1600201"/>
            <a:ext cx="5472608" cy="2548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40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공감적 이해의 </a:t>
            </a:r>
            <a:r>
              <a:rPr lang="en-US" altLang="ko-KR" sz="40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5</a:t>
            </a:r>
            <a:r>
              <a:rPr lang="ko-KR" altLang="en-US" sz="40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수준 </a:t>
            </a:r>
            <a:endParaRPr lang="en-US" altLang="ko-KR" sz="4000" dirty="0" smtClean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pPr marL="0" indent="0">
              <a:buNone/>
            </a:pPr>
            <a:r>
              <a:rPr lang="ko-KR" altLang="en-US" sz="40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연습 해보기</a:t>
            </a:r>
            <a:endParaRPr lang="en-US" altLang="ko-KR" sz="4000" dirty="0" smtClean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pPr marL="0" indent="0">
              <a:buNone/>
            </a:pPr>
            <a:r>
              <a:rPr lang="en-US" altLang="ko-KR" sz="40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(</a:t>
            </a:r>
            <a:r>
              <a:rPr lang="ko-KR" altLang="en-US" sz="4000" dirty="0" err="1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활동지</a:t>
            </a:r>
            <a:r>
              <a:rPr lang="en-US" altLang="ko-KR" sz="4000" dirty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)</a:t>
            </a:r>
            <a:endParaRPr lang="ko-KR" altLang="en-US" sz="40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7399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89013" y="107092"/>
            <a:ext cx="9372600" cy="864973"/>
          </a:xfrm>
        </p:spPr>
        <p:txBody>
          <a:bodyPr anchor="ctr"/>
          <a:lstStyle/>
          <a:p>
            <a:r>
              <a:rPr lang="ko-KR" altLang="en-US" dirty="0" smtClean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공감 연습해보기</a:t>
            </a:r>
            <a:endParaRPr lang="ko-KR" altLang="en-US" dirty="0">
              <a:solidFill>
                <a:schemeClr val="tx2"/>
              </a:solidFill>
              <a:latin typeface="HY울릉도B" panose="02030600000101010101" pitchFamily="18" charset="-127"/>
              <a:ea typeface="HY울릉도B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89013" y="1221259"/>
            <a:ext cx="9372600" cy="492211"/>
          </a:xfrm>
        </p:spPr>
        <p:txBody>
          <a:bodyPr/>
          <a:lstStyle/>
          <a:p>
            <a:r>
              <a:rPr lang="ko-KR" altLang="en-US" dirty="0" smtClean="0">
                <a:solidFill>
                  <a:srgbClr val="002060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도서관에 연애하러 왔나</a:t>
            </a:r>
            <a:r>
              <a:rPr lang="en-US" altLang="ko-KR" dirty="0" smtClean="0">
                <a:solidFill>
                  <a:srgbClr val="002060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, </a:t>
            </a:r>
            <a:r>
              <a:rPr lang="ko-KR" altLang="en-US" dirty="0" smtClean="0">
                <a:solidFill>
                  <a:srgbClr val="002060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왜 이렇게 </a:t>
            </a:r>
            <a:r>
              <a:rPr lang="ko-KR" altLang="en-US" dirty="0" err="1" smtClean="0">
                <a:solidFill>
                  <a:srgbClr val="002060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시끄러워ㅡㅡ</a:t>
            </a:r>
            <a:r>
              <a:rPr lang="ko-KR" altLang="en-US" dirty="0" smtClean="0">
                <a:solidFill>
                  <a:srgbClr val="002060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 시험공부를 할 수가 없네</a:t>
            </a:r>
            <a:endParaRPr lang="en-US" altLang="ko-KR" dirty="0" smtClean="0">
              <a:solidFill>
                <a:srgbClr val="002060"/>
              </a:solidFill>
              <a:latin typeface="THE딸기마카롱" panose="02020503020101020101" pitchFamily="18" charset="-127"/>
              <a:ea typeface="THE딸기마카롱" panose="02020503020101020101" pitchFamily="18" charset="-127"/>
              <a:cs typeface="THE딸기마카롱" panose="02020503020101020101" pitchFamily="18" charset="-127"/>
            </a:endParaRPr>
          </a:p>
          <a:p>
            <a:endParaRPr lang="ko-KR" altLang="en-US" dirty="0">
              <a:solidFill>
                <a:srgbClr val="002060"/>
              </a:solidFill>
              <a:latin typeface="THE딸기마카롱" panose="02020503020101020101" pitchFamily="18" charset="-127"/>
              <a:ea typeface="THE딸기마카롱" panose="02020503020101020101" pitchFamily="18" charset="-127"/>
              <a:cs typeface="THE딸기마카롱" panose="0202050302010102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9013" y="2174789"/>
            <a:ext cx="57791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내 입장에서의 이해</a:t>
            </a:r>
            <a:endParaRPr lang="en-US" altLang="ko-KR" dirty="0" smtClean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r>
              <a:rPr lang="en-US" altLang="ko-KR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“</a:t>
            </a:r>
            <a:r>
              <a:rPr lang="ko-KR" altLang="en-US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좀 시끄러워도 참아라</a:t>
            </a:r>
            <a:r>
              <a:rPr lang="en-US" altLang="ko-KR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.</a:t>
            </a:r>
            <a:r>
              <a:rPr lang="ko-KR" altLang="en-US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쫌</a:t>
            </a:r>
            <a:r>
              <a:rPr lang="en-US" altLang="ko-KR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”</a:t>
            </a:r>
          </a:p>
          <a:p>
            <a:endParaRPr lang="en-US" altLang="ko-KR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r>
              <a:rPr lang="ko-KR" altLang="en-US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친구의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ko-KR" altLang="en-US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입장에서 피상적 이해</a:t>
            </a:r>
            <a:endParaRPr lang="en-US" altLang="ko-KR" dirty="0" smtClean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r>
              <a:rPr lang="en-US" altLang="ko-KR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“</a:t>
            </a:r>
            <a:r>
              <a:rPr lang="ko-KR" altLang="en-US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그래 저런 </a:t>
            </a:r>
            <a:r>
              <a:rPr lang="ko-KR" altLang="en-US" dirty="0" err="1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애들때문에</a:t>
            </a:r>
            <a:r>
              <a:rPr lang="ko-KR" altLang="en-US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 공부하기 힘들지</a:t>
            </a:r>
            <a:r>
              <a:rPr lang="en-US" altLang="ko-KR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“</a:t>
            </a:r>
          </a:p>
          <a:p>
            <a:endParaRPr lang="en-US" altLang="ko-KR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r>
              <a:rPr lang="ko-KR" altLang="en-US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친구의 입장에서 심층적 이해</a:t>
            </a:r>
            <a:endParaRPr lang="en-US" altLang="ko-KR" dirty="0" smtClean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r>
              <a:rPr lang="en-US" altLang="ko-KR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“</a:t>
            </a:r>
            <a:r>
              <a:rPr lang="ko-KR" altLang="en-US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네가 공부할 때 다른 사람들도 조용히 하면 좀 공부가 잘 될 수 있을 것 같다는 거지</a:t>
            </a:r>
            <a:r>
              <a:rPr lang="en-US" altLang="ko-KR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”</a:t>
            </a:r>
            <a:endParaRPr lang="ko-KR" altLang="en-US" dirty="0">
              <a:solidFill>
                <a:schemeClr val="tx2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9951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73683" y="1320113"/>
            <a:ext cx="4522101" cy="440331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2060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“</a:t>
            </a:r>
            <a:r>
              <a:rPr lang="ko-KR" altLang="en-US" sz="2400" dirty="0" smtClean="0">
                <a:solidFill>
                  <a:srgbClr val="002060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도대체 왜 이런 일을 해야 하는지 모르겠어</a:t>
            </a:r>
            <a:r>
              <a:rPr lang="en-US" altLang="ko-KR" sz="2400" dirty="0" smtClean="0">
                <a:solidFill>
                  <a:srgbClr val="002060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”</a:t>
            </a:r>
          </a:p>
          <a:p>
            <a:pPr marL="45720" indent="0">
              <a:buNone/>
            </a:pPr>
            <a:endParaRPr lang="en-US" altLang="ko-KR" dirty="0" smtClean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pPr marL="45720" indent="0">
              <a:buNone/>
            </a:pPr>
            <a:r>
              <a:rPr lang="en-US" altLang="ko-KR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1.</a:t>
            </a:r>
            <a:r>
              <a:rPr lang="ko-KR" altLang="en-US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친구의 말과 행동에는 이유가 있을 것</a:t>
            </a:r>
            <a:endParaRPr lang="en-US" altLang="ko-KR" sz="1800" dirty="0" smtClean="0"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marL="45720" indent="0">
              <a:buNone/>
            </a:pPr>
            <a:r>
              <a:rPr lang="en-US" altLang="ko-KR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en-US" altLang="ko-KR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네가 그렇게 이야기하는 것을 보니 뭔가 이유가 </a:t>
            </a:r>
            <a:r>
              <a:rPr lang="ko-KR" altLang="en-US" sz="1800" dirty="0" err="1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있는거</a:t>
            </a:r>
            <a:r>
              <a:rPr lang="ko-KR" altLang="en-US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 같은데</a:t>
            </a:r>
            <a:r>
              <a:rPr lang="en-US" altLang="ko-KR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?”</a:t>
            </a:r>
          </a:p>
          <a:p>
            <a:pPr marL="45720" indent="0">
              <a:buNone/>
            </a:pPr>
            <a:endParaRPr lang="en-US" altLang="ko-KR" sz="1800" dirty="0" smtClean="0">
              <a:latin typeface="THE딸기마카롱" panose="02020503020101020101" pitchFamily="18" charset="-127"/>
              <a:ea typeface="THE딸기마카롱" panose="02020503020101020101" pitchFamily="18" charset="-127"/>
              <a:cs typeface="THE딸기마카롱" panose="02020503020101020101" pitchFamily="18" charset="-127"/>
            </a:endParaRPr>
          </a:p>
          <a:p>
            <a:pPr marL="45720" indent="0">
              <a:buNone/>
            </a:pPr>
            <a:r>
              <a:rPr lang="en-US" altLang="ko-KR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2. </a:t>
            </a:r>
            <a:r>
              <a:rPr lang="ko-KR" altLang="en-US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친구의 말을 좀 더 들어본다</a:t>
            </a:r>
            <a:endParaRPr lang="en-US" altLang="ko-KR" sz="1800" dirty="0" smtClean="0"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marL="45720" indent="0">
              <a:buNone/>
            </a:pPr>
            <a:r>
              <a:rPr lang="en-US" altLang="ko-KR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en-US" altLang="ko-KR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“</a:t>
            </a:r>
            <a:r>
              <a:rPr lang="ko-KR" altLang="en-US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무슨 일인지 좀 더 말해줄 수 있어</a:t>
            </a:r>
            <a:r>
              <a:rPr lang="en-US" altLang="ko-KR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?”</a:t>
            </a:r>
          </a:p>
        </p:txBody>
      </p:sp>
      <p:sp>
        <p:nvSpPr>
          <p:cNvPr id="4" name="제목 3"/>
          <p:cNvSpPr txBox="1">
            <a:spLocks noGrp="1"/>
          </p:cNvSpPr>
          <p:nvPr>
            <p:ph type="title"/>
          </p:nvPr>
        </p:nvSpPr>
        <p:spPr>
          <a:xfrm>
            <a:off x="873683" y="411834"/>
            <a:ext cx="6284998" cy="5909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>
              <a:defRPr/>
            </a:pPr>
            <a:r>
              <a:rPr lang="en-US" altLang="ko-KR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대화</a:t>
            </a:r>
            <a:r>
              <a:rPr lang="en-US" altLang="ko-KR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이렇게 시작합시다</a:t>
            </a:r>
            <a:r>
              <a:rPr lang="en-US" altLang="ko-KR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! </a:t>
            </a:r>
            <a:endParaRPr lang="ko-KR" altLang="en-US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5395784" y="1305698"/>
            <a:ext cx="4522101" cy="44177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1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anose="05000000000000000000" pitchFamily="2" charset="2"/>
              <a:buChar char="§"/>
              <a:defRPr lang="ko-KR" sz="2000"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59436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§"/>
              <a:defRPr lang="ko-KR" sz="1800"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indent="-228600" algn="l" defTabSz="914400" rtl="0" eaLnBrk="1" latinLnBrk="1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lang="ko-KR" sz="1600"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234440" indent="-228600" algn="l" defTabSz="914400" rtl="0" eaLnBrk="1" latinLnBrk="1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lang="ko-KR" sz="1400"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554480" indent="-228600" algn="l" defTabSz="914400" rtl="0" eaLnBrk="1" latinLnBrk="1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lang="ko-KR" sz="1400"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1874520" indent="-228600" algn="l" defTabSz="914400" rtl="0" eaLnBrk="1" latinLnBrk="1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lang="ko-KR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1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lang="ko-KR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1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lang="ko-KR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1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lang="ko-KR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ko-KR" sz="1800" dirty="0">
                <a:latin typeface="HY울릉도M" panose="02030600000101010101" pitchFamily="18" charset="-127"/>
                <a:ea typeface="HY울릉도M" panose="02030600000101010101" pitchFamily="18" charset="-127"/>
              </a:rPr>
              <a:t>3. </a:t>
            </a:r>
            <a:r>
              <a:rPr lang="ko-KR" altLang="en-US" sz="1800" dirty="0">
                <a:latin typeface="HY울릉도M" panose="02030600000101010101" pitchFamily="18" charset="-127"/>
                <a:ea typeface="HY울릉도M" panose="02030600000101010101" pitchFamily="18" charset="-127"/>
              </a:rPr>
              <a:t>입장 바꿔 생각한다</a:t>
            </a:r>
            <a:endParaRPr lang="en-US" altLang="ko-KR" sz="1800" dirty="0"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marL="45720" indent="0">
              <a:buNone/>
            </a:pPr>
            <a:r>
              <a:rPr lang="en-US" altLang="ko-KR" dirty="0"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en-US" altLang="ko-KR" sz="1800" dirty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“</a:t>
            </a:r>
            <a:r>
              <a:rPr lang="ko-KR" altLang="en-US" sz="1800" dirty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나라도 그렇게 생각할 듯</a:t>
            </a:r>
            <a:r>
              <a:rPr lang="en-US" altLang="ko-KR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“</a:t>
            </a:r>
          </a:p>
          <a:p>
            <a:pPr marL="45720" indent="0">
              <a:buFont typeface="Wingdings" panose="05000000000000000000" pitchFamily="2" charset="2"/>
              <a:buNone/>
            </a:pPr>
            <a:r>
              <a:rPr lang="en-US" altLang="ko-KR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4. </a:t>
            </a:r>
            <a:r>
              <a:rPr lang="ko-KR" altLang="en-US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기분을 알아준다</a:t>
            </a:r>
            <a:r>
              <a:rPr lang="en-US" altLang="ko-KR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.</a:t>
            </a:r>
          </a:p>
          <a:p>
            <a:pPr marL="45720" indent="0">
              <a:buFont typeface="Wingdings" panose="05000000000000000000" pitchFamily="2" charset="2"/>
              <a:buNone/>
            </a:pPr>
            <a:r>
              <a:rPr lang="en-US" altLang="ko-KR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en-US" altLang="ko-KR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“</a:t>
            </a:r>
            <a:r>
              <a:rPr lang="ko-KR" altLang="en-US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화 많이 나고 억울했겠다“</a:t>
            </a:r>
          </a:p>
          <a:p>
            <a:pPr marL="45720" indent="0">
              <a:buFont typeface="Wingdings" panose="05000000000000000000" pitchFamily="2" charset="2"/>
              <a:buNone/>
            </a:pPr>
            <a:r>
              <a:rPr lang="en-US" altLang="ko-KR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5. </a:t>
            </a:r>
            <a:r>
              <a:rPr lang="ko-KR" altLang="en-US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서로의 생각이 다름을 인정한다</a:t>
            </a:r>
            <a:r>
              <a:rPr lang="en-US" altLang="ko-KR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.</a:t>
            </a:r>
          </a:p>
          <a:p>
            <a:pPr marL="45720" indent="0">
              <a:buNone/>
            </a:pPr>
            <a:r>
              <a:rPr lang="en-US" altLang="ko-KR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en-US" altLang="ko-KR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“</a:t>
            </a:r>
            <a:r>
              <a:rPr lang="ko-KR" altLang="en-US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근데 그럴 수 있기도 한데</a:t>
            </a:r>
            <a:r>
              <a:rPr lang="en-US" altLang="ko-KR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…</a:t>
            </a:r>
            <a:r>
              <a:rPr lang="ko-KR" altLang="en-US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나는 이렇게 생각하는데</a:t>
            </a:r>
            <a:r>
              <a:rPr lang="en-US" altLang="ko-KR" sz="1800" dirty="0" smtClean="0"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..”</a:t>
            </a:r>
          </a:p>
          <a:p>
            <a:pPr marL="45720" indent="0">
              <a:buNone/>
            </a:pPr>
            <a:r>
              <a:rPr lang="en-US" altLang="ko-KR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6. </a:t>
            </a:r>
            <a:r>
              <a:rPr lang="ko-KR" altLang="en-US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의견이 다를 경우 내 의견만 고집하지 않는다</a:t>
            </a:r>
            <a:r>
              <a:rPr lang="en-US" altLang="ko-KR" sz="18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.</a:t>
            </a:r>
            <a:endParaRPr lang="ko-KR" altLang="en-US" sz="1800" dirty="0"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2049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" t="5577" r="114" b="9636"/>
          <a:stretch>
            <a:fillRect/>
          </a:stretch>
        </p:blipFill>
        <p:spPr bwMode="auto">
          <a:xfrm>
            <a:off x="0" y="0"/>
            <a:ext cx="841083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슬라이드 번호 개체 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fld id="{8ADA2986-98EB-4663-B6D7-912CC094BCF3}" type="slidenum">
              <a:rPr lang="en-US" altLang="ko-KR"/>
              <a:pPr eaLnBrk="1" hangingPunct="1"/>
              <a:t>15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958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645400" y="55245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fld id="{098D3E9C-38A2-4C3A-AAF0-45F441E552CC}" type="slidenum">
              <a:rPr lang="en-US" altLang="ko-KR"/>
              <a:pPr eaLnBrk="1" hangingPunct="1"/>
              <a:t>16</a:t>
            </a:fld>
            <a:endParaRPr lang="en-US" altLang="ko-KR"/>
          </a:p>
        </p:txBody>
      </p:sp>
      <p:sp>
        <p:nvSpPr>
          <p:cNvPr id="7" name="타원 6"/>
          <p:cNvSpPr/>
          <p:nvPr/>
        </p:nvSpPr>
        <p:spPr>
          <a:xfrm>
            <a:off x="1920875" y="3429000"/>
            <a:ext cx="863600" cy="863600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역</a:t>
            </a:r>
          </a:p>
        </p:txBody>
      </p:sp>
      <p:sp>
        <p:nvSpPr>
          <p:cNvPr id="26628" name="Text Box 11"/>
          <p:cNvSpPr txBox="1">
            <a:spLocks noChangeArrowheads="1"/>
          </p:cNvSpPr>
          <p:nvPr/>
        </p:nvSpPr>
        <p:spPr bwMode="auto">
          <a:xfrm>
            <a:off x="2855914" y="1125538"/>
            <a:ext cx="6624637" cy="115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어떤 이야기인지 잘 들어준다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네가 그렇게 이야기 하는 것을 보니 무언가 이유가 있는 것 같아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”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좀 더 네 생각을 말해주겠니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? 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조금 더 구체적으로 말해주겠니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?”</a:t>
            </a:r>
            <a:endParaRPr lang="en-US" altLang="ko-KR" sz="1400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anose="020B0502040204020203" pitchFamily="34" charset="0"/>
            </a:endParaRPr>
          </a:p>
        </p:txBody>
      </p:sp>
      <p:sp>
        <p:nvSpPr>
          <p:cNvPr id="26629" name="Text Box 11"/>
          <p:cNvSpPr txBox="1">
            <a:spLocks noChangeArrowheads="1"/>
          </p:cNvSpPr>
          <p:nvPr/>
        </p:nvSpPr>
        <p:spPr bwMode="auto">
          <a:xfrm>
            <a:off x="2855914" y="2205038"/>
            <a:ext cx="6624637" cy="115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기분을 이해해준다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그래서 네가 그렇게 화났었구나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…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그래서 짜증이 많이 났겠다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.”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왠지 슬퍼 보인다 했더니 그런 일이 있었구나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..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정말 속상했겠다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.”</a:t>
            </a:r>
            <a:endParaRPr lang="en-US" altLang="ko-KR" sz="1400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anose="020B0502040204020203" pitchFamily="34" charset="0"/>
            </a:endParaRPr>
          </a:p>
        </p:txBody>
      </p:sp>
      <p:sp>
        <p:nvSpPr>
          <p:cNvPr id="26630" name="Text Box 11"/>
          <p:cNvSpPr txBox="1">
            <a:spLocks noChangeArrowheads="1"/>
          </p:cNvSpPr>
          <p:nvPr/>
        </p:nvSpPr>
        <p:spPr bwMode="auto">
          <a:xfrm>
            <a:off x="2855914" y="3357563"/>
            <a:ext cx="6624637" cy="115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역지사지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(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공감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)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해준다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그래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..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내가 너였더라도 그런 생각이 들었을 거야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 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정말 힘들었겠다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”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네 입장에서 생각해보니 </a:t>
            </a:r>
            <a:r>
              <a:rPr lang="ko-KR" altLang="en-US" sz="1400" dirty="0" err="1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그럴수도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 있었을 것 같아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.” </a:t>
            </a:r>
            <a:endParaRPr lang="en-US" altLang="ko-KR" sz="1400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anose="020B0502040204020203" pitchFamily="34" charset="0"/>
            </a:endParaRPr>
          </a:p>
        </p:txBody>
      </p:sp>
      <p:sp>
        <p:nvSpPr>
          <p:cNvPr id="26631" name="Text Box 11"/>
          <p:cNvSpPr txBox="1">
            <a:spLocks noChangeArrowheads="1"/>
          </p:cNvSpPr>
          <p:nvPr/>
        </p:nvSpPr>
        <p:spPr bwMode="auto">
          <a:xfrm>
            <a:off x="2892426" y="4508500"/>
            <a:ext cx="7235825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생각의 </a:t>
            </a:r>
            <a:r>
              <a:rPr lang="ko-KR" altLang="en-US" b="1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차이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가 있음을 인정한다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그래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 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그렇게 생각하는구나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 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그런데 난 너의 생각과는 조금 다른 것 같아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 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내 얘길 들어봐 줄래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?”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“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그런데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,,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나는 </a:t>
            </a:r>
            <a:r>
              <a:rPr lang="en-US" altLang="ko-KR" sz="1400" dirty="0" err="1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ooo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라는 생각이 드는데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..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물론 너의 말이 옳을 수도 </a:t>
            </a:r>
            <a:r>
              <a:rPr lang="ko-KR" altLang="en-US" sz="1400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있어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ko-KR" altLang="en-US" sz="1400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그렇지만 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이런 쪽도 </a:t>
            </a:r>
            <a:r>
              <a:rPr lang="ko-KR" altLang="en-US" sz="1400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한번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 </a:t>
            </a:r>
            <a:r>
              <a:rPr lang="ko-KR" altLang="en-US" sz="1400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고려해보는 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건 어떨까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? </a:t>
            </a:r>
            <a:r>
              <a:rPr lang="ko-KR" altLang="en-US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넌 어때</a:t>
            </a:r>
            <a:r>
              <a:rPr lang="en-US" altLang="ko-KR" sz="14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?.” </a:t>
            </a:r>
            <a:endParaRPr lang="en-US" altLang="ko-KR" sz="1400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anose="020B0502040204020203" pitchFamily="34" charset="0"/>
            </a:endParaRPr>
          </a:p>
        </p:txBody>
      </p:sp>
      <p:sp>
        <p:nvSpPr>
          <p:cNvPr id="12" name="타원 11"/>
          <p:cNvSpPr/>
          <p:nvPr/>
        </p:nvSpPr>
        <p:spPr>
          <a:xfrm>
            <a:off x="1920875" y="2349500"/>
            <a:ext cx="863600" cy="86360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기</a:t>
            </a:r>
          </a:p>
        </p:txBody>
      </p:sp>
      <p:sp>
        <p:nvSpPr>
          <p:cNvPr id="13" name="타원 12"/>
          <p:cNvSpPr/>
          <p:nvPr/>
        </p:nvSpPr>
        <p:spPr>
          <a:xfrm>
            <a:off x="1920875" y="1268414"/>
            <a:ext cx="863600" cy="865187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어</a:t>
            </a:r>
          </a:p>
        </p:txBody>
      </p:sp>
      <p:sp>
        <p:nvSpPr>
          <p:cNvPr id="14" name="타원 13"/>
          <p:cNvSpPr/>
          <p:nvPr/>
        </p:nvSpPr>
        <p:spPr>
          <a:xfrm>
            <a:off x="1919288" y="4652963"/>
            <a:ext cx="863600" cy="8636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차</a:t>
            </a:r>
          </a:p>
        </p:txBody>
      </p:sp>
      <p:cxnSp>
        <p:nvCxnSpPr>
          <p:cNvPr id="15" name="직선 연결선 14"/>
          <p:cNvCxnSpPr/>
          <p:nvPr/>
        </p:nvCxnSpPr>
        <p:spPr>
          <a:xfrm>
            <a:off x="2063751" y="2247900"/>
            <a:ext cx="7921625" cy="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2063751" y="3357563"/>
            <a:ext cx="7921625" cy="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2063751" y="1125538"/>
            <a:ext cx="7921625" cy="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2063751" y="4508500"/>
            <a:ext cx="7921625" cy="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063751" y="6246512"/>
            <a:ext cx="7921625" cy="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제목 1"/>
          <p:cNvSpPr txBox="1">
            <a:spLocks/>
          </p:cNvSpPr>
          <p:nvPr/>
        </p:nvSpPr>
        <p:spPr>
          <a:xfrm>
            <a:off x="1847851" y="311151"/>
            <a:ext cx="6696075" cy="52387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>
              <a:defRPr/>
            </a:pPr>
            <a:r>
              <a:rPr lang="ko-KR" altLang="en-US" sz="2800" b="1" dirty="0" err="1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울릉도B" panose="02030600000101010101" pitchFamily="18" charset="-127"/>
                <a:ea typeface="HY울릉도B" panose="02030600000101010101" pitchFamily="18" charset="-127"/>
                <a:cs typeface="Arial" pitchFamily="34" charset="0"/>
              </a:rPr>
              <a:t>어기역차</a:t>
            </a:r>
            <a:r>
              <a:rPr lang="ko-KR" altLang="en-US" sz="2800" b="1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울릉도B" panose="02030600000101010101" pitchFamily="18" charset="-127"/>
                <a:ea typeface="HY울릉도B" panose="02030600000101010101" pitchFamily="18" charset="-127"/>
                <a:cs typeface="Arial" pitchFamily="34" charset="0"/>
              </a:rPr>
              <a:t> 전략</a:t>
            </a:r>
          </a:p>
        </p:txBody>
      </p:sp>
    </p:spTree>
    <p:extLst>
      <p:ext uri="{BB962C8B-B14F-4D97-AF65-F5344CB8AC3E}">
        <p14:creationId xmlns:p14="http://schemas.microsoft.com/office/powerpoint/2010/main" val="2639717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919288" y="1565275"/>
            <a:ext cx="2305050" cy="357188"/>
          </a:xfrm>
          <a:prstGeom prst="rect">
            <a:avLst/>
          </a:prstGeom>
          <a:solidFill>
            <a:srgbClr val="FFCE33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/>
          </a:p>
        </p:txBody>
      </p:sp>
      <p:sp>
        <p:nvSpPr>
          <p:cNvPr id="27651" name="Text Box 11"/>
          <p:cNvSpPr txBox="1">
            <a:spLocks noChangeArrowheads="1"/>
          </p:cNvSpPr>
          <p:nvPr/>
        </p:nvSpPr>
        <p:spPr bwMode="auto">
          <a:xfrm>
            <a:off x="1949450" y="1514476"/>
            <a:ext cx="378618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2200" dirty="0" err="1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어기역차</a:t>
            </a:r>
            <a:r>
              <a:rPr lang="ko-KR" altLang="en-US" sz="2200" dirty="0">
                <a:solidFill>
                  <a:schemeClr val="tx2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 연습하기 </a:t>
            </a:r>
            <a:endParaRPr lang="en-US" altLang="ko-KR" sz="2200" dirty="0">
              <a:solidFill>
                <a:schemeClr val="tx2"/>
              </a:solidFill>
              <a:latin typeface="HY울릉도B" panose="02030600000101010101" pitchFamily="18" charset="-127"/>
              <a:ea typeface="HY울릉도B" panose="02030600000101010101" pitchFamily="18" charset="-127"/>
            </a:endParaRPr>
          </a:p>
        </p:txBody>
      </p:sp>
      <p:pic>
        <p:nvPicPr>
          <p:cNvPr id="27652" name="그림 6" descr="1326697459_ed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6" y="1484314"/>
            <a:ext cx="504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 Box 11"/>
          <p:cNvSpPr txBox="1">
            <a:spLocks noChangeArrowheads="1"/>
          </p:cNvSpPr>
          <p:nvPr/>
        </p:nvSpPr>
        <p:spPr bwMode="auto">
          <a:xfrm>
            <a:off x="2135188" y="2349500"/>
            <a:ext cx="8388350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ko-KR" altLang="en-US" sz="2000" b="1" dirty="0">
                <a:latin typeface="08서울남산체 B" pitchFamily="18" charset="-127"/>
                <a:ea typeface="08서울남산체 B" pitchFamily="18" charset="-127"/>
              </a:rPr>
              <a:t>상황</a:t>
            </a:r>
            <a:r>
              <a:rPr lang="en-US" altLang="ko-KR" sz="2000" b="1" dirty="0">
                <a:latin typeface="08서울남산체 B" pitchFamily="18" charset="-127"/>
                <a:ea typeface="08서울남산체 B" pitchFamily="18" charset="-127"/>
              </a:rPr>
              <a:t>) </a:t>
            </a:r>
          </a:p>
          <a:p>
            <a:pPr eaLnBrk="1" hangingPunct="1">
              <a:lnSpc>
                <a:spcPct val="150000"/>
              </a:lnSpc>
            </a:pPr>
            <a:r>
              <a:rPr lang="ko-KR" altLang="en-US" dirty="0">
                <a:latin typeface="08서울남산체 B" pitchFamily="18" charset="-127"/>
                <a:ea typeface="08서울남산체 B" pitchFamily="18" charset="-127"/>
              </a:rPr>
              <a:t>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친구가 어두운 표정으로 약속장소에 온다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평소와는 다른 모습에 신경이 쓰이는</a:t>
            </a:r>
            <a:endParaRPr lang="en-US" altLang="ko-KR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eaLnBrk="1" hangingPunct="1">
              <a:lnSpc>
                <a:spcPct val="150000"/>
              </a:lnSpc>
            </a:pP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찰나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,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친구가 땅이 꺼지게 한숨을 쉰다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. </a:t>
            </a:r>
            <a:r>
              <a:rPr lang="ko-KR" altLang="en-US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그리고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말한다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. “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나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...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공부 그만 </a:t>
            </a:r>
            <a:r>
              <a:rPr lang="ko-KR" altLang="en-US" dirty="0" err="1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둘</a:t>
            </a:r>
            <a:r>
              <a:rPr lang="ko-KR" altLang="en-US" dirty="0" err="1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까봐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..”</a:t>
            </a:r>
          </a:p>
          <a:p>
            <a:pPr eaLnBrk="1" hangingPunct="1">
              <a:lnSpc>
                <a:spcPct val="150000"/>
              </a:lnSpc>
            </a:pP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부모님께서  자꾸 다른 또래 친척들과 자신을 비교하는 것이 너무 힘들다고</a:t>
            </a:r>
            <a:endParaRPr lang="en-US" altLang="ko-KR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anose="020B0502040204020203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한다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.  </a:t>
            </a:r>
            <a:r>
              <a:rPr lang="ko-KR" altLang="en-US" dirty="0" err="1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어기역차를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 친구와 마음의 대화를 가져보자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anose="020B0502040204020203" pitchFamily="34" charset="0"/>
              </a:rPr>
              <a:t> </a:t>
            </a:r>
            <a:endParaRPr lang="en-US" altLang="ko-KR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anose="020B0502040204020203" pitchFamily="34" charset="0"/>
            </a:endParaRPr>
          </a:p>
          <a:p>
            <a:pPr eaLnBrk="1" hangingPunct="1">
              <a:lnSpc>
                <a:spcPct val="150000"/>
              </a:lnSpc>
            </a:pPr>
            <a:endParaRPr lang="en-US" altLang="ko-KR" dirty="0">
              <a:latin typeface="08서울남산체 B" pitchFamily="18" charset="-127"/>
              <a:ea typeface="08서울남산체 B" pitchFamily="18" charset="-127"/>
              <a:cs typeface="Segoe UI" panose="020B0502040204020203" pitchFamily="34" charset="0"/>
            </a:endParaRPr>
          </a:p>
        </p:txBody>
      </p:sp>
      <p:sp>
        <p:nvSpPr>
          <p:cNvPr id="9" name="직사각형 8"/>
          <p:cNvSpPr/>
          <p:nvPr/>
        </p:nvSpPr>
        <p:spPr bwMode="auto">
          <a:xfrm>
            <a:off x="1992312" y="2276475"/>
            <a:ext cx="8758065" cy="25209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300" dirty="0"/>
          </a:p>
        </p:txBody>
      </p:sp>
      <p:sp>
        <p:nvSpPr>
          <p:cNvPr id="27655" name="슬라이드 번호 개체 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fld id="{21A89BDC-6506-4598-850D-6586EC1097DC}" type="slidenum">
              <a:rPr lang="en-US" altLang="ko-KR"/>
              <a:pPr eaLnBrk="1" hangingPunct="1"/>
              <a:t>17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0658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/>
              <a:t>제출서류</a:t>
            </a:r>
            <a:r>
              <a:rPr lang="en-US" altLang="ko-KR" sz="4400" dirty="0" smtClean="0"/>
              <a:t>(</a:t>
            </a:r>
            <a:r>
              <a:rPr lang="en-US" altLang="ko-KR" sz="4400" dirty="0"/>
              <a:t>5</a:t>
            </a:r>
            <a:r>
              <a:rPr lang="ko-KR" altLang="en-US" sz="4400" dirty="0" smtClean="0"/>
              <a:t>월 </a:t>
            </a:r>
            <a:r>
              <a:rPr lang="en-US" altLang="ko-KR" sz="4400" dirty="0" smtClean="0"/>
              <a:t>26</a:t>
            </a:r>
            <a:r>
              <a:rPr lang="ko-KR" altLang="en-US" sz="4400" dirty="0" smtClean="0"/>
              <a:t>일까지</a:t>
            </a:r>
            <a:r>
              <a:rPr lang="en-US" altLang="ko-KR" sz="4400" dirty="0" smtClean="0"/>
              <a:t>)</a:t>
            </a:r>
            <a:endParaRPr lang="ko-KR" altLang="en-US" sz="44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2048636"/>
          </a:xfrm>
        </p:spPr>
        <p:txBody>
          <a:bodyPr/>
          <a:lstStyle/>
          <a:p>
            <a:r>
              <a:rPr lang="ko-KR" altLang="en-US" dirty="0" smtClean="0"/>
              <a:t>계획서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활동 보고서</a:t>
            </a:r>
            <a:r>
              <a:rPr lang="en-US" altLang="ko-KR" dirty="0" smtClean="0"/>
              <a:t>(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10</a:t>
            </a:r>
            <a:r>
              <a:rPr lang="ko-KR" altLang="en-US" dirty="0" smtClean="0"/>
              <a:t>회기</a:t>
            </a:r>
            <a:r>
              <a:rPr lang="en-US" altLang="ko-KR" dirty="0" smtClean="0"/>
              <a:t>), </a:t>
            </a:r>
          </a:p>
          <a:p>
            <a:r>
              <a:rPr lang="ko-KR" altLang="en-US" dirty="0" err="1" smtClean="0"/>
              <a:t>멘티</a:t>
            </a:r>
            <a:r>
              <a:rPr lang="ko-KR" altLang="en-US" dirty="0" smtClean="0"/>
              <a:t> 대학생활적응 설문지</a:t>
            </a:r>
            <a:endParaRPr lang="en-US" altLang="ko-KR" dirty="0" smtClean="0"/>
          </a:p>
          <a:p>
            <a:r>
              <a:rPr lang="ko-KR" altLang="en-US" dirty="0" smtClean="0"/>
              <a:t>대학 문화생활 체험 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멘토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멘티</a:t>
            </a:r>
            <a:r>
              <a:rPr lang="ko-KR" altLang="en-US" dirty="0" smtClean="0"/>
              <a:t> 함께 찍은 사진</a:t>
            </a:r>
            <a:r>
              <a:rPr lang="en-US" altLang="ko-KR" dirty="0" smtClean="0"/>
              <a:t>), </a:t>
            </a:r>
          </a:p>
          <a:p>
            <a:r>
              <a:rPr lang="ko-KR" altLang="en-US" dirty="0" err="1" smtClean="0"/>
              <a:t>멘토와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멘티</a:t>
            </a:r>
            <a:r>
              <a:rPr lang="ko-KR" altLang="en-US" dirty="0" smtClean="0"/>
              <a:t> 후기서 각각 </a:t>
            </a:r>
            <a:r>
              <a:rPr lang="en-US" altLang="ko-KR" dirty="0" smtClean="0"/>
              <a:t>1</a:t>
            </a:r>
            <a:r>
              <a:rPr lang="ko-KR" altLang="en-US" dirty="0" smtClean="0"/>
              <a:t>장씩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606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945714"/>
              </p:ext>
            </p:extLst>
          </p:nvPr>
        </p:nvGraphicFramePr>
        <p:xfrm>
          <a:off x="753035" y="580016"/>
          <a:ext cx="10811436" cy="477824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5405718"/>
                <a:gridCol w="5405718"/>
              </a:tblGrid>
              <a:tr h="52222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3200" kern="0" spc="0" dirty="0" err="1">
                          <a:effectLst/>
                          <a:latin typeface="HY동녘M" panose="02030600000101010101" pitchFamily="18" charset="-127"/>
                          <a:ea typeface="HY동녘M" panose="02030600000101010101" pitchFamily="18" charset="-127"/>
                        </a:rPr>
                        <a:t>멘토</a:t>
                      </a:r>
                      <a:endParaRPr lang="ko-KR" altLang="en-US" sz="3200" b="1" kern="0" spc="0" dirty="0">
                        <a:solidFill>
                          <a:schemeClr val="tx2"/>
                        </a:solidFill>
                        <a:effectLst/>
                        <a:latin typeface="HY동녘M" panose="02030600000101010101" pitchFamily="18" charset="-127"/>
                        <a:ea typeface="HY동녘M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3200" kern="0" spc="0" dirty="0" err="1">
                          <a:effectLst/>
                          <a:latin typeface="HY동녘M" panose="02030600000101010101" pitchFamily="18" charset="-127"/>
                          <a:ea typeface="HY동녘M" panose="02030600000101010101" pitchFamily="18" charset="-127"/>
                        </a:rPr>
                        <a:t>멘티</a:t>
                      </a:r>
                      <a:endParaRPr lang="ko-KR" altLang="en-US" sz="3200" b="1" kern="0" spc="0" dirty="0">
                        <a:solidFill>
                          <a:schemeClr val="tx2"/>
                        </a:solidFill>
                        <a:effectLst/>
                        <a:latin typeface="HY동녘M" panose="02030600000101010101" pitchFamily="18" charset="-127"/>
                        <a:ea typeface="HY동녘M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522224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chemeClr val="tx2"/>
                          </a:solidFill>
                          <a:effectLst/>
                        </a:rPr>
                        <a:t>* </a:t>
                      </a:r>
                      <a:r>
                        <a:rPr lang="ko-KR" altLang="en-US" sz="2000" b="1" kern="0" spc="0" dirty="0">
                          <a:solidFill>
                            <a:schemeClr val="tx2"/>
                          </a:solidFill>
                          <a:effectLst/>
                        </a:rPr>
                        <a:t>활동 </a:t>
                      </a:r>
                      <a:r>
                        <a:rPr lang="ko-KR" altLang="en-US" sz="2000" b="1" kern="0" spc="0" dirty="0" smtClean="0">
                          <a:solidFill>
                            <a:schemeClr val="tx2"/>
                          </a:solidFill>
                          <a:effectLst/>
                        </a:rPr>
                        <a:t>계획서 제출해주세요</a:t>
                      </a:r>
                      <a:r>
                        <a:rPr lang="en-US" altLang="ko-KR" sz="2000" b="1" kern="0" spc="0" dirty="0" smtClean="0">
                          <a:solidFill>
                            <a:schemeClr val="tx2"/>
                          </a:solidFill>
                          <a:effectLst/>
                        </a:rPr>
                        <a:t>~~~</a:t>
                      </a:r>
                      <a:endParaRPr lang="ko-KR" altLang="en-US" sz="2000" b="1" kern="0" spc="0" dirty="0">
                        <a:solidFill>
                          <a:schemeClr val="tx2"/>
                        </a:solidFill>
                        <a:effectLst/>
                        <a:latin typeface="HY수평선M" panose="02030600000101010101" pitchFamily="18" charset="-127"/>
                        <a:ea typeface="HY수평선M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457200" marR="0" indent="-45720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ko-KR" altLang="en-US" sz="2000" kern="0" spc="0" dirty="0" smtClean="0">
                          <a:solidFill>
                            <a:schemeClr val="tx2"/>
                          </a:solidFill>
                          <a:effectLst/>
                        </a:rPr>
                        <a:t>활동후기서</a:t>
                      </a:r>
                      <a:endParaRPr lang="ko-KR" altLang="en-US" sz="2000" kern="0" spc="0" dirty="0">
                        <a:solidFill>
                          <a:schemeClr val="tx2"/>
                        </a:solidFill>
                        <a:effectLst/>
                        <a:latin typeface="HY수평선M" panose="02030600000101010101" pitchFamily="18" charset="-127"/>
                        <a:ea typeface="HY수평선M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928624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1. </a:t>
                      </a:r>
                      <a:r>
                        <a:rPr lang="ko-KR" altLang="en-US" sz="2000" kern="0" spc="0" dirty="0" err="1">
                          <a:solidFill>
                            <a:schemeClr val="tx2"/>
                          </a:solidFill>
                          <a:effectLst/>
                        </a:rPr>
                        <a:t>멘토링</a:t>
                      </a:r>
                      <a:r>
                        <a:rPr lang="ko-KR" altLang="en-US" sz="2000" kern="0" spc="0" dirty="0">
                          <a:solidFill>
                            <a:schemeClr val="tx2"/>
                          </a:solidFill>
                          <a:effectLst/>
                        </a:rPr>
                        <a:t> 활동 </a:t>
                      </a:r>
                      <a:r>
                        <a:rPr lang="ko-KR" altLang="en-US" sz="2000" kern="0" spc="0" dirty="0" smtClean="0">
                          <a:solidFill>
                            <a:schemeClr val="tx2"/>
                          </a:solidFill>
                          <a:effectLst/>
                        </a:rPr>
                        <a:t>보고서</a:t>
                      </a:r>
                      <a:endParaRPr lang="ko-KR" altLang="en-US" sz="2000" kern="0" spc="0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2. </a:t>
                      </a:r>
                      <a:r>
                        <a:rPr lang="ko-KR" altLang="en-US" sz="2000" kern="0" spc="0" dirty="0">
                          <a:solidFill>
                            <a:schemeClr val="tx2"/>
                          </a:solidFill>
                          <a:effectLst/>
                        </a:rPr>
                        <a:t>대학생활적응 </a:t>
                      </a:r>
                      <a:r>
                        <a:rPr lang="ko-KR" altLang="en-US" sz="2000" kern="0" spc="0" dirty="0" smtClean="0">
                          <a:solidFill>
                            <a:schemeClr val="tx2"/>
                          </a:solidFill>
                          <a:effectLst/>
                        </a:rPr>
                        <a:t>설문지</a:t>
                      </a:r>
                      <a:endParaRPr lang="ko-KR" altLang="en-US" sz="2000" kern="0" spc="0" dirty="0">
                        <a:solidFill>
                          <a:schemeClr val="tx2"/>
                        </a:solidFill>
                        <a:effectLst/>
                        <a:latin typeface="HY수평선M" panose="02030600000101010101" pitchFamily="18" charset="-127"/>
                        <a:ea typeface="HY수평선M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1131824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2. </a:t>
                      </a:r>
                      <a:r>
                        <a:rPr lang="ko-KR" altLang="en-US" sz="2000" kern="0" spc="0" dirty="0">
                          <a:solidFill>
                            <a:schemeClr val="tx2"/>
                          </a:solidFill>
                          <a:effectLst/>
                        </a:rPr>
                        <a:t>대학문화체험 보고서</a:t>
                      </a:r>
                    </a:p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-2</a:t>
                      </a:r>
                      <a:r>
                        <a:rPr lang="ko-KR" altLang="en-US" sz="2000" kern="0" spc="0" dirty="0">
                          <a:solidFill>
                            <a:schemeClr val="tx2"/>
                          </a:solidFill>
                          <a:effectLst/>
                        </a:rPr>
                        <a:t>장 인정</a:t>
                      </a: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(</a:t>
                      </a:r>
                      <a:r>
                        <a:rPr lang="ko-KR" altLang="en-US" sz="2000" kern="0" spc="0" dirty="0">
                          <a:solidFill>
                            <a:schemeClr val="tx2"/>
                          </a:solidFill>
                          <a:effectLst/>
                        </a:rPr>
                        <a:t>활동보고서와 별개</a:t>
                      </a: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  <a:endParaRPr lang="ko-KR" altLang="en-US" sz="2000" kern="0" spc="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-</a:t>
                      </a:r>
                      <a:r>
                        <a:rPr lang="ko-KR" altLang="en-US" sz="2000" kern="0" spc="0" dirty="0" err="1">
                          <a:solidFill>
                            <a:schemeClr val="tx2"/>
                          </a:solidFill>
                          <a:effectLst/>
                        </a:rPr>
                        <a:t>멘토</a:t>
                      </a: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, </a:t>
                      </a:r>
                      <a:r>
                        <a:rPr lang="ko-KR" altLang="en-US" sz="2000" kern="0" spc="0" dirty="0" err="1">
                          <a:solidFill>
                            <a:schemeClr val="tx2"/>
                          </a:solidFill>
                          <a:effectLst/>
                        </a:rPr>
                        <a:t>멘티</a:t>
                      </a:r>
                      <a:r>
                        <a:rPr lang="ko-KR" altLang="en-US" sz="2000" kern="0" spc="0" dirty="0">
                          <a:solidFill>
                            <a:schemeClr val="tx2"/>
                          </a:solidFill>
                          <a:effectLst/>
                        </a:rPr>
                        <a:t> 모두 얼굴 나온 사진 첨부</a:t>
                      </a: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!</a:t>
                      </a:r>
                      <a:endParaRPr lang="ko-KR" altLang="en-US" sz="2000" kern="0" spc="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-</a:t>
                      </a:r>
                      <a:r>
                        <a:rPr lang="ko-KR" altLang="en-US" sz="2000" kern="0" spc="0" dirty="0">
                          <a:solidFill>
                            <a:schemeClr val="tx2"/>
                          </a:solidFill>
                          <a:effectLst/>
                        </a:rPr>
                        <a:t>사진 송부</a:t>
                      </a:r>
                      <a:r>
                        <a:rPr lang="en-US" altLang="ko-KR" sz="2000" kern="0" spc="0" dirty="0" smtClean="0">
                          <a:solidFill>
                            <a:schemeClr val="tx2"/>
                          </a:solidFill>
                          <a:effectLst/>
                        </a:rPr>
                        <a:t>(shjeong0606@daegu.ac.kr</a:t>
                      </a: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  <a:endParaRPr lang="ko-KR" altLang="en-US" sz="2000" kern="0" spc="0" dirty="0">
                        <a:solidFill>
                          <a:schemeClr val="tx2"/>
                        </a:solidFill>
                        <a:effectLst/>
                        <a:latin typeface="HY수평선M" panose="02030600000101010101" pitchFamily="18" charset="-127"/>
                        <a:ea typeface="HY수평선M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 dirty="0">
                        <a:solidFill>
                          <a:schemeClr val="tx2"/>
                        </a:solidFill>
                        <a:effectLst/>
                        <a:latin typeface="HY수평선M" panose="02030600000101010101" pitchFamily="18" charset="-127"/>
                        <a:ea typeface="HY수평선M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522224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chemeClr val="tx2"/>
                          </a:solidFill>
                          <a:effectLst/>
                        </a:rPr>
                        <a:t>3. </a:t>
                      </a:r>
                      <a:r>
                        <a:rPr lang="ko-KR" altLang="en-US" sz="2000" kern="0" spc="0" dirty="0">
                          <a:solidFill>
                            <a:schemeClr val="tx2"/>
                          </a:solidFill>
                          <a:effectLst/>
                        </a:rPr>
                        <a:t>사회봉사활동 </a:t>
                      </a:r>
                      <a:r>
                        <a:rPr lang="ko-KR" altLang="en-US" sz="2000" kern="0" spc="0" dirty="0" smtClean="0">
                          <a:solidFill>
                            <a:schemeClr val="tx2"/>
                          </a:solidFill>
                          <a:effectLst/>
                        </a:rPr>
                        <a:t>실습보고서</a:t>
                      </a:r>
                      <a:endParaRPr lang="ko-KR" altLang="en-US" sz="2000" kern="0" spc="0" dirty="0">
                        <a:solidFill>
                          <a:schemeClr val="tx2"/>
                        </a:solidFill>
                        <a:effectLst/>
                        <a:latin typeface="HY수평선M" panose="02030600000101010101" pitchFamily="18" charset="-127"/>
                        <a:ea typeface="HY수평선M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 dirty="0">
                        <a:solidFill>
                          <a:schemeClr val="tx2"/>
                        </a:solidFill>
                        <a:effectLst/>
                        <a:latin typeface="HY수평선M" panose="02030600000101010101" pitchFamily="18" charset="-127"/>
                        <a:ea typeface="HY수평선M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613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703388" y="1009384"/>
            <a:ext cx="3514725" cy="439737"/>
          </a:xfrm>
          <a:prstGeom prst="rect">
            <a:avLst/>
          </a:prstGeom>
          <a:solidFill>
            <a:srgbClr val="FF00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4339" name="Text Box 11"/>
          <p:cNvSpPr txBox="1">
            <a:spLocks noChangeArrowheads="1"/>
          </p:cNvSpPr>
          <p:nvPr/>
        </p:nvSpPr>
        <p:spPr bwMode="auto">
          <a:xfrm>
            <a:off x="1579691" y="893139"/>
            <a:ext cx="6375400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ko-KR" altLang="en-US" sz="2200" dirty="0">
                <a:solidFill>
                  <a:srgbClr val="002200"/>
                </a:solidFill>
                <a:latin typeface="08서울남산체 B" pitchFamily="18" charset="-127"/>
                <a:ea typeface="08서울남산체 B" pitchFamily="18" charset="-127"/>
              </a:rPr>
              <a:t>대화를 막는 걸림돌 </a:t>
            </a:r>
            <a:r>
              <a:rPr lang="en-US" altLang="ko-KR" sz="2200" dirty="0">
                <a:solidFill>
                  <a:srgbClr val="002200"/>
                </a:solidFill>
                <a:latin typeface="08서울남산체 B" pitchFamily="18" charset="-127"/>
                <a:ea typeface="08서울남산체 B" pitchFamily="18" charset="-127"/>
              </a:rPr>
              <a:t>10</a:t>
            </a:r>
            <a:r>
              <a:rPr lang="ko-KR" altLang="en-US" sz="2200" dirty="0">
                <a:solidFill>
                  <a:srgbClr val="002200"/>
                </a:solidFill>
                <a:latin typeface="08서울남산체 B" pitchFamily="18" charset="-127"/>
                <a:ea typeface="08서울남산체 B" pitchFamily="18" charset="-127"/>
              </a:rPr>
              <a:t>가지</a:t>
            </a:r>
            <a:endParaRPr lang="en-US" altLang="ko-KR" sz="2200" dirty="0">
              <a:solidFill>
                <a:srgbClr val="002200"/>
              </a:solidFill>
              <a:latin typeface="08서울남산체 B" pitchFamily="18" charset="-127"/>
              <a:ea typeface="08서울남산체 B" pitchFamily="18" charset="-127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703388" y="1716873"/>
            <a:ext cx="4392612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1.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말할 때 눈을 마주치지 않고 피한다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 (    )</a:t>
            </a:r>
            <a:endParaRPr lang="en-US" altLang="ko-KR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 marL="342900" indent="-342900"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2.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친구의  말을 자주 막는다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. </a:t>
            </a:r>
            <a:endParaRPr lang="en-US" altLang="ko-KR" dirty="0" smtClean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 marL="342900" indent="-342900"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  (   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)</a:t>
            </a:r>
            <a:endParaRPr lang="ko-KR" altLang="en-US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3.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친구보다 더 많이 말한다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.           </a:t>
            </a:r>
            <a:endParaRPr lang="en-US" altLang="ko-KR" dirty="0" smtClean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  (   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4.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충고를 많이 한다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.                     </a:t>
            </a:r>
            <a:endParaRPr lang="en-US" altLang="ko-KR" dirty="0" smtClean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  (   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5.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너무 많은 질문을 한다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. </a:t>
            </a:r>
            <a:endParaRPr lang="en-US" altLang="ko-KR" dirty="0" smtClean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  (   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)</a:t>
            </a:r>
            <a:endParaRPr lang="ko-KR" altLang="en-US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5951538" y="1716873"/>
            <a:ext cx="473293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6.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주제를 계속해서 바꾼다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.                   (    )</a:t>
            </a:r>
            <a:endParaRPr lang="en-US" altLang="ko-KR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 marL="342900" indent="-342900"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7.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대화할 때 멀리 떨어져 앉는다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.            (    )</a:t>
            </a:r>
            <a:endParaRPr lang="ko-KR" altLang="en-US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8.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친구의 감정을 염두에 두지 </a:t>
            </a:r>
            <a:r>
              <a:rPr lang="ko-KR" altLang="en-US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않는다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  (   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9.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친구의 말을 듣기보다 내 </a:t>
            </a:r>
            <a:r>
              <a:rPr lang="ko-KR" altLang="en-US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일에 </a:t>
            </a:r>
            <a:r>
              <a:rPr lang="ko-KR" altLang="en-US" dirty="0" err="1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신경쓴다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  (   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10.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친구가 무슨 말을 할지 예상하고 </a:t>
            </a:r>
            <a:r>
              <a:rPr lang="ko-KR" altLang="en-US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있어서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</a:t>
            </a:r>
            <a:r>
              <a:rPr lang="ko-KR" altLang="en-US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상대방의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말을 충분히 듣지 않는다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. </a:t>
            </a:r>
            <a:r>
              <a:rPr lang="en-US" altLang="ko-KR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(    )</a:t>
            </a:r>
            <a:endParaRPr lang="ko-KR" altLang="en-US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</p:txBody>
      </p:sp>
      <p:sp>
        <p:nvSpPr>
          <p:cNvPr id="11" name="직사각형 10"/>
          <p:cNvSpPr/>
          <p:nvPr/>
        </p:nvSpPr>
        <p:spPr bwMode="auto">
          <a:xfrm>
            <a:off x="1669086" y="1716873"/>
            <a:ext cx="8820150" cy="449579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300"/>
          </a:p>
        </p:txBody>
      </p:sp>
      <p:cxnSp>
        <p:nvCxnSpPr>
          <p:cNvPr id="12" name="직선 연결선 11"/>
          <p:cNvCxnSpPr/>
          <p:nvPr/>
        </p:nvCxnSpPr>
        <p:spPr>
          <a:xfrm>
            <a:off x="5951538" y="2233614"/>
            <a:ext cx="0" cy="2808287"/>
          </a:xfrm>
          <a:prstGeom prst="line">
            <a:avLst/>
          </a:prstGeom>
          <a:ln w="3175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5" name="Picture 2" descr="C:\Documents and Settings\Administrator\Local Settings\Temporary Internet Files\Content.IE5\QJ81APIH\MC90041744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214" y="881491"/>
            <a:ext cx="58261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fld id="{8A2B52C5-E829-453C-AB99-8CD11641D25A}" type="slidenum">
              <a:rPr lang="en-US" altLang="ko-KR"/>
              <a:pPr eaLnBrk="1" hangingPunct="1"/>
              <a:t>3</a:t>
            </a:fld>
            <a:endParaRPr lang="en-US" altLang="ko-KR"/>
          </a:p>
        </p:txBody>
      </p:sp>
      <p:sp>
        <p:nvSpPr>
          <p:cNvPr id="13" name="TextBox 12"/>
          <p:cNvSpPr txBox="1"/>
          <p:nvPr/>
        </p:nvSpPr>
        <p:spPr>
          <a:xfrm>
            <a:off x="1703512" y="260649"/>
            <a:ext cx="4716338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>
              <a:defRPr/>
            </a:pPr>
            <a:r>
              <a:rPr lang="ko-KR" altLang="en-US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친구관계의 </a:t>
            </a:r>
            <a:r>
              <a:rPr lang="ko-KR" altLang="en-US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걸림돌</a:t>
            </a:r>
            <a:r>
              <a:rPr lang="en-US" altLang="ko-KR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!  </a:t>
            </a:r>
            <a:r>
              <a:rPr lang="ko-KR" altLang="en-US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대화</a:t>
            </a:r>
            <a:r>
              <a:rPr lang="en-US" altLang="ko-KR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!</a:t>
            </a:r>
            <a:endParaRPr lang="ko-KR" altLang="en-US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610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75520" y="262390"/>
            <a:ext cx="5616624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>
              <a:defRPr/>
            </a:pPr>
            <a:r>
              <a:rPr lang="en-US" altLang="ko-KR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▶</a:t>
            </a:r>
            <a:r>
              <a:rPr lang="ko-KR" altLang="en-US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친구의 마음을 공감하는데 </a:t>
            </a:r>
            <a:r>
              <a:rPr lang="ko-KR" altLang="en-US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걸림</a:t>
            </a:r>
            <a:r>
              <a:rPr lang="ko-KR" altLang="en-US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 되는 말◀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378205"/>
              </p:ext>
            </p:extLst>
          </p:nvPr>
        </p:nvGraphicFramePr>
        <p:xfrm>
          <a:off x="2063751" y="2204370"/>
          <a:ext cx="7561263" cy="354873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55603"/>
                <a:gridCol w="5085540"/>
                <a:gridCol w="720120"/>
              </a:tblGrid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밀어붙이기</a:t>
                      </a:r>
                      <a:endParaRPr lang="en-US" altLang="ko-KR" sz="1600" b="0" dirty="0" smtClean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내 말이 틀림없어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</a:tr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반박하기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네 말이 왜 틀렸냐 하면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,, 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너는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…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을 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… 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전혀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…”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충고하기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네 방법은 말이 안돼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. 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내 말대로 해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!”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</a:tr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헐뜯기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너는 꼭 그</a:t>
                      </a:r>
                      <a:r>
                        <a:rPr lang="ko-KR" altLang="en-US" sz="1600" b="0" baseline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 방법 밖에 생각 못 하니</a:t>
                      </a:r>
                      <a:r>
                        <a:rPr lang="en-US" altLang="ko-KR" sz="1600" b="0" baseline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?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무시하기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네 방법은 말이 안돼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. 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네 생각은 엉터리야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!!”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</a:tr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비난하기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너는 한쪽으로 밖에 생각 못하니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?”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회피하기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난 모르겠어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. 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네가 알아서 해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!”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</a:tr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추궁하기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꼭 그렇게 밖에 선택 못하겠어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?”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빈정대기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그런 계획이 잘 될 것 같니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?”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</a:tr>
              <a:tr h="354873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기 죽이기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네 방법이 잘 될까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…?”</a:t>
                      </a:r>
                      <a:endParaRPr lang="ko-KR" altLang="en-US" sz="160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타원형 설명선 9"/>
          <p:cNvSpPr/>
          <p:nvPr/>
        </p:nvSpPr>
        <p:spPr>
          <a:xfrm>
            <a:off x="4367214" y="1052513"/>
            <a:ext cx="5761037" cy="1008062"/>
          </a:xfrm>
          <a:prstGeom prst="wedgeEllipseCallou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600" dirty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1400" dirty="0">
                <a:latin typeface="HY강B" pitchFamily="18" charset="-127"/>
                <a:ea typeface="HY강B" pitchFamily="18" charset="-127"/>
              </a:rPr>
              <a:t>내가</a:t>
            </a:r>
            <a:r>
              <a:rPr lang="en-US" altLang="ko-KR" sz="1400" dirty="0">
                <a:latin typeface="HY강B" pitchFamily="18" charset="-127"/>
                <a:ea typeface="HY강B" pitchFamily="18" charset="-127"/>
              </a:rPr>
              <a:t>.. </a:t>
            </a:r>
            <a:r>
              <a:rPr lang="ko-KR" altLang="en-US" sz="1400" dirty="0">
                <a:latin typeface="HY강B" pitchFamily="18" charset="-127"/>
                <a:ea typeface="HY강B" pitchFamily="18" charset="-127"/>
              </a:rPr>
              <a:t>말을 하는데 친구에게 들어서 기분이 나빴던 말은</a:t>
            </a:r>
            <a:r>
              <a:rPr lang="en-US" altLang="ko-KR" sz="1400" dirty="0">
                <a:latin typeface="HY강B" pitchFamily="18" charset="-127"/>
                <a:ea typeface="HY강B" pitchFamily="18" charset="-127"/>
              </a:rPr>
              <a:t>..?’, ‘</a:t>
            </a:r>
            <a:r>
              <a:rPr lang="ko-KR" altLang="en-US" sz="1400" dirty="0">
                <a:latin typeface="HY강B" pitchFamily="18" charset="-127"/>
                <a:ea typeface="HY강B" pitchFamily="18" charset="-127"/>
              </a:rPr>
              <a:t>내가 친구에게 했던 말로 인해 심하게 싸우거나 헤어진 말은</a:t>
            </a:r>
            <a:r>
              <a:rPr lang="en-US" altLang="ko-KR" sz="1400" dirty="0">
                <a:latin typeface="HY강B" pitchFamily="18" charset="-127"/>
                <a:ea typeface="HY강B" pitchFamily="18" charset="-127"/>
              </a:rPr>
              <a:t>..?’</a:t>
            </a:r>
            <a:endParaRPr lang="ko-KR" altLang="en-US" sz="14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774825" y="260350"/>
            <a:ext cx="8642350" cy="63373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132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63" y="1504951"/>
            <a:ext cx="3716337" cy="1200150"/>
          </a:xfrm>
        </p:spPr>
        <p:txBody>
          <a:bodyPr/>
          <a:lstStyle/>
          <a:p>
            <a:r>
              <a:rPr lang="ko-KR" altLang="en-US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충고하기</a:t>
            </a:r>
            <a:endParaRPr lang="ko-KR" altLang="en-US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type="body" idx="1"/>
          </p:nvPr>
        </p:nvSpPr>
        <p:spPr>
          <a:xfrm>
            <a:off x="3360736" y="2943225"/>
            <a:ext cx="3582989" cy="179997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altLang="ko-KR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“</a:t>
            </a:r>
            <a:r>
              <a:rPr lang="ko-KR" altLang="en-US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수많은 꿈이 </a:t>
            </a:r>
            <a:r>
              <a:rPr lang="ko-KR" altLang="en-US" sz="2400" dirty="0" err="1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꺽인다</a:t>
            </a:r>
            <a:r>
              <a:rPr lang="en-US" altLang="ko-KR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.</a:t>
            </a:r>
          </a:p>
          <a:p>
            <a:pPr marL="45720" indent="0">
              <a:buNone/>
            </a:pPr>
            <a:r>
              <a:rPr lang="ko-KR" altLang="en-US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현실의 벽이 아니라</a:t>
            </a:r>
            <a:r>
              <a:rPr lang="en-US" altLang="ko-KR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,</a:t>
            </a:r>
          </a:p>
          <a:p>
            <a:pPr marL="45720" indent="0">
              <a:buNone/>
            </a:pPr>
            <a:r>
              <a:rPr lang="ko-KR" altLang="en-US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주변의 충고 때문에</a:t>
            </a:r>
            <a:r>
              <a:rPr lang="en-US" altLang="ko-KR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”</a:t>
            </a:r>
          </a:p>
          <a:p>
            <a:pPr marL="45720" indent="0">
              <a:buNone/>
            </a:pPr>
            <a:r>
              <a:rPr lang="en-US" altLang="ko-KR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-</a:t>
            </a:r>
            <a:r>
              <a:rPr lang="ko-KR" altLang="en-US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하상욱</a:t>
            </a:r>
            <a:r>
              <a:rPr lang="en-US" altLang="ko-KR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, </a:t>
            </a:r>
            <a:r>
              <a:rPr lang="ko-KR" altLang="en-US" sz="2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충고의 벽</a:t>
            </a:r>
            <a:endParaRPr lang="en-US" altLang="ko-KR" sz="2400" dirty="0" smtClean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19850" y="2428875"/>
            <a:ext cx="3752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충고를 받아들임으로써 </a:t>
            </a:r>
            <a:endParaRPr lang="en-US" altLang="ko-KR" dirty="0" smtClean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-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스스로 결정을 내리는 연습을</a:t>
            </a:r>
            <a:endParaRPr lang="en-US" altLang="ko-KR" dirty="0" smtClean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-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옳은 선택을 했을 </a:t>
            </a:r>
            <a:r>
              <a:rPr lang="ko-KR" altLang="en-US" dirty="0">
                <a:latin typeface="HY강M" panose="02030600000101010101" pitchFamily="18" charset="-127"/>
                <a:ea typeface="HY강M" panose="02030600000101010101" pitchFamily="18" charset="-127"/>
              </a:rPr>
              <a:t>때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의 만족감을 빼앗긴다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</a:t>
            </a:r>
            <a:endParaRPr lang="ko-KR" altLang="en-US" dirty="0">
              <a:latin typeface="HY강M" panose="02030600000101010101" pitchFamily="18" charset="-127"/>
              <a:ea typeface="HY강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375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75520" y="262390"/>
            <a:ext cx="5616624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>
              <a:defRPr/>
            </a:pPr>
            <a:r>
              <a:rPr lang="en-US" altLang="ko-KR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▶</a:t>
            </a:r>
            <a:r>
              <a:rPr lang="ko-KR" altLang="en-US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친구의 마음을 공감하는데 </a:t>
            </a:r>
            <a:r>
              <a:rPr lang="ko-KR" altLang="en-US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도움</a:t>
            </a:r>
            <a:r>
              <a:rPr lang="ko-KR" altLang="en-US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 되는 말◀</a:t>
            </a:r>
          </a:p>
        </p:txBody>
      </p:sp>
      <p:sp>
        <p:nvSpPr>
          <p:cNvPr id="10" name="타원형 설명선 9"/>
          <p:cNvSpPr/>
          <p:nvPr/>
        </p:nvSpPr>
        <p:spPr>
          <a:xfrm>
            <a:off x="4583113" y="1052514"/>
            <a:ext cx="5689600" cy="1081087"/>
          </a:xfrm>
          <a:prstGeom prst="wedgeEllipseCallou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400" dirty="0">
                <a:latin typeface="HY강B" pitchFamily="18" charset="-127"/>
                <a:ea typeface="HY강B" pitchFamily="18" charset="-127"/>
              </a:rPr>
              <a:t>“</a:t>
            </a:r>
            <a:r>
              <a:rPr lang="ko-KR" altLang="en-US" sz="1400" dirty="0">
                <a:latin typeface="HY강B" pitchFamily="18" charset="-127"/>
                <a:ea typeface="HY강B" pitchFamily="18" charset="-127"/>
              </a:rPr>
              <a:t>나는 친구의 마음을 공감하기 위해 어떤 도움이 되는 말을 하고 있을까</a:t>
            </a:r>
            <a:r>
              <a:rPr lang="en-US" altLang="ko-KR" sz="1400" dirty="0">
                <a:latin typeface="HY강B" pitchFamily="18" charset="-127"/>
                <a:ea typeface="HY강B" pitchFamily="18" charset="-127"/>
              </a:rPr>
              <a:t>?”</a:t>
            </a:r>
            <a:r>
              <a:rPr lang="ko-KR" altLang="en-US" sz="1400" dirty="0">
                <a:latin typeface="HY강B" pitchFamily="18" charset="-127"/>
                <a:ea typeface="HY강B" pitchFamily="18" charset="-127"/>
              </a:rPr>
              <a:t>또는 어떤 도움이 되는 말로 인해 힘을 얻은 경험이 있다면</a:t>
            </a:r>
            <a:r>
              <a:rPr lang="en-US" altLang="ko-KR" sz="1400" dirty="0">
                <a:latin typeface="HY강B" pitchFamily="18" charset="-127"/>
                <a:ea typeface="HY강B" pitchFamily="18" charset="-127"/>
              </a:rPr>
              <a:t>..?</a:t>
            </a:r>
            <a:endParaRPr lang="ko-KR" altLang="en-US" sz="14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774825" y="260350"/>
            <a:ext cx="8642350" cy="63373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118709"/>
              </p:ext>
            </p:extLst>
          </p:nvPr>
        </p:nvGraphicFramePr>
        <p:xfrm>
          <a:off x="2063751" y="2400300"/>
          <a:ext cx="7561263" cy="1676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55603"/>
                <a:gridCol w="5085540"/>
                <a:gridCol w="720120"/>
              </a:tblGrid>
              <a:tr h="19351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관심 갖기</a:t>
                      </a:r>
                      <a:endParaRPr lang="en-US" altLang="ko-KR" sz="1600" b="0" dirty="0" smtClean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안색이 안 좋은데 무슨 일이야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?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</a:tr>
              <a:tr h="22584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들어주기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아 그랬어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? 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좀 더 자세히 얘기해 볼래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?”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b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2089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존중하기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네 말도 일리가 있어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.”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</a:tr>
              <a:tr h="32897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열린 질문하기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너는 어떻게 해결해 왔니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?”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5490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지지하기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그래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, 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그거 참 좋은 생각이구나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!”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54826"/>
              </p:ext>
            </p:extLst>
          </p:nvPr>
        </p:nvGraphicFramePr>
        <p:xfrm>
          <a:off x="2082801" y="4111625"/>
          <a:ext cx="7561263" cy="138112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28289"/>
                <a:gridCol w="5112854"/>
                <a:gridCol w="720120"/>
              </a:tblGrid>
              <a:tr h="34590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장점 찾기</a:t>
                      </a:r>
                      <a:endParaRPr lang="en-US" altLang="ko-KR" sz="1600" b="0" dirty="0" smtClean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그래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, 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너는 여러 가지 면에서 생각할 줄 아는 구나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. 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/>
                    </a:solidFill>
                  </a:tcPr>
                </a:tc>
              </a:tr>
              <a:tr h="34590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격려해주기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좋은 생각인 것 같다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. 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너에게 잘 </a:t>
                      </a:r>
                      <a:r>
                        <a:rPr lang="ko-KR" altLang="en-US" sz="1600" b="0" dirty="0" err="1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맞을거야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!”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3526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덮어주기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너무 낙심하지 말고 계획을 잘 세워봐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/>
                    </a:solidFill>
                  </a:tcPr>
                </a:tc>
              </a:tr>
              <a:tr h="3540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요약하기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“</a:t>
                      </a:r>
                      <a:r>
                        <a:rPr lang="ko-KR" altLang="en-US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지금까지의 이야기를 정리해 볼까</a:t>
                      </a:r>
                      <a:r>
                        <a:rPr lang="en-US" altLang="ko-KR" sz="1600" b="0" dirty="0" smtClean="0">
                          <a:solidFill>
                            <a:schemeClr val="tx2"/>
                          </a:solidFill>
                          <a:latin typeface="HY강B" pitchFamily="18" charset="-127"/>
                          <a:ea typeface="HY강B" pitchFamily="18" charset="-127"/>
                        </a:rPr>
                        <a:t>?”</a:t>
                      </a: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solidFill>
                          <a:schemeClr val="tx2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 marL="91445" marR="91445" marT="45714" marB="45714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89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695325"/>
          </a:xfrm>
        </p:spPr>
        <p:txBody>
          <a:bodyPr>
            <a:noAutofit/>
          </a:bodyPr>
          <a:lstStyle/>
          <a:p>
            <a:pPr algn="ctr"/>
            <a:r>
              <a:rPr lang="ko-KR" altLang="en-US" sz="54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열린 질문하기</a:t>
            </a:r>
            <a:endParaRPr lang="ko-KR" altLang="en-US" sz="54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열린 질문</a:t>
            </a:r>
            <a:endParaRPr lang="en-US" altLang="ko-KR" sz="3200" dirty="0" smtClean="0">
              <a:solidFill>
                <a:schemeClr val="tx2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endParaRPr lang="en-US" altLang="ko-KR" dirty="0" smtClean="0">
              <a:solidFill>
                <a:schemeClr val="tx2"/>
              </a:solidFill>
            </a:endParaRPr>
          </a:p>
          <a:p>
            <a:r>
              <a:rPr lang="ko-KR" altLang="en-US" dirty="0" smtClean="0">
                <a:solidFill>
                  <a:schemeClr val="tx2"/>
                </a:solidFill>
              </a:rPr>
              <a:t>응답자가 </a:t>
            </a:r>
            <a:r>
              <a:rPr lang="ko-KR" altLang="en-US" dirty="0">
                <a:solidFill>
                  <a:schemeClr val="tx2"/>
                </a:solidFill>
              </a:rPr>
              <a:t>자신의 의견을 자유롭게 이야기 할 수 있다</a:t>
            </a:r>
            <a:r>
              <a:rPr lang="en-US" altLang="ko-KR" dirty="0" smtClean="0">
                <a:solidFill>
                  <a:schemeClr val="tx2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chemeClr val="tx2"/>
                </a:solidFill>
              </a:rPr>
              <a:t>반응의 </a:t>
            </a:r>
            <a:r>
              <a:rPr lang="ko-KR" altLang="en-US" dirty="0">
                <a:solidFill>
                  <a:schemeClr val="tx2"/>
                </a:solidFill>
              </a:rPr>
              <a:t>길을 터놓는다</a:t>
            </a:r>
            <a:r>
              <a:rPr lang="en-US" altLang="ko-KR" dirty="0">
                <a:solidFill>
                  <a:schemeClr val="tx2"/>
                </a:solidFill>
              </a:rPr>
              <a:t>.</a:t>
            </a:r>
          </a:p>
          <a:p>
            <a:endParaRPr lang="en-US" altLang="ko-KR" dirty="0" smtClean="0">
              <a:solidFill>
                <a:schemeClr val="tx2"/>
              </a:solidFill>
              <a:latin typeface="맑은 고딕"/>
              <a:ea typeface="맑은 고딕"/>
            </a:endParaRPr>
          </a:p>
          <a:p>
            <a:r>
              <a:rPr lang="ko-KR" altLang="en-US" dirty="0" smtClean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시험이 끝나고서 </a:t>
            </a:r>
            <a:r>
              <a:rPr lang="ko-KR" altLang="en-US" dirty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기분이 어떠세요</a:t>
            </a:r>
            <a:r>
              <a:rPr lang="en-US" altLang="ko-KR" dirty="0" smtClean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?</a:t>
            </a:r>
            <a:endParaRPr lang="en-US" altLang="ko-KR" dirty="0">
              <a:solidFill>
                <a:schemeClr val="tx2"/>
              </a:solidFill>
              <a:latin typeface="THE딸기마카롱" panose="02020503020101020101" pitchFamily="18" charset="-127"/>
              <a:ea typeface="THE딸기마카롱" panose="02020503020101020101" pitchFamily="18" charset="-127"/>
              <a:cs typeface="THE딸기마카롱" panose="02020503020101020101" pitchFamily="18" charset="-127"/>
            </a:endParaRPr>
          </a:p>
          <a:p>
            <a:r>
              <a:rPr lang="ko-KR" altLang="en-US" dirty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요즘 어떻게 지내는 거야</a:t>
            </a:r>
            <a:r>
              <a:rPr lang="en-US" altLang="ko-KR" dirty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?</a:t>
            </a:r>
          </a:p>
          <a:p>
            <a:endParaRPr lang="en-US" altLang="ko-KR" dirty="0">
              <a:solidFill>
                <a:schemeClr val="tx2"/>
              </a:solidFill>
              <a:latin typeface="맑은 고딕"/>
              <a:ea typeface="맑은 고딕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027863" y="1514475"/>
            <a:ext cx="4572000" cy="4114800"/>
          </a:xfrm>
        </p:spPr>
        <p:txBody>
          <a:bodyPr>
            <a:normAutofit/>
          </a:bodyPr>
          <a:lstStyle/>
          <a:p>
            <a:r>
              <a:rPr lang="ko-KR" altLang="en-US" sz="3200" dirty="0" smtClean="0">
                <a:solidFill>
                  <a:schemeClr val="tx2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닫힌 질문</a:t>
            </a:r>
            <a:endParaRPr lang="en-US" altLang="ko-KR" sz="3200" dirty="0" smtClean="0">
              <a:solidFill>
                <a:schemeClr val="tx2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endParaRPr lang="en-US" altLang="ko-KR" dirty="0" smtClean="0">
              <a:solidFill>
                <a:schemeClr val="tx2"/>
              </a:solidFill>
              <a:latin typeface="맑은 고딕"/>
              <a:ea typeface="맑은 고딕"/>
            </a:endParaRPr>
          </a:p>
          <a:p>
            <a:r>
              <a:rPr lang="ko-KR" altLang="en-US" dirty="0" smtClean="0">
                <a:solidFill>
                  <a:schemeClr val="tx2"/>
                </a:solidFill>
                <a:latin typeface="맑은 고딕"/>
                <a:ea typeface="맑은 고딕"/>
              </a:rPr>
              <a:t>예</a:t>
            </a:r>
            <a:r>
              <a:rPr lang="en-US" altLang="ko-KR" dirty="0">
                <a:solidFill>
                  <a:schemeClr val="tx2"/>
                </a:solidFill>
                <a:latin typeface="맑은 고딕"/>
                <a:ea typeface="맑은 고딕"/>
              </a:rPr>
              <a:t>, </a:t>
            </a:r>
            <a:r>
              <a:rPr lang="ko-KR" altLang="en-US" dirty="0" smtClean="0">
                <a:solidFill>
                  <a:schemeClr val="tx2"/>
                </a:solidFill>
                <a:latin typeface="맑은 고딕"/>
                <a:ea typeface="맑은 고딕"/>
              </a:rPr>
              <a:t>아니오 한정</a:t>
            </a:r>
            <a:endParaRPr lang="en-US" altLang="ko-KR" dirty="0" smtClean="0">
              <a:solidFill>
                <a:schemeClr val="tx2"/>
              </a:solidFill>
              <a:latin typeface="맑은 고딕"/>
              <a:ea typeface="맑은 고딕"/>
            </a:endParaRPr>
          </a:p>
          <a:p>
            <a:r>
              <a:rPr lang="en-US" altLang="ko-KR" dirty="0" smtClean="0">
                <a:solidFill>
                  <a:schemeClr val="tx2"/>
                </a:solidFill>
                <a:latin typeface="맑은 고딕"/>
                <a:ea typeface="맑은 고딕"/>
              </a:rPr>
              <a:t> </a:t>
            </a:r>
            <a:r>
              <a:rPr lang="ko-KR" altLang="en-US" dirty="0">
                <a:solidFill>
                  <a:schemeClr val="tx2"/>
                </a:solidFill>
                <a:latin typeface="맑은 고딕"/>
                <a:ea typeface="맑은 고딕"/>
              </a:rPr>
              <a:t>자신이 </a:t>
            </a:r>
            <a:r>
              <a:rPr lang="ko-KR" altLang="en-US" dirty="0" smtClean="0">
                <a:solidFill>
                  <a:schemeClr val="tx2"/>
                </a:solidFill>
                <a:latin typeface="맑은 고딕"/>
                <a:ea typeface="맑은 고딕"/>
              </a:rPr>
              <a:t>원하는  </a:t>
            </a:r>
            <a:r>
              <a:rPr lang="ko-KR" altLang="en-US" dirty="0">
                <a:solidFill>
                  <a:schemeClr val="tx2"/>
                </a:solidFill>
                <a:latin typeface="맑은 고딕"/>
                <a:ea typeface="맑은 고딕"/>
              </a:rPr>
              <a:t>방향으로 답변을 </a:t>
            </a:r>
            <a:r>
              <a:rPr lang="ko-KR" altLang="en-US" dirty="0" smtClean="0">
                <a:solidFill>
                  <a:schemeClr val="tx2"/>
                </a:solidFill>
                <a:latin typeface="맑은 고딕"/>
                <a:ea typeface="맑은 고딕"/>
              </a:rPr>
              <a:t>유도</a:t>
            </a:r>
            <a:endParaRPr lang="en-US" altLang="ko-KR" dirty="0" smtClean="0">
              <a:solidFill>
                <a:schemeClr val="tx2"/>
              </a:solidFill>
              <a:latin typeface="맑은 고딕"/>
              <a:ea typeface="맑은 고딕"/>
            </a:endParaRPr>
          </a:p>
          <a:p>
            <a:endParaRPr lang="en-US" altLang="ko-KR" dirty="0" smtClean="0">
              <a:solidFill>
                <a:schemeClr val="tx2"/>
              </a:solidFill>
              <a:latin typeface="맑은 고딕"/>
              <a:ea typeface="맑은 고딕"/>
            </a:endParaRPr>
          </a:p>
          <a:p>
            <a:r>
              <a:rPr lang="ko-KR" altLang="en-US" dirty="0" smtClean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시험이 끝나고서 기분이 좋았지</a:t>
            </a:r>
            <a:r>
              <a:rPr lang="en-US" altLang="ko-KR" dirty="0" smtClean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, </a:t>
            </a:r>
            <a:r>
              <a:rPr lang="ko-KR" altLang="en-US" dirty="0" smtClean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안 그래</a:t>
            </a:r>
            <a:r>
              <a:rPr lang="en-US" altLang="ko-KR" dirty="0" smtClean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?</a:t>
            </a:r>
          </a:p>
          <a:p>
            <a:r>
              <a:rPr lang="ko-KR" altLang="en-US" dirty="0" smtClean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요즘 </a:t>
            </a:r>
            <a:r>
              <a:rPr lang="ko-KR" altLang="en-US" dirty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잘 지내는 거야</a:t>
            </a:r>
            <a:r>
              <a:rPr lang="en-US" altLang="ko-KR" dirty="0">
                <a:solidFill>
                  <a:schemeClr val="tx2"/>
                </a:solidFill>
                <a:latin typeface="THE딸기마카롱" panose="02020503020101020101" pitchFamily="18" charset="-127"/>
                <a:ea typeface="THE딸기마카롱" panose="02020503020101020101" pitchFamily="18" charset="-127"/>
                <a:cs typeface="THE딸기마카롱" panose="02020503020101020101" pitchFamily="18" charset="-127"/>
              </a:rPr>
              <a:t>?</a:t>
            </a:r>
          </a:p>
          <a:p>
            <a:endParaRPr lang="en-US" altLang="ko-KR" dirty="0">
              <a:solidFill>
                <a:schemeClr val="tx2"/>
              </a:solidFill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09007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933575" y="1620839"/>
            <a:ext cx="2146300" cy="439737"/>
          </a:xfrm>
          <a:prstGeom prst="rect">
            <a:avLst/>
          </a:prstGeom>
          <a:solidFill>
            <a:srgbClr val="FF00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7411" name="Text Box 11"/>
          <p:cNvSpPr txBox="1">
            <a:spLocks noChangeArrowheads="1"/>
          </p:cNvSpPr>
          <p:nvPr/>
        </p:nvSpPr>
        <p:spPr bwMode="auto">
          <a:xfrm>
            <a:off x="1952625" y="1531938"/>
            <a:ext cx="6375400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ko-KR" altLang="en-US" sz="2200">
                <a:solidFill>
                  <a:srgbClr val="002200"/>
                </a:solidFill>
                <a:latin typeface="08서울남산체 B" pitchFamily="18" charset="-127"/>
                <a:ea typeface="08서울남산체 B" pitchFamily="18" charset="-127"/>
              </a:rPr>
              <a:t>대화의 기본태도</a:t>
            </a:r>
            <a:endParaRPr lang="en-US" altLang="ko-KR" sz="2200" b="1">
              <a:solidFill>
                <a:srgbClr val="002200"/>
              </a:solidFill>
              <a:latin typeface="08서울남산체 B" pitchFamily="18" charset="-127"/>
              <a:ea typeface="08서울남산체 B" pitchFamily="18" charset="-127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2135188" y="2349501"/>
            <a:ext cx="8388350" cy="216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ko-KR" dirty="0">
                <a:latin typeface="08서울남산체 B" pitchFamily="18" charset="-127"/>
                <a:ea typeface="08서울남산체 B" pitchFamily="18" charset="-127"/>
              </a:rPr>
              <a:t> </a:t>
            </a:r>
            <a:r>
              <a:rPr lang="en-US" altLang="ko-KR" dirty="0">
                <a:solidFill>
                  <a:schemeClr val="tx2"/>
                </a:solidFill>
                <a:latin typeface="08서울남산체 B" pitchFamily="18" charset="-127"/>
                <a:ea typeface="08서울남산체 B" pitchFamily="18" charset="-127"/>
              </a:rPr>
              <a:t>1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)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적극적 경청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: 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상대의 언어</a:t>
            </a:r>
            <a:r>
              <a:rPr lang="en-US" altLang="ko-KR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,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비언어 적인 표현을 통해 상대의 감정</a:t>
            </a:r>
            <a:r>
              <a:rPr lang="en-US" altLang="ko-KR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,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행동 이해</a:t>
            </a:r>
            <a:endParaRPr lang="en-US" altLang="ko-KR" sz="1600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 marL="342900" indent="-342900"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2)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무조건적 존중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: 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상대가 어떤 문제를 지니고 있는가 관계없이 귀중한 존재로 인정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3)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공감적 이해 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: 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상대의 입장에서 </a:t>
            </a:r>
            <a:r>
              <a:rPr lang="ko-KR" altLang="en-US" sz="1600" dirty="0" smtClean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생각하고 느끼고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이해</a:t>
            </a:r>
            <a:endParaRPr lang="en-US" altLang="ko-KR" sz="1600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4)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진실성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(</a:t>
            </a:r>
            <a:r>
              <a:rPr lang="ko-KR" altLang="en-US" dirty="0" err="1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일치성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) : 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상대에게서 경험하는 자신의 감정</a:t>
            </a:r>
            <a:r>
              <a:rPr lang="en-US" altLang="ko-KR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,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태도를 진솔하게 인정</a:t>
            </a:r>
            <a:r>
              <a:rPr lang="en-US" altLang="ko-KR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,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개방</a:t>
            </a:r>
            <a:endParaRPr lang="en-US" altLang="ko-KR" sz="1600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5) 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태도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(</a:t>
            </a:r>
            <a:r>
              <a:rPr lang="ko-KR" altLang="en-US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신체언어</a:t>
            </a:r>
            <a:r>
              <a:rPr lang="en-US" altLang="ko-KR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) : 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적절한 시선</a:t>
            </a:r>
            <a:r>
              <a:rPr lang="en-US" altLang="ko-KR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,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편안하고 이완된 자세</a:t>
            </a:r>
            <a:r>
              <a:rPr lang="en-US" altLang="ko-KR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, </a:t>
            </a:r>
            <a:r>
              <a:rPr lang="ko-KR" altLang="en-US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상대를 향해 약간 기울임</a:t>
            </a:r>
            <a:r>
              <a:rPr lang="en-US" altLang="ko-KR" sz="1600" dirty="0">
                <a:solidFill>
                  <a:schemeClr val="tx2"/>
                </a:solidFill>
                <a:latin typeface="HY울릉도M" panose="02030600000101010101" pitchFamily="18" charset="-127"/>
                <a:ea typeface="HY울릉도M" panose="02030600000101010101" pitchFamily="18" charset="-127"/>
                <a:cs typeface="Segoe UI" pitchFamily="34" charset="0"/>
              </a:rPr>
              <a:t> </a:t>
            </a:r>
            <a:endParaRPr lang="ko-KR" altLang="en-US" sz="1600" dirty="0">
              <a:solidFill>
                <a:schemeClr val="tx2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Segoe UI" pitchFamily="34" charset="0"/>
            </a:endParaRPr>
          </a:p>
        </p:txBody>
      </p:sp>
      <p:sp>
        <p:nvSpPr>
          <p:cNvPr id="8" name="직사각형 7"/>
          <p:cNvSpPr/>
          <p:nvPr/>
        </p:nvSpPr>
        <p:spPr bwMode="auto">
          <a:xfrm>
            <a:off x="1992313" y="2276475"/>
            <a:ext cx="8280400" cy="25209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300"/>
          </a:p>
        </p:txBody>
      </p:sp>
      <p:pic>
        <p:nvPicPr>
          <p:cNvPr id="17414" name="Picture 2" descr="C:\Documents and Settings\Administrator\Local Settings\Temporary Internet Files\Content.IE5\QJ81APIH\MC90041744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3" y="1368426"/>
            <a:ext cx="5842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fld id="{0B413AAC-36C3-4C42-A458-C92E268FEC6B}" type="slidenum">
              <a:rPr lang="en-US" altLang="ko-KR"/>
              <a:pPr eaLnBrk="1" hangingPunct="1"/>
              <a:t>8</a:t>
            </a:fld>
            <a:endParaRPr lang="en-US" altLang="ko-KR"/>
          </a:p>
        </p:txBody>
      </p:sp>
      <p:sp>
        <p:nvSpPr>
          <p:cNvPr id="9" name="TextBox 8"/>
          <p:cNvSpPr txBox="1"/>
          <p:nvPr/>
        </p:nvSpPr>
        <p:spPr>
          <a:xfrm>
            <a:off x="1775520" y="262390"/>
            <a:ext cx="5616624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>
              <a:defRPr/>
            </a:pPr>
            <a:r>
              <a:rPr lang="en-US" altLang="ko-KR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대화</a:t>
            </a:r>
            <a:r>
              <a:rPr lang="en-US" altLang="ko-KR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3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이렇게 시작합시다</a:t>
            </a:r>
            <a:r>
              <a:rPr lang="en-US" altLang="ko-KR" dirty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! </a:t>
            </a:r>
            <a:endParaRPr lang="ko-KR" altLang="en-US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7012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공감적 이해 </a:t>
            </a:r>
            <a:endParaRPr lang="ko-KR" altLang="en-US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자신이 직접 경험하지 않고도 다른 사람의 감정을 거의 같은 수준으로 이해하는 것</a:t>
            </a: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 marL="0" indent="0">
              <a:buNone/>
            </a:pP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주관적 내면세계의 이해</a:t>
            </a: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말의 이면에 담겨진 내용의 이해</a:t>
            </a: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비언어적인 표현에 담겨진 의미와 감정 이해</a:t>
            </a:r>
            <a:endParaRPr lang="en-US" altLang="ko-KR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행동에 대한 궁극적 동기 이해 </a:t>
            </a:r>
            <a:endParaRPr lang="en-US" altLang="ko-KR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009774" y="1534800"/>
            <a:ext cx="6953251" cy="864096"/>
          </a:xfrm>
          <a:prstGeom prst="rect">
            <a:avLst/>
          </a:prstGeom>
          <a:solidFill>
            <a:schemeClr val="accent2">
              <a:lumMod val="20000"/>
              <a:lumOff val="80000"/>
              <a:alpha val="2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416272"/>
      </p:ext>
    </p:extLst>
  </p:cSld>
  <p:clrMapOvr>
    <a:masterClrMapping/>
  </p:clrMapOvr>
</p:sld>
</file>

<file path=ppt/theme/theme1.xml><?xml version="1.0" encoding="utf-8"?>
<a:theme xmlns:a="http://schemas.openxmlformats.org/drawingml/2006/main" name="행복한 아이들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hildrenHappy_16x9_TP103461882" id="{C9F7850A-B32A-418F-82E5-AFC2CB35D4EB}" vid="{871BF423-3D51-4384-9440-F249D46A84CF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7620814-0410-4211-86AD-EBC5FE5198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아이들이 노는 모습을 담은 프레젠테이션 디자인(만화 그림, 와이드스크린)</Template>
  <TotalTime>0</TotalTime>
  <Words>1158</Words>
  <Application>Microsoft Office PowerPoint</Application>
  <PresentationFormat>사용자 지정</PresentationFormat>
  <Paragraphs>184</Paragraphs>
  <Slides>18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행복한 아이들 16x9</vt:lpstr>
      <vt:lpstr>2017학년도 학습멘토링 교육</vt:lpstr>
      <vt:lpstr>PowerPoint 프레젠테이션</vt:lpstr>
      <vt:lpstr>PowerPoint 프레젠테이션</vt:lpstr>
      <vt:lpstr>PowerPoint 프레젠테이션</vt:lpstr>
      <vt:lpstr>충고하기</vt:lpstr>
      <vt:lpstr>PowerPoint 프레젠테이션</vt:lpstr>
      <vt:lpstr>열린 질문하기</vt:lpstr>
      <vt:lpstr>PowerPoint 프레젠테이션</vt:lpstr>
      <vt:lpstr>공감적 이해 </vt:lpstr>
      <vt:lpstr>친구의 감정과 정서는?</vt:lpstr>
      <vt:lpstr>공감적 이해 수준</vt:lpstr>
      <vt:lpstr>PowerPoint 프레젠테이션</vt:lpstr>
      <vt:lpstr>공감 연습해보기</vt:lpstr>
      <vt:lpstr>‘대화’ 이렇게 시작합시다! </vt:lpstr>
      <vt:lpstr>PowerPoint 프레젠테이션</vt:lpstr>
      <vt:lpstr>PowerPoint 프레젠테이션</vt:lpstr>
      <vt:lpstr>PowerPoint 프레젠테이션</vt:lpstr>
      <vt:lpstr>제출서류(5월 26일까지)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2016-03-20T07:34:00Z</dcterms:created>
  <dcterms:modified xsi:type="dcterms:W3CDTF">2017-04-04T06:49:55Z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TC034618839991</vt:lpwstr>
  </property>
</Properties>
</file>