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98" r:id="rId5"/>
    <p:sldId id="299" r:id="rId6"/>
    <p:sldId id="300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5" r:id="rId23"/>
    <p:sldId id="277" r:id="rId24"/>
    <p:sldId id="301" r:id="rId25"/>
    <p:sldId id="278" r:id="rId26"/>
    <p:sldId id="302" r:id="rId27"/>
    <p:sldId id="279" r:id="rId28"/>
    <p:sldId id="280" r:id="rId29"/>
    <p:sldId id="281" r:id="rId30"/>
    <p:sldId id="282" r:id="rId31"/>
    <p:sldId id="283" r:id="rId32"/>
    <p:sldId id="284" r:id="rId33"/>
    <p:sldId id="285" r:id="rId34"/>
    <p:sldId id="286" r:id="rId35"/>
    <p:sldId id="287" r:id="rId36"/>
    <p:sldId id="288" r:id="rId37"/>
    <p:sldId id="289" r:id="rId38"/>
    <p:sldId id="290" r:id="rId39"/>
    <p:sldId id="303" r:id="rId40"/>
    <p:sldId id="304" r:id="rId41"/>
    <p:sldId id="305" r:id="rId42"/>
    <p:sldId id="291" r:id="rId43"/>
    <p:sldId id="292" r:id="rId44"/>
    <p:sldId id="295" r:id="rId45"/>
    <p:sldId id="297" r:id="rId46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5" d="100"/>
          <a:sy n="115" d="100"/>
        </p:scale>
        <p:origin x="-15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F59C7F-FE74-4E0A-8F0C-520C69A6D0A2}" type="datetimeFigureOut">
              <a:rPr lang="ko-KR" altLang="en-US" smtClean="0"/>
              <a:pPr/>
              <a:t>2014-10-29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3931A2-5AE6-40B6-A8FD-4E0A1434014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gif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hyperlink" Target="http://en.wikipedia.org/wiki/File:Reliability_and_validity.svg" TargetMode="Externa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ocialresearchmethods.net/kb/index.php" TargetMode="External"/><Relationship Id="rId7" Type="http://schemas.openxmlformats.org/officeDocument/2006/relationships/hyperlink" Target="http://en.wikipedia.org/wiki/Validity_(statistics)" TargetMode="External"/><Relationship Id="rId2" Type="http://schemas.openxmlformats.org/officeDocument/2006/relationships/hyperlink" Target="http://www.sidaegosi.com/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en.wikipedia.org/wiki/Reliability_(statistics)" TargetMode="External"/><Relationship Id="rId5" Type="http://schemas.openxmlformats.org/officeDocument/2006/relationships/hyperlink" Target="http://en.wikipedia.org/wiki/Observational_error" TargetMode="External"/><Relationship Id="rId4" Type="http://schemas.openxmlformats.org/officeDocument/2006/relationships/hyperlink" Target="http://en.wikipedia.org/wiki/Classical_test_theory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측정의 신뢰도와 타당도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ko-KR" altLang="en-US" dirty="0" smtClean="0"/>
              <a:t>류성진</a:t>
            </a:r>
            <a:endParaRPr lang="ko-KR" alt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sz="9600" dirty="0" smtClean="0"/>
              <a:t>측정도구의 신뢰도 평가의 사례</a:t>
            </a:r>
            <a:endParaRPr lang="en-US" altLang="ko-KR" sz="9600" dirty="0" smtClean="0"/>
          </a:p>
          <a:p>
            <a:pPr>
              <a:lnSpc>
                <a:spcPct val="120000"/>
              </a:lnSpc>
            </a:pPr>
            <a:r>
              <a:rPr lang="ko-KR" altLang="en-US" sz="9600" dirty="0" smtClean="0"/>
              <a:t>체중 측정</a:t>
            </a:r>
            <a:endParaRPr lang="en-US" altLang="ko-KR" sz="9600" dirty="0" smtClean="0"/>
          </a:p>
          <a:p>
            <a:pPr>
              <a:lnSpc>
                <a:spcPct val="120000"/>
              </a:lnSpc>
            </a:pPr>
            <a:r>
              <a:rPr lang="ko-KR" altLang="en-US" sz="9600" dirty="0" err="1" smtClean="0"/>
              <a:t>저울식</a:t>
            </a:r>
            <a:r>
              <a:rPr lang="ko-KR" altLang="en-US" sz="9600" dirty="0" smtClean="0"/>
              <a:t> 체중계 </a:t>
            </a:r>
            <a:r>
              <a:rPr lang="en-US" altLang="ko-KR" sz="9600" dirty="0" smtClean="0"/>
              <a:t>VS.</a:t>
            </a:r>
            <a:r>
              <a:rPr lang="ko-KR" altLang="en-US" sz="9600" dirty="0" smtClean="0"/>
              <a:t> 전자식 체중계</a:t>
            </a:r>
            <a:r>
              <a:rPr lang="en-US" altLang="ko-KR" sz="9600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ko-KR" altLang="en-US" sz="9600" dirty="0" smtClean="0"/>
              <a:t>참값</a:t>
            </a:r>
            <a:r>
              <a:rPr lang="en-US" altLang="ko-KR" sz="9600" dirty="0" smtClean="0"/>
              <a:t>: </a:t>
            </a:r>
            <a:r>
              <a:rPr lang="ko-KR" altLang="en-US" sz="9600" dirty="0" smtClean="0"/>
              <a:t>체중을 잰 각 순간과 관계없이 늘 변하지 않는 고유한 몸의 질량</a:t>
            </a:r>
            <a:endParaRPr lang="en-US" altLang="ko-KR" sz="9600" dirty="0" smtClean="0"/>
          </a:p>
          <a:p>
            <a:pPr lvl="1">
              <a:lnSpc>
                <a:spcPct val="120000"/>
              </a:lnSpc>
            </a:pPr>
            <a:r>
              <a:rPr lang="ko-KR" altLang="en-US" sz="9600" dirty="0" smtClean="0"/>
              <a:t>참값을 알 수 있는 방법은 </a:t>
            </a:r>
            <a:r>
              <a:rPr lang="ko-KR" altLang="en-US" sz="9600" dirty="0" err="1" smtClean="0"/>
              <a:t>저울식</a:t>
            </a:r>
            <a:r>
              <a:rPr lang="ko-KR" altLang="en-US" sz="9600" dirty="0" smtClean="0"/>
              <a:t> 또는 전자식 체중계를 이용하여 측정한 수치</a:t>
            </a:r>
            <a:r>
              <a:rPr lang="en-US" altLang="ko-KR" sz="9600" dirty="0" smtClean="0"/>
              <a:t>, </a:t>
            </a:r>
            <a:r>
              <a:rPr lang="ko-KR" altLang="en-US" sz="9600" dirty="0" smtClean="0"/>
              <a:t>즉 관찰값</a:t>
            </a:r>
            <a:r>
              <a:rPr lang="en-US" altLang="ko-KR" sz="9600" dirty="0" smtClean="0"/>
              <a:t> </a:t>
            </a:r>
            <a:r>
              <a:rPr lang="ko-KR" altLang="en-US" sz="9600" dirty="0" smtClean="0"/>
              <a:t>밖에 없음</a:t>
            </a:r>
            <a:r>
              <a:rPr lang="en-US" altLang="ko-KR" sz="9600" dirty="0" smtClean="0"/>
              <a:t>.</a:t>
            </a:r>
          </a:p>
          <a:p>
            <a:pPr>
              <a:lnSpc>
                <a:spcPct val="120000"/>
              </a:lnSpc>
            </a:pPr>
            <a:endParaRPr lang="en-US" altLang="ko-KR" sz="9600" dirty="0" smtClean="0"/>
          </a:p>
          <a:p>
            <a:pPr>
              <a:lnSpc>
                <a:spcPct val="120000"/>
              </a:lnSpc>
            </a:pPr>
            <a:r>
              <a:rPr lang="en-US" altLang="ko-KR" sz="9600" dirty="0" smtClean="0"/>
              <a:t>20</a:t>
            </a:r>
            <a:r>
              <a:rPr lang="ko-KR" altLang="en-US" sz="9600" dirty="0" smtClean="0"/>
              <a:t>년 전 그리고 현재 나의 체중을 </a:t>
            </a:r>
            <a:r>
              <a:rPr lang="en-US" altLang="ko-KR" sz="9600" dirty="0" smtClean="0"/>
              <a:t>3</a:t>
            </a:r>
            <a:r>
              <a:rPr lang="ko-KR" altLang="en-US" sz="9600" dirty="0" smtClean="0"/>
              <a:t>번 연속 측정했다고 가정해 보자</a:t>
            </a:r>
            <a:r>
              <a:rPr lang="en-US" altLang="ko-KR" sz="96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en-US" altLang="ko-KR" sz="9600" dirty="0" smtClean="0"/>
              <a:t>* </a:t>
            </a:r>
            <a:r>
              <a:rPr lang="ko-KR" altLang="en-US" sz="9600" dirty="0" smtClean="0"/>
              <a:t>이 때</a:t>
            </a:r>
            <a:r>
              <a:rPr lang="en-US" altLang="ko-KR" sz="9600" dirty="0" smtClean="0"/>
              <a:t>, </a:t>
            </a:r>
            <a:r>
              <a:rPr lang="ko-KR" altLang="en-US" sz="9600" dirty="0" smtClean="0"/>
              <a:t>참값을 알고 있다고 가정하자</a:t>
            </a:r>
            <a:r>
              <a:rPr lang="en-US" altLang="ko-KR" sz="9600" dirty="0" smtClean="0"/>
              <a:t>. 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en-US" altLang="ko-KR" dirty="0" smtClean="0"/>
              <a:t> 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결론</a:t>
            </a:r>
            <a:r>
              <a:rPr lang="en-US" altLang="ko-KR" dirty="0" smtClean="0"/>
              <a:t>: </a:t>
            </a:r>
            <a:r>
              <a:rPr lang="ko-KR" altLang="en-US" dirty="0" smtClean="0"/>
              <a:t>두 개의 측정오류 비교 결과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전자식 체중계가 </a:t>
            </a:r>
            <a:r>
              <a:rPr lang="ko-KR" altLang="en-US" dirty="0" err="1" smtClean="0"/>
              <a:t>저울식</a:t>
            </a:r>
            <a:r>
              <a:rPr lang="ko-KR" altLang="en-US" dirty="0" smtClean="0"/>
              <a:t> 체중계보다 측정오류가 적다고 볼 수 있음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따라서</a:t>
            </a:r>
            <a:r>
              <a:rPr lang="en-US" altLang="ko-KR" dirty="0" smtClean="0"/>
              <a:t>,</a:t>
            </a:r>
            <a:r>
              <a:rPr lang="ko-KR" altLang="en-US" dirty="0" smtClean="0"/>
              <a:t> 전자식 체중계가 </a:t>
            </a:r>
            <a:r>
              <a:rPr lang="ko-KR" altLang="en-US" dirty="0" err="1" smtClean="0"/>
              <a:t>저울식</a:t>
            </a:r>
            <a:r>
              <a:rPr lang="ko-KR" altLang="en-US" dirty="0" smtClean="0"/>
              <a:t> 체중계보다 좀 더 높은 신뢰도를 갖는 측정도구라고 판단할 수 있음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899592" y="1844824"/>
          <a:ext cx="7704855" cy="2199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00200"/>
                <a:gridCol w="1656184"/>
                <a:gridCol w="1731318"/>
                <a:gridCol w="2517153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체중계 종류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참값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관찰값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관찰값</a:t>
                      </a:r>
                      <a:r>
                        <a:rPr lang="en-US" altLang="ko-KR" dirty="0" smtClean="0"/>
                        <a:t>-</a:t>
                      </a:r>
                      <a:r>
                        <a:rPr lang="ko-KR" altLang="en-US" dirty="0" smtClean="0"/>
                        <a:t>참값</a:t>
                      </a:r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측정오류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저울식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74kg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74.10kg 73.90kg 74.05kg 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+.10kg</a:t>
                      </a:r>
                    </a:p>
                    <a:p>
                      <a:pPr latinLnBrk="1"/>
                      <a:r>
                        <a:rPr lang="en-US" altLang="ko-KR" dirty="0" smtClean="0"/>
                        <a:t>- .10kg</a:t>
                      </a:r>
                    </a:p>
                    <a:p>
                      <a:pPr latinLnBrk="1"/>
                      <a:r>
                        <a:rPr lang="en-US" altLang="ko-KR" dirty="0" smtClean="0"/>
                        <a:t>+.05kg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전자식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80kg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80.03kg 79.98kg 80.00kg 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+.03kg</a:t>
                      </a:r>
                    </a:p>
                    <a:p>
                      <a:pPr latinLnBrk="1"/>
                      <a:r>
                        <a:rPr lang="en-US" altLang="ko-KR" dirty="0" smtClean="0"/>
                        <a:t>- .02kg</a:t>
                      </a:r>
                    </a:p>
                    <a:p>
                      <a:pPr latinLnBrk="1"/>
                      <a:r>
                        <a:rPr lang="en-US" altLang="ko-KR" dirty="0" smtClean="0"/>
                        <a:t>  .00kg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고전적 검증이론으로부터 신뢰도 도출공식</a:t>
            </a:r>
            <a:endParaRPr lang="en-US" altLang="ko-KR" dirty="0" smtClean="0"/>
          </a:p>
          <a:p>
            <a:r>
              <a:rPr lang="ko-KR" altLang="en-US" dirty="0" smtClean="0"/>
              <a:t>신뢰도 </a:t>
            </a:r>
            <a:r>
              <a:rPr lang="en-US" altLang="ko-KR" dirty="0" smtClean="0"/>
              <a:t>= </a:t>
            </a:r>
            <a:r>
              <a:rPr lang="ko-KR" altLang="en-US" dirty="0" smtClean="0"/>
              <a:t>참값 </a:t>
            </a:r>
            <a:r>
              <a:rPr lang="ko-KR" altLang="en-US" dirty="0" err="1" smtClean="0"/>
              <a:t>변화량</a:t>
            </a:r>
            <a:r>
              <a:rPr lang="en-US" altLang="ko-KR" dirty="0" smtClean="0"/>
              <a:t>/</a:t>
            </a:r>
            <a:r>
              <a:rPr lang="ko-KR" altLang="en-US" dirty="0" smtClean="0"/>
              <a:t>관찰값 </a:t>
            </a:r>
            <a:r>
              <a:rPr lang="ko-KR" altLang="en-US" dirty="0" err="1" smtClean="0"/>
              <a:t>변화량</a:t>
            </a:r>
            <a:endParaRPr lang="en-US" altLang="ko-KR" dirty="0" smtClean="0"/>
          </a:p>
          <a:p>
            <a:r>
              <a:rPr lang="en-US" altLang="ko-KR" dirty="0" smtClean="0"/>
              <a:t>=</a:t>
            </a:r>
            <a:r>
              <a:rPr lang="ko-KR" altLang="en-US" dirty="0" smtClean="0"/>
              <a:t>참값 </a:t>
            </a:r>
            <a:r>
              <a:rPr lang="ko-KR" altLang="en-US" dirty="0" err="1" smtClean="0"/>
              <a:t>변화량</a:t>
            </a:r>
            <a:r>
              <a:rPr lang="en-US" altLang="ko-KR" dirty="0" smtClean="0"/>
              <a:t>/</a:t>
            </a:r>
            <a:r>
              <a:rPr lang="ko-KR" altLang="en-US" dirty="0" smtClean="0"/>
              <a:t>참값 </a:t>
            </a:r>
            <a:r>
              <a:rPr lang="ko-KR" altLang="en-US" dirty="0" err="1" smtClean="0"/>
              <a:t>변화량</a:t>
            </a:r>
            <a:r>
              <a:rPr lang="ko-KR" altLang="en-US" dirty="0" smtClean="0"/>
              <a:t>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측정오류 </a:t>
            </a:r>
            <a:r>
              <a:rPr lang="ko-KR" altLang="en-US" dirty="0" err="1" smtClean="0"/>
              <a:t>변화량</a:t>
            </a:r>
            <a:endParaRPr lang="en-US" altLang="ko-KR" dirty="0" smtClean="0"/>
          </a:p>
          <a:p>
            <a:r>
              <a:rPr lang="ko-KR" altLang="en-US" dirty="0" smtClean="0"/>
              <a:t>참값은 </a:t>
            </a:r>
            <a:r>
              <a:rPr lang="ko-KR" altLang="en-US" dirty="0" err="1" smtClean="0"/>
              <a:t>변화량이</a:t>
            </a:r>
            <a:r>
              <a:rPr lang="ko-KR" altLang="en-US" dirty="0" smtClean="0"/>
              <a:t> </a:t>
            </a:r>
            <a:r>
              <a:rPr lang="en-US" altLang="ko-KR" dirty="0" smtClean="0"/>
              <a:t>0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신뢰도는 측정오류 </a:t>
            </a:r>
            <a:r>
              <a:rPr lang="ko-KR" altLang="en-US" dirty="0" err="1" smtClean="0">
                <a:sym typeface="Wingdings" pitchFamily="2" charset="2"/>
              </a:rPr>
              <a:t>변화량에</a:t>
            </a:r>
            <a:r>
              <a:rPr lang="ko-KR" altLang="en-US" dirty="0" smtClean="0">
                <a:sym typeface="Wingdings" pitchFamily="2" charset="2"/>
              </a:rPr>
              <a:t> 의해 결정</a:t>
            </a:r>
            <a:r>
              <a:rPr lang="en-US" altLang="ko-KR" dirty="0" smtClean="0">
                <a:sym typeface="Wingdings" pitchFamily="2" charset="2"/>
              </a:rPr>
              <a:t>.</a:t>
            </a:r>
          </a:p>
          <a:p>
            <a:r>
              <a:rPr lang="ko-KR" altLang="en-US" dirty="0" smtClean="0">
                <a:sym typeface="Wingdings" pitchFamily="2" charset="2"/>
              </a:rPr>
              <a:t>측정오류가 </a:t>
            </a:r>
            <a:r>
              <a:rPr lang="en-US" altLang="ko-KR" dirty="0" smtClean="0">
                <a:sym typeface="Wingdings" pitchFamily="2" charset="2"/>
              </a:rPr>
              <a:t>0</a:t>
            </a:r>
            <a:r>
              <a:rPr lang="ko-KR" altLang="en-US" dirty="0" smtClean="0">
                <a:sym typeface="Wingdings" pitchFamily="2" charset="2"/>
              </a:rPr>
              <a:t>라면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신뢰도는 </a:t>
            </a:r>
            <a:r>
              <a:rPr lang="en-US" altLang="ko-KR" dirty="0" smtClean="0">
                <a:sym typeface="Wingdings" pitchFamily="2" charset="2"/>
              </a:rPr>
              <a:t>1</a:t>
            </a:r>
            <a:r>
              <a:rPr lang="ko-KR" altLang="en-US" dirty="0" smtClean="0">
                <a:sym typeface="Wingdings" pitchFamily="2" charset="2"/>
              </a:rPr>
              <a:t>이 됨</a:t>
            </a:r>
            <a:r>
              <a:rPr lang="en-US" altLang="ko-KR" dirty="0" smtClean="0">
                <a:sym typeface="Wingdings" pitchFamily="2" charset="2"/>
              </a:rPr>
              <a:t>.</a:t>
            </a:r>
          </a:p>
          <a:p>
            <a:r>
              <a:rPr lang="ko-KR" altLang="en-US" dirty="0" smtClean="0">
                <a:sym typeface="Wingdings" pitchFamily="2" charset="2"/>
              </a:rPr>
              <a:t>측정오류가 커질수록</a:t>
            </a:r>
            <a:r>
              <a:rPr lang="en-US" altLang="ko-KR" dirty="0" smtClean="0">
                <a:sym typeface="Wingdings" pitchFamily="2" charset="2"/>
              </a:rPr>
              <a:t>, </a:t>
            </a:r>
            <a:r>
              <a:rPr lang="ko-KR" altLang="en-US" dirty="0" smtClean="0">
                <a:sym typeface="Wingdings" pitchFamily="2" charset="2"/>
              </a:rPr>
              <a:t>신뢰도는 낮아짐</a:t>
            </a:r>
            <a:r>
              <a:rPr lang="en-US" altLang="ko-KR" dirty="0" smtClean="0">
                <a:sym typeface="Wingdings" pitchFamily="2" charset="2"/>
              </a:rPr>
              <a:t>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9" name="내용 개체 틀 8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1: </a:t>
            </a:r>
            <a:r>
              <a:rPr lang="ko-KR" altLang="en-US" dirty="0" smtClean="0"/>
              <a:t>고전적 검증이론 공식을 통한 신뢰도 계산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신뢰도</a:t>
            </a:r>
            <a:r>
              <a:rPr lang="en-US" altLang="ko-KR" dirty="0" smtClean="0"/>
              <a:t>=</a:t>
            </a:r>
            <a:r>
              <a:rPr lang="ko-KR" altLang="en-US" dirty="0" smtClean="0"/>
              <a:t>참값 </a:t>
            </a:r>
            <a:r>
              <a:rPr lang="ko-KR" altLang="en-US" dirty="0" err="1" smtClean="0"/>
              <a:t>변화량</a:t>
            </a:r>
            <a:r>
              <a:rPr lang="en-US" altLang="ko-KR" dirty="0" smtClean="0"/>
              <a:t>/</a:t>
            </a:r>
            <a:r>
              <a:rPr lang="ko-KR" altLang="en-US" dirty="0" smtClean="0"/>
              <a:t>관찰값 </a:t>
            </a:r>
            <a:r>
              <a:rPr lang="ko-KR" altLang="en-US" dirty="0" err="1" smtClean="0"/>
              <a:t>변화량</a:t>
            </a:r>
            <a:endParaRPr lang="en-US" altLang="ko-KR" dirty="0" smtClean="0"/>
          </a:p>
          <a:p>
            <a:r>
              <a:rPr lang="en-US" altLang="ko-KR" dirty="0" smtClean="0"/>
              <a:t>=250/266=0.95</a:t>
            </a:r>
          </a:p>
          <a:p>
            <a:endParaRPr lang="ko-KR" altLang="en-US" dirty="0"/>
          </a:p>
        </p:txBody>
      </p:sp>
      <p:graphicFrame>
        <p:nvGraphicFramePr>
          <p:cNvPr id="10" name="내용 개체 틀 7"/>
          <p:cNvGraphicFramePr>
            <a:graphicFrameLocks/>
          </p:cNvGraphicFramePr>
          <p:nvPr/>
        </p:nvGraphicFramePr>
        <p:xfrm>
          <a:off x="611560" y="2132856"/>
          <a:ext cx="756084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측정 대상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참값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관찰값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측정오류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24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 0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44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변화량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250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266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16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예</a:t>
            </a:r>
            <a:r>
              <a:rPr lang="en-US" altLang="ko-KR" dirty="0" smtClean="0"/>
              <a:t>2: </a:t>
            </a:r>
            <a:r>
              <a:rPr lang="ko-KR" altLang="en-US" dirty="0" smtClean="0"/>
              <a:t>고전적 검증이론 공식을 통한 신뢰도 계산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신뢰도</a:t>
            </a:r>
            <a:r>
              <a:rPr lang="en-US" altLang="ko-KR" dirty="0" smtClean="0"/>
              <a:t>=</a:t>
            </a:r>
            <a:r>
              <a:rPr lang="ko-KR" altLang="en-US" dirty="0" smtClean="0"/>
              <a:t>참값 </a:t>
            </a:r>
            <a:r>
              <a:rPr lang="ko-KR" altLang="en-US" dirty="0" err="1" smtClean="0"/>
              <a:t>변화량</a:t>
            </a:r>
            <a:r>
              <a:rPr lang="en-US" altLang="ko-KR" dirty="0" smtClean="0"/>
              <a:t>/</a:t>
            </a:r>
            <a:r>
              <a:rPr lang="ko-KR" altLang="en-US" dirty="0" smtClean="0"/>
              <a:t>관찰값 </a:t>
            </a:r>
            <a:r>
              <a:rPr lang="ko-KR" altLang="en-US" dirty="0" err="1" smtClean="0"/>
              <a:t>변화량</a:t>
            </a:r>
            <a:endParaRPr lang="en-US" altLang="ko-KR" dirty="0" smtClean="0"/>
          </a:p>
          <a:p>
            <a:r>
              <a:rPr lang="en-US" altLang="ko-KR" dirty="0" smtClean="0"/>
              <a:t>=250/331=0.76</a:t>
            </a:r>
          </a:p>
          <a:p>
            <a:endParaRPr lang="ko-KR" altLang="en-US" dirty="0"/>
          </a:p>
        </p:txBody>
      </p:sp>
      <p:graphicFrame>
        <p:nvGraphicFramePr>
          <p:cNvPr id="6" name="내용 개체 틀 7"/>
          <p:cNvGraphicFramePr>
            <a:graphicFrameLocks/>
          </p:cNvGraphicFramePr>
          <p:nvPr/>
        </p:nvGraphicFramePr>
        <p:xfrm>
          <a:off x="611560" y="2132856"/>
          <a:ext cx="7560840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90210"/>
                <a:gridCol w="1890210"/>
                <a:gridCol w="1890210"/>
                <a:gridCol w="189021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측정 대상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참값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관찰값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측정오류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  0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+9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50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41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>
                        <a:buFontTx/>
                        <a:buChar char="-"/>
                      </a:pPr>
                      <a:r>
                        <a:rPr lang="en-US" altLang="ko-KR" dirty="0" smtClean="0"/>
                        <a:t>9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변화량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250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331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81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고전적 검증 이론은 측정의 신뢰도에 대한 개념과 원리를 설명하는데 매우 유용함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그러나</a:t>
            </a:r>
            <a:r>
              <a:rPr lang="en-US" altLang="ko-KR" dirty="0" smtClean="0"/>
              <a:t>,</a:t>
            </a:r>
            <a:r>
              <a:rPr lang="ko-KR" altLang="en-US" dirty="0" smtClean="0"/>
              <a:t> 실용적인 측면에서는 무용지물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en-US" altLang="ko-KR" dirty="0" smtClean="0"/>
              <a:t> </a:t>
            </a:r>
            <a:r>
              <a:rPr lang="ko-KR" altLang="en-US" dirty="0" smtClean="0"/>
              <a:t>참값을 알 수 있는 방법이 없기 때문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따라서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현실적으로 측정도구의 신뢰도를 검증하기 위한 다양한 방법들이 제시됨</a:t>
            </a:r>
            <a:r>
              <a:rPr lang="en-US" altLang="ko-KR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예를 들어</a:t>
            </a:r>
            <a:r>
              <a:rPr lang="en-US" altLang="ko-KR" dirty="0" smtClean="0"/>
              <a:t>, 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</a:t>
            </a:r>
            <a:r>
              <a:rPr lang="en-US" altLang="ko-KR" dirty="0" smtClean="0"/>
              <a:t>(test-retest reliability estimate) 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복수 양식법</a:t>
            </a:r>
            <a:r>
              <a:rPr lang="en-US" altLang="ko-KR" dirty="0" smtClean="0"/>
              <a:t>(multiple form technique)</a:t>
            </a:r>
          </a:p>
          <a:p>
            <a:pPr>
              <a:lnSpc>
                <a:spcPct val="120000"/>
              </a:lnSpc>
            </a:pPr>
            <a:r>
              <a:rPr lang="ko-KR" altLang="en-US" dirty="0" err="1" smtClean="0"/>
              <a:t>반분법</a:t>
            </a:r>
            <a:r>
              <a:rPr lang="en-US" altLang="ko-KR" dirty="0" smtClean="0"/>
              <a:t>(split-half method)</a:t>
            </a:r>
          </a:p>
          <a:p>
            <a:pPr>
              <a:lnSpc>
                <a:spcPct val="120000"/>
              </a:lnSpc>
            </a:pPr>
            <a:r>
              <a:rPr lang="ko-KR" altLang="en-US" dirty="0" smtClean="0"/>
              <a:t>내적 일관성</a:t>
            </a:r>
            <a:r>
              <a:rPr lang="en-US" altLang="ko-KR" dirty="0" smtClean="0"/>
              <a:t>(internal consistency) </a:t>
            </a:r>
            <a:r>
              <a:rPr lang="ko-KR" altLang="en-US" dirty="0" smtClean="0"/>
              <a:t>방법 등이 있음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2"/>
            </a:pPr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재검사법으로 명명함</a:t>
            </a:r>
            <a:r>
              <a:rPr lang="en-US" altLang="ko-KR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동일한 대상에게 동일한 측정도구를 시간의 경과에 따라 두 번 측정한 후 그 결과를 비교하는 방법으로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동일한 사회현상을 반복적으로 측정했을 때 동일한 결과를 얻을 수 있는 정도를 나타내는 방법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신뢰도 개념 측면에서 가장 충실한 방법으로 평가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신뢰도 추정 방법의 측정의 일관성을 평가하는 방법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주로 실험이나 유사</a:t>
            </a:r>
            <a:r>
              <a:rPr lang="en-US" altLang="ko-KR" dirty="0" smtClean="0"/>
              <a:t>-</a:t>
            </a:r>
            <a:r>
              <a:rPr lang="ko-KR" altLang="en-US" dirty="0" smtClean="0"/>
              <a:t>실험 설계에서 통제 집단이 없는 경우에 실행할 수 있다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추정방법 도식화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28674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8673" name="_x23522000" descr="EMB0000095401f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636912"/>
            <a:ext cx="5616624" cy="29523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추정방법 예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en-US" altLang="ko-KR" dirty="0" smtClean="0"/>
              <a:t>A </a:t>
            </a:r>
            <a:r>
              <a:rPr lang="ko-KR" altLang="en-US" dirty="0" smtClean="0"/>
              <a:t>연구자는 </a:t>
            </a:r>
            <a:r>
              <a:rPr lang="en-US" altLang="ko-KR" dirty="0" smtClean="0"/>
              <a:t>TV </a:t>
            </a:r>
            <a:r>
              <a:rPr lang="ko-KR" altLang="en-US" dirty="0" smtClean="0"/>
              <a:t>노출에 따른 공격성 측정문항을 개발하고자 함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en-US" altLang="ko-KR" dirty="0" smtClean="0"/>
              <a:t>50</a:t>
            </a:r>
            <a:r>
              <a:rPr lang="ko-KR" altLang="en-US" dirty="0" smtClean="0"/>
              <a:t>명의 참여자를 모집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참여자들은 </a:t>
            </a:r>
            <a:r>
              <a:rPr lang="en-US" altLang="ko-KR" dirty="0" smtClean="0"/>
              <a:t>5</a:t>
            </a:r>
            <a:r>
              <a:rPr lang="ko-KR" altLang="en-US" dirty="0" smtClean="0"/>
              <a:t>점 척도로 구성된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 측정문항에 응답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일주일이란 시간차를 두고서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동일한 참여자들은 동일한 측정문항에 다시 한 번 응답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연구자는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 문항에 대한 응답을 합산한 후</a:t>
            </a:r>
            <a:r>
              <a:rPr lang="en-US" altLang="ko-KR" dirty="0" smtClean="0"/>
              <a:t>,</a:t>
            </a:r>
            <a:r>
              <a:rPr lang="ko-KR" altLang="en-US" dirty="0" smtClean="0"/>
              <a:t> 평균값 계산</a:t>
            </a: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만일 평균값이 </a:t>
            </a:r>
            <a:r>
              <a:rPr lang="en-US" altLang="ko-KR" dirty="0" smtClean="0"/>
              <a:t>3</a:t>
            </a:r>
            <a:r>
              <a:rPr lang="ko-KR" altLang="en-US" dirty="0" smtClean="0"/>
              <a:t>점보다 크면 공격성이 높고</a:t>
            </a:r>
            <a:r>
              <a:rPr lang="en-US" altLang="ko-KR" dirty="0" smtClean="0"/>
              <a:t>, 3</a:t>
            </a:r>
            <a:r>
              <a:rPr lang="ko-KR" altLang="en-US" dirty="0" smtClean="0"/>
              <a:t>점보다 낮으면 공격성이 낮다고 판단</a:t>
            </a:r>
            <a:r>
              <a:rPr lang="en-US" altLang="ko-KR" dirty="0" smtClean="0"/>
              <a:t>.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5" name="내용 개체 틀 4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o-KR" altLang="en-US" sz="2400" dirty="0" smtClean="0"/>
              <a:t>검증</a:t>
            </a:r>
            <a:r>
              <a:rPr lang="en-US" altLang="ko-KR" sz="2400" dirty="0" smtClean="0"/>
              <a:t>-</a:t>
            </a:r>
            <a:r>
              <a:rPr lang="ko-KR" altLang="en-US" sz="2400" dirty="0" err="1" smtClean="0"/>
              <a:t>재검증</a:t>
            </a:r>
            <a:r>
              <a:rPr lang="ko-KR" altLang="en-US" sz="2400" dirty="0" smtClean="0"/>
              <a:t> 신뢰도 추정 연구결과</a:t>
            </a:r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endParaRPr lang="en-US" altLang="ko-KR" sz="2400" dirty="0" smtClean="0"/>
          </a:p>
          <a:p>
            <a:r>
              <a:rPr lang="ko-KR" altLang="en-US" sz="2400" dirty="0" smtClean="0"/>
              <a:t>시간</a:t>
            </a:r>
            <a:r>
              <a:rPr lang="en-US" altLang="ko-KR" sz="2400" dirty="0" smtClean="0"/>
              <a:t>1</a:t>
            </a:r>
            <a:r>
              <a:rPr lang="ko-KR" altLang="en-US" sz="2400" dirty="0" smtClean="0"/>
              <a:t>과 시간</a:t>
            </a:r>
            <a:r>
              <a:rPr lang="en-US" altLang="ko-KR" sz="2400" dirty="0" smtClean="0"/>
              <a:t>2</a:t>
            </a:r>
            <a:r>
              <a:rPr lang="ko-KR" altLang="en-US" sz="2400" dirty="0" smtClean="0"/>
              <a:t>에서 </a:t>
            </a:r>
            <a:r>
              <a:rPr lang="en-US" altLang="ko-KR" sz="2400" dirty="0" smtClean="0"/>
              <a:t>TV </a:t>
            </a:r>
            <a:r>
              <a:rPr lang="ko-KR" altLang="en-US" sz="2400" dirty="0" smtClean="0"/>
              <a:t>노출에 따른 공격성이 모두 낮거나 모두 높은 케이스는 </a:t>
            </a:r>
            <a:r>
              <a:rPr lang="en-US" altLang="ko-KR" sz="2400" dirty="0" smtClean="0"/>
              <a:t>19+25=44</a:t>
            </a:r>
            <a:r>
              <a:rPr lang="ko-KR" altLang="en-US" sz="2400" dirty="0" smtClean="0"/>
              <a:t>명으로 전체 참여자의 </a:t>
            </a:r>
            <a:r>
              <a:rPr lang="en-US" altLang="ko-KR" sz="2400" dirty="0" smtClean="0"/>
              <a:t>80%</a:t>
            </a:r>
            <a:r>
              <a:rPr lang="ko-KR" altLang="en-US" sz="2400" dirty="0" smtClean="0"/>
              <a:t>를 차지</a:t>
            </a:r>
            <a:endParaRPr lang="en-US" altLang="ko-KR" sz="2400" dirty="0" smtClean="0"/>
          </a:p>
          <a:p>
            <a:r>
              <a:rPr lang="ko-KR" altLang="en-US" sz="2400" dirty="0" smtClean="0"/>
              <a:t>결론</a:t>
            </a:r>
            <a:r>
              <a:rPr lang="en-US" altLang="ko-KR" sz="2400" dirty="0" smtClean="0"/>
              <a:t>:  </a:t>
            </a:r>
            <a:r>
              <a:rPr lang="ko-KR" altLang="en-US" sz="2400" dirty="0" smtClean="0"/>
              <a:t>측정도구의 신뢰도는 높음</a:t>
            </a:r>
          </a:p>
          <a:p>
            <a:endParaRPr lang="en-US" altLang="ko-KR" sz="2400" dirty="0" smtClean="0"/>
          </a:p>
          <a:p>
            <a:endParaRPr lang="ko-KR" altLang="en-US" dirty="0"/>
          </a:p>
        </p:txBody>
      </p:sp>
      <p:graphicFrame>
        <p:nvGraphicFramePr>
          <p:cNvPr id="6" name="내용 개체 틀 3"/>
          <p:cNvGraphicFramePr>
            <a:graphicFrameLocks/>
          </p:cNvGraphicFramePr>
          <p:nvPr/>
        </p:nvGraphicFramePr>
        <p:xfrm>
          <a:off x="971600" y="2276872"/>
          <a:ext cx="6909308" cy="2532888"/>
        </p:xfrm>
        <a:graphic>
          <a:graphicData uri="http://schemas.openxmlformats.org/drawingml/2006/table">
            <a:tbl>
              <a:tblPr/>
              <a:tblGrid>
                <a:gridCol w="1727327"/>
                <a:gridCol w="1727327"/>
                <a:gridCol w="1727327"/>
                <a:gridCol w="1727327"/>
              </a:tblGrid>
              <a:tr h="366014">
                <a:tc rowSpan="2" grid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ko-KR" altLang="en-US" sz="1400" kern="0" spc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2: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TV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노출에 따른 공격성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315214">
                <a:tc gridSpan="2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낮다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높다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66014">
                <a:tc rowSpan="2">
                  <a:txBody>
                    <a:bodyPr/>
                    <a:lstStyle/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시간</a:t>
                      </a: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1: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TV </a:t>
                      </a:r>
                      <a:r>
                        <a:rPr lang="ko-KR" alt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노출에 따른 </a:t>
                      </a:r>
                      <a:endParaRPr lang="en-US" altLang="ko-KR" sz="1400" kern="0" spc="0" dirty="0" smtClean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  <a:p>
                      <a:pPr marL="0" marR="0" indent="0" algn="just" fontAlgn="base" latinLnBrk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 dirty="0" smtClean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공격성</a:t>
                      </a:r>
                      <a:endParaRPr lang="ko-KR" altLang="en-US" sz="1400" kern="0" spc="0" dirty="0">
                        <a:solidFill>
                          <a:srgbClr val="000000"/>
                        </a:solidFill>
                        <a:latin typeface="+mn-ea"/>
                        <a:ea typeface="+mn-ea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낮다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19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(34.5%)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6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(10.9%)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6014">
                <a:tc v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높다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5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(9.1%)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25</a:t>
                      </a:r>
                    </a:p>
                    <a:p>
                      <a:pPr marL="0" marR="0" indent="0" algn="ctr" fontAlgn="base" latinLnBrk="0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0" spc="0" dirty="0">
                          <a:solidFill>
                            <a:srgbClr val="000000"/>
                          </a:solidFill>
                          <a:latin typeface="+mn-ea"/>
                          <a:ea typeface="+mn-ea"/>
                        </a:rPr>
                        <a:t>(45.5%)</a:t>
                      </a: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강의 개요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dirty="0" smtClean="0"/>
              <a:t>신뢰도 소개</a:t>
            </a:r>
            <a:endParaRPr lang="en-US" altLang="ko-KR" dirty="0" smtClean="0"/>
          </a:p>
          <a:p>
            <a:r>
              <a:rPr lang="ko-KR" altLang="en-US" dirty="0" smtClean="0"/>
              <a:t>신뢰도 검증방법</a:t>
            </a:r>
            <a:endParaRPr lang="en-US" altLang="ko-KR" dirty="0" smtClean="0"/>
          </a:p>
          <a:p>
            <a:r>
              <a:rPr lang="en-US" altLang="ko-KR" dirty="0" smtClean="0"/>
              <a:t>SPSS </a:t>
            </a:r>
            <a:r>
              <a:rPr lang="ko-KR" altLang="en-US" dirty="0" smtClean="0"/>
              <a:t>프로그램을 이용한 내적 일관성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	</a:t>
            </a:r>
            <a:r>
              <a:rPr lang="ko-KR" altLang="en-US" dirty="0" smtClean="0"/>
              <a:t>추정방법</a:t>
            </a:r>
            <a:endParaRPr lang="en-US" altLang="ko-KR" dirty="0" smtClean="0"/>
          </a:p>
          <a:p>
            <a:r>
              <a:rPr lang="ko-KR" altLang="en-US" dirty="0" smtClean="0"/>
              <a:t>타당도</a:t>
            </a:r>
            <a:endParaRPr lang="en-US" altLang="ko-KR" dirty="0" smtClean="0"/>
          </a:p>
          <a:p>
            <a:r>
              <a:rPr lang="ko-KR" altLang="en-US" dirty="0" smtClean="0"/>
              <a:t>타당도의 </a:t>
            </a:r>
            <a:r>
              <a:rPr lang="en-US" altLang="ko-KR" dirty="0" smtClean="0"/>
              <a:t>4</a:t>
            </a:r>
            <a:r>
              <a:rPr lang="ko-KR" altLang="en-US" dirty="0" smtClean="0"/>
              <a:t>가지 종류</a:t>
            </a:r>
            <a:endParaRPr lang="en-US" altLang="ko-KR" dirty="0" smtClean="0"/>
          </a:p>
          <a:p>
            <a:r>
              <a:rPr lang="ko-KR" altLang="en-US" dirty="0" smtClean="0"/>
              <a:t>신뢰도와 타당도 간 관계</a:t>
            </a:r>
            <a:endParaRPr lang="en-US" altLang="ko-KR" dirty="0" smtClean="0"/>
          </a:p>
          <a:p>
            <a:r>
              <a:rPr lang="ko-KR" altLang="en-US" dirty="0" smtClean="0"/>
              <a:t>다음 이 시간에는</a:t>
            </a:r>
            <a:r>
              <a:rPr lang="en-US" altLang="ko-KR" dirty="0" smtClean="0"/>
              <a:t>…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추정방법 유의사항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첫 번째와 두 번째 측정 사이의 적절한 시간차 조절이 관건</a:t>
            </a:r>
            <a:r>
              <a:rPr lang="en-US" altLang="ko-KR" dirty="0" smtClean="0"/>
              <a:t> </a:t>
            </a:r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시간조절 실패의 두 가지 사례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기억효과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만일 두 측정 간 기간이 너무 짧으면 첫 번째 측정문항 내용 및 응답 내용을 기억할 수 있기 때문에 두 번째 측정에 영향을 줄 수 있음</a:t>
            </a:r>
            <a:r>
              <a:rPr lang="en-US" altLang="ko-KR" dirty="0" smtClean="0"/>
              <a:t>.</a:t>
            </a:r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endParaRPr lang="en-US" altLang="ko-KR" dirty="0" smtClean="0"/>
          </a:p>
          <a:p>
            <a:pPr marL="51435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성숙효과</a:t>
            </a:r>
            <a:r>
              <a:rPr lang="en-US" altLang="ko-KR" dirty="0" smtClean="0"/>
              <a:t>: </a:t>
            </a:r>
            <a:r>
              <a:rPr lang="ko-KR" altLang="en-US" dirty="0" smtClean="0"/>
              <a:t>두 측정 간 기간이 너무 길면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참여자의 심경 변화가 발생해 측정도구의 고유한 신뢰도 측정에 부정적인 영향을 줄 수 있음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 fontAlgn="base">
              <a:lnSpc>
                <a:spcPct val="120000"/>
              </a:lnSpc>
              <a:buFont typeface="+mj-lt"/>
              <a:buAutoNum type="arabicPeriod" startAt="3"/>
            </a:pPr>
            <a:r>
              <a:rPr lang="ko-KR" altLang="en-US" dirty="0" smtClean="0"/>
              <a:t>복수 </a:t>
            </a:r>
            <a:r>
              <a:rPr lang="ko-KR" altLang="en-US" dirty="0" err="1" smtClean="0"/>
              <a:t>양식법</a:t>
            </a:r>
            <a:endParaRPr lang="ko-KR" altLang="en-US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평행 </a:t>
            </a:r>
            <a:r>
              <a:rPr lang="ko-KR" altLang="en-US" dirty="0" err="1" smtClean="0"/>
              <a:t>양식법</a:t>
            </a:r>
            <a:r>
              <a:rPr lang="ko-KR" altLang="en-US" dirty="0" smtClean="0"/>
              <a:t> </a:t>
            </a:r>
            <a:r>
              <a:rPr lang="en-US" altLang="ko-KR" dirty="0" smtClean="0"/>
              <a:t>(Parallel-forms reliability technique)</a:t>
            </a:r>
            <a:r>
              <a:rPr lang="ko-KR" altLang="en-US" dirty="0" smtClean="0"/>
              <a:t>로도 명명</a:t>
            </a:r>
            <a:r>
              <a:rPr lang="en-US" altLang="ko-KR" dirty="0" smtClean="0"/>
              <a:t>.</a:t>
            </a:r>
          </a:p>
          <a:p>
            <a:pPr fontAlgn="base">
              <a:lnSpc>
                <a:spcPct val="120000"/>
              </a:lnSpc>
            </a:pPr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dirty="0" smtClean="0"/>
              <a:t>실행방법</a:t>
            </a:r>
            <a:endParaRPr lang="en-US" altLang="ko-KR" dirty="0" smtClean="0"/>
          </a:p>
          <a:p>
            <a:pPr marL="514350" indent="-514350" fontAlgn="base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특정한 구성이나 변인을 측정하는 거대한 양의 측정문항들을 제작</a:t>
            </a:r>
            <a:endParaRPr lang="en-US" altLang="ko-KR" dirty="0" smtClean="0"/>
          </a:p>
          <a:p>
            <a:pPr marL="514350" indent="-514350" fontAlgn="base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무작위로 이 측정문항들을 나눠 두 세트의 측정도구 구성</a:t>
            </a:r>
            <a:endParaRPr lang="en-US" altLang="ko-KR" dirty="0" smtClean="0"/>
          </a:p>
          <a:p>
            <a:pPr marL="514350" indent="-514350" fontAlgn="base">
              <a:lnSpc>
                <a:spcPct val="120000"/>
              </a:lnSpc>
              <a:buFont typeface="+mj-ea"/>
              <a:buAutoNum type="circleNumDbPlain"/>
            </a:pPr>
            <a:r>
              <a:rPr lang="ko-KR" altLang="en-US" dirty="0" smtClean="0"/>
              <a:t>동일한 대상에게 동일한 시점에서 이 두 세트의 측정도구에 응답하도록 함</a:t>
            </a:r>
            <a:r>
              <a:rPr lang="en-US" altLang="ko-KR" dirty="0" smtClean="0"/>
              <a:t>.</a:t>
            </a:r>
          </a:p>
          <a:p>
            <a:pPr fontAlgn="base">
              <a:lnSpc>
                <a:spcPct val="120000"/>
              </a:lnSpc>
              <a:buNone/>
            </a:pPr>
            <a:endParaRPr lang="en-US" altLang="ko-KR" dirty="0" smtClean="0"/>
          </a:p>
          <a:p>
            <a:pPr fontAlgn="base">
              <a:lnSpc>
                <a:spcPct val="120000"/>
              </a:lnSpc>
            </a:pPr>
            <a:r>
              <a:rPr lang="ko-KR" altLang="en-US" dirty="0" smtClean="0"/>
              <a:t>신뢰도 평가방식</a:t>
            </a:r>
            <a:endParaRPr lang="en-US" altLang="ko-KR" dirty="0" smtClean="0"/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만일 두 양식이 동일한 구성을 측정한다면 두 양식의 측정도구가 산출하는 점수 간에는 매우 유사한 연관성 도출</a:t>
            </a:r>
            <a:r>
              <a:rPr lang="en-US" altLang="ko-KR" dirty="0" smtClean="0"/>
              <a:t> </a:t>
            </a:r>
          </a:p>
          <a:p>
            <a:pPr lvl="1" fontAlgn="base">
              <a:lnSpc>
                <a:spcPct val="120000"/>
              </a:lnSpc>
            </a:pPr>
            <a:r>
              <a:rPr lang="ko-KR" altLang="en-US" dirty="0" smtClean="0"/>
              <a:t>두 개의 복수 양식을 통해 도출한 점수 간에 상관관계 계산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ko-KR" alt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err="1" smtClean="0"/>
              <a:t>복수양식법</a:t>
            </a:r>
            <a:r>
              <a:rPr lang="ko-KR" altLang="en-US" dirty="0" smtClean="0"/>
              <a:t> 실행방법 도식화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2253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22529" name="_x150458536" descr="EMB00000954020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2564904"/>
            <a:ext cx="6120680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ko-KR" altLang="en-US" dirty="0" err="1" smtClean="0"/>
              <a:t>반분법</a:t>
            </a:r>
            <a:r>
              <a:rPr lang="en-US" altLang="ko-KR" dirty="0" smtClean="0"/>
              <a:t>(Split-half reliability)</a:t>
            </a:r>
          </a:p>
          <a:p>
            <a:r>
              <a:rPr lang="ko-KR" altLang="en-US" dirty="0" smtClean="0"/>
              <a:t>실행방법</a:t>
            </a:r>
            <a:r>
              <a:rPr lang="en-US" altLang="ko-KR" dirty="0" smtClean="0"/>
              <a:t>: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/>
              <a:t>용어 그대도 동일한 구성을 측정하도록 의도된 하나의 측정도구를 임의로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다시 말해 무작위로 절반으로 나눠 각 독립된 두 세트의 측정도구를 제작</a:t>
            </a:r>
            <a:r>
              <a:rPr lang="en-US" altLang="ko-KR" dirty="0" smtClean="0"/>
              <a:t>. </a:t>
            </a:r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/>
              <a:t>동일한 대상자에게 각 측정도구 모두에 응답하게 함</a:t>
            </a:r>
            <a:endParaRPr lang="en-US" altLang="ko-KR" dirty="0" smtClean="0"/>
          </a:p>
          <a:p>
            <a:pPr marL="514350" indent="-514350">
              <a:buFont typeface="+mj-ea"/>
              <a:buAutoNum type="circleNumDbPlain"/>
            </a:pPr>
            <a:r>
              <a:rPr lang="ko-KR" altLang="en-US" dirty="0" smtClean="0"/>
              <a:t>각 측정도구에서 도출한 총 점수 간에 상관관계를 통해 측정도구의 신뢰도를 추정함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반분법의 핵심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하나의 측정도구에 포함된 각 항목은 동일한 구성을 측정하기 위해 제작된 것임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ym typeface="Wingdings" pitchFamily="2" charset="2"/>
              </a:rPr>
              <a:t>	 </a:t>
            </a:r>
            <a:r>
              <a:rPr lang="ko-KR" altLang="en-US" dirty="0" smtClean="0"/>
              <a:t>각 항목을 두 세트의 측정 도구로 구성하더라도 결국 두 측정도구 간에는 유사한 연관성을 지녀야 함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두 측정도구 간에 높은 상관관계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높은 신뢰도를 갖는다고 평가함</a:t>
            </a:r>
            <a:r>
              <a:rPr lang="en-US" altLang="ko-KR" dirty="0" smtClean="0"/>
              <a:t>. </a:t>
            </a:r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r>
              <a:rPr lang="ko-KR" altLang="en-US" dirty="0" err="1" smtClean="0"/>
              <a:t>반분법</a:t>
            </a:r>
            <a:r>
              <a:rPr lang="ko-KR" altLang="en-US" dirty="0" smtClean="0"/>
              <a:t> 실행방식 예</a:t>
            </a:r>
            <a:endParaRPr lang="en-US" altLang="ko-KR" dirty="0" smtClean="0"/>
          </a:p>
          <a:p>
            <a:r>
              <a:rPr lang="en-US" altLang="ko-KR" dirty="0" smtClean="0"/>
              <a:t>‘</a:t>
            </a:r>
            <a:r>
              <a:rPr lang="ko-KR" altLang="en-US" dirty="0" smtClean="0"/>
              <a:t>부모와 가족 간의 의사소통양식</a:t>
            </a:r>
            <a:r>
              <a:rPr lang="en-US" altLang="ko-KR" dirty="0" smtClean="0"/>
              <a:t>’</a:t>
            </a:r>
            <a:r>
              <a:rPr lang="ko-KR" altLang="en-US" dirty="0" smtClean="0"/>
              <a:t>이란 구성을 측정하고자 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총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개의 문항이 있다면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이 항목을 무작위로 세트</a:t>
            </a:r>
            <a:r>
              <a:rPr lang="en-US" altLang="ko-KR" dirty="0" smtClean="0"/>
              <a:t>1</a:t>
            </a:r>
            <a:r>
              <a:rPr lang="ko-KR" altLang="en-US" dirty="0" smtClean="0"/>
              <a:t>과 </a:t>
            </a:r>
            <a:r>
              <a:rPr lang="en-US" altLang="ko-KR" dirty="0" smtClean="0"/>
              <a:t>2</a:t>
            </a:r>
            <a:r>
              <a:rPr lang="ko-KR" altLang="en-US" dirty="0" smtClean="0"/>
              <a:t>로 나눔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세트</a:t>
            </a:r>
            <a:r>
              <a:rPr lang="en-US" altLang="ko-KR" dirty="0" smtClean="0"/>
              <a:t>1: </a:t>
            </a:r>
            <a:r>
              <a:rPr lang="ko-KR" altLang="en-US" dirty="0" smtClean="0"/>
              <a:t>항목 </a:t>
            </a:r>
            <a:r>
              <a:rPr lang="en-US" altLang="ko-KR" dirty="0" smtClean="0"/>
              <a:t>1, 3, 4; </a:t>
            </a:r>
            <a:r>
              <a:rPr lang="ko-KR" altLang="en-US" dirty="0" smtClean="0"/>
              <a:t>세트</a:t>
            </a:r>
            <a:r>
              <a:rPr lang="en-US" altLang="ko-KR" dirty="0" smtClean="0"/>
              <a:t>2: </a:t>
            </a:r>
            <a:r>
              <a:rPr lang="ko-KR" altLang="en-US" dirty="0" smtClean="0"/>
              <a:t>항목 </a:t>
            </a:r>
            <a:r>
              <a:rPr lang="en-US" altLang="ko-KR" dirty="0" smtClean="0"/>
              <a:t>2, 5, 6</a:t>
            </a:r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각 세트 측정도구 대한 참여자의 응답을 합산하여 상관관계 계산</a:t>
            </a:r>
            <a:r>
              <a:rPr lang="en-US" altLang="ko-KR" dirty="0" smtClean="0"/>
              <a:t>. </a:t>
            </a:r>
          </a:p>
          <a:p>
            <a:r>
              <a:rPr lang="ko-KR" altLang="en-US" dirty="0" smtClean="0"/>
              <a:t>상관계수는 </a:t>
            </a:r>
            <a:r>
              <a:rPr lang="en-US" altLang="ko-KR" dirty="0" smtClean="0"/>
              <a:t>.87</a:t>
            </a:r>
            <a:r>
              <a:rPr lang="ko-KR" altLang="en-US" dirty="0" smtClean="0"/>
              <a:t>로 서로 간에 매우 연관성이 높게 나타남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이 측정도구의 신뢰도는 상당히 높다고 평가할 수 있음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6041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60417" name="_x156292088" descr="EMB00000954020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2" y="2852936"/>
            <a:ext cx="5544616" cy="217080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 smtClean="0"/>
              <a:t>복수양식법과 </a:t>
            </a:r>
            <a:r>
              <a:rPr lang="ko-KR" altLang="en-US" dirty="0" err="1" smtClean="0"/>
              <a:t>반분법</a:t>
            </a:r>
            <a:r>
              <a:rPr lang="ko-KR" altLang="en-US" dirty="0" smtClean="0"/>
              <a:t> 간 주요한 차이</a:t>
            </a:r>
            <a:endParaRPr lang="en-US" altLang="ko-KR" dirty="0" smtClean="0"/>
          </a:p>
          <a:p>
            <a:pPr fontAlgn="base"/>
            <a:r>
              <a:rPr lang="en-US" altLang="ko-KR" dirty="0" smtClean="0"/>
              <a:t> </a:t>
            </a:r>
            <a:endParaRPr lang="ko-KR" altLang="en-US" dirty="0" smtClean="0"/>
          </a:p>
          <a:p>
            <a:endParaRPr lang="ko-KR" altLang="en-US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/>
        </p:nvGraphicFramePr>
        <p:xfrm>
          <a:off x="971600" y="2492896"/>
          <a:ext cx="6096000" cy="3296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68352"/>
                <a:gridCol w="2927648"/>
              </a:tblGrid>
              <a:tr h="37084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복수양식법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반분법</a:t>
                      </a:r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서로 간에 독립적으로 사용 가능</a:t>
                      </a:r>
                      <a:endParaRPr lang="en-US" altLang="ko-KR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각 양식은 동등한 측정이라고 간주함</a:t>
                      </a:r>
                      <a:endParaRPr lang="ko-KR" altLang="en-US" dirty="0" smtClean="0"/>
                    </a:p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단 한 개의 측정도구가 있고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이 측정도구를 단지 신뢰도 추정을 위해 무작위로 두 개로 나눠 사용함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endParaRPr lang="ko-KR" altLang="en-US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74168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실험에서 양식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은 사전검사에 양식</a:t>
                      </a:r>
                      <a:r>
                        <a:rPr lang="en-US" altLang="ko-KR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lang="ko-KR" altLang="en-US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는 사후검사에 각각 따로 사용 가능</a:t>
                      </a:r>
                    </a:p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ko-KR" altLang="en-US" dirty="0" smtClean="0"/>
              <a:t>검증</a:t>
            </a:r>
            <a:r>
              <a:rPr lang="en-US" altLang="ko-KR" dirty="0" smtClean="0"/>
              <a:t>-</a:t>
            </a:r>
            <a:r>
              <a:rPr lang="ko-KR" altLang="en-US" dirty="0" err="1" smtClean="0"/>
              <a:t>재검증</a:t>
            </a:r>
            <a:r>
              <a:rPr lang="ko-KR" altLang="en-US" dirty="0" smtClean="0"/>
              <a:t> 신뢰도 추정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복수 </a:t>
            </a:r>
            <a:r>
              <a:rPr lang="ko-KR" altLang="en-US" dirty="0" err="1" smtClean="0"/>
              <a:t>양식법</a:t>
            </a:r>
            <a:r>
              <a:rPr lang="ko-KR" altLang="en-US" dirty="0" smtClean="0"/>
              <a:t> 그리고 </a:t>
            </a:r>
            <a:r>
              <a:rPr lang="ko-KR" altLang="en-US" dirty="0" err="1" smtClean="0"/>
              <a:t>반분법</a:t>
            </a:r>
            <a:r>
              <a:rPr lang="ko-KR" altLang="en-US" dirty="0" smtClean="0"/>
              <a:t> 실행 제약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높은 비용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시간 간격을 두고서 두 번 측정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>
                <a:sym typeface="Wingdings" pitchFamily="2" charset="2"/>
              </a:rPr>
              <a:t>설문참여 대상자가 손실되지 않도록 노력해야 함</a:t>
            </a:r>
            <a:r>
              <a:rPr lang="en-US" altLang="ko-KR" dirty="0" smtClean="0">
                <a:sym typeface="Wingdings" pitchFamily="2" charset="2"/>
              </a:rPr>
              <a:t>.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상당히 많은 양의 측정 문항을 제작해야 함</a:t>
            </a:r>
            <a:r>
              <a:rPr lang="en-US" altLang="ko-KR" dirty="0" smtClean="0"/>
              <a:t>.</a:t>
            </a:r>
          </a:p>
          <a:p>
            <a:pPr lvl="1"/>
            <a:r>
              <a:rPr lang="ko-KR" altLang="en-US" dirty="0" smtClean="0"/>
              <a:t>특정한 방식으로 측정문항을 나눠야 함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pPr>
              <a:buFont typeface="Wingdings" pitchFamily="2" charset="2"/>
              <a:buChar char="è"/>
            </a:pPr>
            <a:r>
              <a:rPr lang="ko-KR" altLang="en-US" dirty="0" smtClean="0"/>
              <a:t>새로운 측정도구를 개발할 경우가 아니라면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현실적으로 커뮤니케이션 분야에서 자주 사용하진 않음</a:t>
            </a:r>
            <a:endParaRPr lang="en-US" altLang="ko-KR" dirty="0" smtClean="0"/>
          </a:p>
          <a:p>
            <a:pPr>
              <a:buFont typeface="Wingdings" pitchFamily="2" charset="2"/>
              <a:buChar char="è"/>
            </a:pPr>
            <a:endParaRPr lang="en-US" altLang="ko-KR" dirty="0" smtClean="0"/>
          </a:p>
          <a:p>
            <a:pPr>
              <a:buFont typeface="Wingdings" pitchFamily="2" charset="2"/>
              <a:buChar char="è"/>
            </a:pPr>
            <a:r>
              <a:rPr lang="ko-KR" altLang="en-US" dirty="0" smtClean="0"/>
              <a:t>그렇다면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비용이 적게 들면서 측정도구의 신뢰도를 추정할 수 있는 방법은</a:t>
            </a:r>
            <a:r>
              <a:rPr lang="en-US" altLang="ko-KR" dirty="0" smtClean="0"/>
              <a:t>? </a:t>
            </a:r>
            <a:r>
              <a:rPr lang="ko-KR" altLang="en-US" dirty="0" smtClean="0"/>
              <a:t>내적 일관성 신뢰도 추정방법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lnSpc>
                <a:spcPct val="110000"/>
              </a:lnSpc>
              <a:buFont typeface="+mj-lt"/>
              <a:buAutoNum type="arabicPeriod" startAt="5"/>
            </a:pPr>
            <a:r>
              <a:rPr lang="ko-KR" altLang="en-US" dirty="0" smtClean="0"/>
              <a:t>내적 일관성 신뢰도 추정방법</a:t>
            </a:r>
            <a:endParaRPr lang="en-US" altLang="ko-KR" dirty="0" smtClean="0"/>
          </a:p>
          <a:p>
            <a:pPr lvl="1">
              <a:lnSpc>
                <a:spcPct val="110000"/>
              </a:lnSpc>
            </a:pPr>
            <a:r>
              <a:rPr lang="ko-KR" altLang="en-US" dirty="0" smtClean="0"/>
              <a:t>하나의 측정도구 내 문항들 서로 간에 밀접한 연관성이 있는지를 파악함으로써 측정 문항을 신뢰도를 추정하는 방법</a:t>
            </a:r>
            <a:endParaRPr lang="en-US" altLang="ko-KR" dirty="0" smtClean="0"/>
          </a:p>
          <a:p>
            <a:pPr lvl="1" fontAlgn="base">
              <a:lnSpc>
                <a:spcPct val="110000"/>
              </a:lnSpc>
            </a:pPr>
            <a:r>
              <a:rPr lang="ko-KR" altLang="en-US" dirty="0" smtClean="0"/>
              <a:t>측정문항들은 동일한 구성을 측정할 것이라고 가정 </a:t>
            </a: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en-US" altLang="ko-KR" dirty="0" smtClean="0"/>
              <a:t> </a:t>
            </a:r>
            <a:r>
              <a:rPr lang="ko-KR" altLang="en-US" dirty="0" smtClean="0"/>
              <a:t>각 측정문항들은 서로 친밀한 관계를 유지할 것이라고 기대함</a:t>
            </a:r>
            <a:r>
              <a:rPr lang="en-US" altLang="ko-KR" dirty="0" smtClean="0"/>
              <a:t>. </a:t>
            </a:r>
          </a:p>
          <a:p>
            <a:pPr lvl="1" fontAlgn="base">
              <a:lnSpc>
                <a:spcPct val="110000"/>
              </a:lnSpc>
            </a:pPr>
            <a:r>
              <a:rPr lang="ko-KR" altLang="en-US" dirty="0" smtClean="0"/>
              <a:t>측정문항들 간에 내적으로 일관성 있는 연관성을 나타낼 경우 </a:t>
            </a:r>
            <a:r>
              <a:rPr lang="en-US" altLang="ko-KR" dirty="0" smtClean="0">
                <a:sym typeface="Wingdings" pitchFamily="2" charset="2"/>
              </a:rPr>
              <a:t> </a:t>
            </a:r>
            <a:r>
              <a:rPr lang="ko-KR" altLang="en-US" dirty="0" smtClean="0"/>
              <a:t>측정도구는 신뢰도가 높다고 추정함</a:t>
            </a:r>
            <a:endParaRPr lang="en-US" altLang="ko-KR" dirty="0" smtClean="0"/>
          </a:p>
          <a:p>
            <a:pPr lvl="1" fontAlgn="base">
              <a:lnSpc>
                <a:spcPct val="110000"/>
              </a:lnSpc>
            </a:pPr>
            <a:r>
              <a:rPr lang="ko-KR" altLang="en-US" dirty="0" smtClean="0"/>
              <a:t>주로 </a:t>
            </a:r>
            <a:r>
              <a:rPr lang="ko-KR" altLang="en-US" dirty="0" err="1" smtClean="0"/>
              <a:t>리커트</a:t>
            </a:r>
            <a:r>
              <a:rPr lang="ko-KR" altLang="en-US" dirty="0" smtClean="0"/>
              <a:t> 척도와 같이 여러 개의 문항들로 구성된 측도와 같이 모든 문항의 점수를 합산한 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그 평균값을 구하는 방식인 총화평정측도</a:t>
            </a:r>
            <a:r>
              <a:rPr lang="en-US" altLang="ko-KR" dirty="0" smtClean="0"/>
              <a:t>(summated rating scale)</a:t>
            </a:r>
            <a:r>
              <a:rPr lang="ko-KR" altLang="en-US" dirty="0" smtClean="0"/>
              <a:t>에 주로 사용함</a:t>
            </a:r>
          </a:p>
          <a:p>
            <a:pPr lvl="1" fontAlgn="base">
              <a:lnSpc>
                <a:spcPct val="110000"/>
              </a:lnSpc>
            </a:pPr>
            <a:endParaRPr lang="ko-KR" altLang="en-US" dirty="0" smtClean="0"/>
          </a:p>
          <a:p>
            <a:endParaRPr lang="ko-KR" altLang="en-US" dirty="0" smtClean="0"/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내적 일관성 신뢰도를 추정하는 통계량</a:t>
            </a:r>
            <a:endParaRPr lang="en-US" altLang="ko-KR" dirty="0" smtClean="0"/>
          </a:p>
          <a:p>
            <a:r>
              <a:rPr lang="ko-KR" altLang="en-US" dirty="0" err="1" smtClean="0"/>
              <a:t>크론바흐</a:t>
            </a:r>
            <a:r>
              <a:rPr lang="ko-KR" altLang="en-US" dirty="0" smtClean="0"/>
              <a:t> 알파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Cronbach</a:t>
            </a:r>
            <a:r>
              <a:rPr lang="en-US" altLang="ko-KR" dirty="0" smtClean="0"/>
              <a:t> α)</a:t>
            </a:r>
          </a:p>
          <a:p>
            <a:pPr lvl="1"/>
            <a:r>
              <a:rPr lang="ko-KR" altLang="en-US" dirty="0" err="1" smtClean="0"/>
              <a:t>크론바흐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알파값이</a:t>
            </a:r>
            <a:r>
              <a:rPr lang="ko-KR" altLang="en-US" dirty="0" smtClean="0"/>
              <a:t> </a:t>
            </a:r>
            <a:r>
              <a:rPr lang="en-US" altLang="ko-KR" dirty="0" smtClean="0"/>
              <a:t>.70</a:t>
            </a:r>
            <a:r>
              <a:rPr lang="ko-KR" altLang="en-US" dirty="0" smtClean="0"/>
              <a:t>보다 높다면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측정문항들 간의 내적 일관성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신뢰도는 수용할만한 수준으로 간주함</a:t>
            </a:r>
            <a:r>
              <a:rPr lang="en-US" altLang="ko-KR" dirty="0" smtClean="0"/>
              <a:t>. 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크론바흐</a:t>
            </a:r>
            <a:r>
              <a:rPr lang="ko-KR" altLang="en-US" dirty="0" smtClean="0"/>
              <a:t> 알파 도출 공식</a:t>
            </a:r>
            <a:endParaRPr lang="en-US" altLang="ko-KR" dirty="0" smtClean="0"/>
          </a:p>
          <a:p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는 항목들 간 평균 상관관계이고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는 측정 도구에서 항목 수</a:t>
            </a:r>
          </a:p>
          <a:p>
            <a:endParaRPr lang="en-US" altLang="ko-KR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09" name="_x23771376" descr="DRW00000954021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4221088"/>
            <a:ext cx="1728192" cy="695003"/>
          </a:xfrm>
          <a:prstGeom prst="rect">
            <a:avLst/>
          </a:prstGeom>
          <a:noFill/>
        </p:spPr>
      </p:pic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11" name="_x23719504" descr="DRW00000954022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3568" y="5013176"/>
            <a:ext cx="194281" cy="365249"/>
          </a:xfrm>
          <a:prstGeom prst="rect">
            <a:avLst/>
          </a:prstGeom>
          <a:noFill/>
        </p:spPr>
      </p:pic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7413" name="_x171684984" descr="DRW00000954022b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868144" y="5013176"/>
            <a:ext cx="182996" cy="3398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SPSS </a:t>
            </a:r>
            <a:r>
              <a:rPr lang="ko-KR" altLang="en-US" dirty="0" smtClean="0"/>
              <a:t>프로그램을 이용한 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dirty="0" smtClean="0"/>
              <a:t>내적 일관성 추정방법</a:t>
            </a:r>
            <a:endParaRPr lang="en-US" altLang="ko-KR" dirty="0" smtClean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SNS </a:t>
            </a:r>
            <a:r>
              <a:rPr lang="ko-KR" altLang="en-US" dirty="0" smtClean="0"/>
              <a:t>중독을 측정하는 문항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개에 대해 내적 일관성이 있는지 확인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en-US" altLang="ko-KR" dirty="0" smtClean="0"/>
              <a:t>SPSS</a:t>
            </a:r>
            <a:r>
              <a:rPr lang="ko-KR" altLang="en-US" dirty="0" smtClean="0"/>
              <a:t> 상단 명령문 창에서 “분석</a:t>
            </a:r>
            <a:r>
              <a:rPr lang="en-US" altLang="ko-KR" dirty="0" smtClean="0"/>
              <a:t>”</a:t>
            </a:r>
            <a:r>
              <a:rPr lang="ko-KR" altLang="en-US" dirty="0" smtClean="0"/>
              <a:t> 클릭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하위상자 “척도</a:t>
            </a:r>
            <a:r>
              <a:rPr lang="en-US" altLang="ko-KR" dirty="0" smtClean="0"/>
              <a:t>” </a:t>
            </a:r>
            <a:r>
              <a:rPr lang="en-US" altLang="ko-KR" dirty="0" smtClean="0">
                <a:sym typeface="Wingdings" pitchFamily="2" charset="2"/>
              </a:rPr>
              <a:t></a:t>
            </a:r>
            <a:r>
              <a:rPr lang="ko-KR" altLang="en-US" dirty="0" smtClean="0"/>
              <a:t> “신뢰도분석</a:t>
            </a:r>
            <a:r>
              <a:rPr lang="en-US" altLang="ko-KR" dirty="0" smtClean="0"/>
              <a:t>(</a:t>
            </a:r>
            <a:r>
              <a:rPr lang="ko-KR" altLang="en-US" dirty="0" smtClean="0"/>
              <a:t> </a:t>
            </a:r>
            <a:r>
              <a:rPr lang="en-US" altLang="ko-KR" dirty="0" smtClean="0"/>
              <a:t>)”</a:t>
            </a:r>
            <a:r>
              <a:rPr lang="ko-KR" altLang="en-US" dirty="0" smtClean="0"/>
              <a:t> 클릭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en-US" altLang="ko-KR" dirty="0" smtClean="0"/>
              <a:t>“</a:t>
            </a:r>
            <a:r>
              <a:rPr lang="ko-KR" altLang="en-US" dirty="0" smtClean="0"/>
              <a:t>신뢰도분석” 창 왼쪽 상자에서 항목을 오른쪽 상자로 이동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“확인” 버튼 클릭</a:t>
            </a:r>
            <a:r>
              <a:rPr lang="en-US" altLang="ko-KR" dirty="0" smtClean="0"/>
              <a:t>. </a:t>
            </a:r>
          </a:p>
          <a:p>
            <a:pPr marL="514350" indent="-514350">
              <a:buFont typeface="+mj-ea"/>
              <a:buAutoNum type="circleNumDbPlain"/>
            </a:pPr>
            <a:endParaRPr lang="en-US" altLang="ko-KR" dirty="0" smtClean="0"/>
          </a:p>
          <a:p>
            <a:r>
              <a:rPr lang="ko-KR" altLang="en-US" dirty="0" smtClean="0"/>
              <a:t>특정 항목이 다른 항목 간과 낮은 상관성이 있는지를 확인하고자 할 경우</a:t>
            </a:r>
            <a:r>
              <a:rPr lang="en-US" altLang="ko-KR" dirty="0" smtClean="0"/>
              <a:t>, </a:t>
            </a:r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오른쪽 상당 “통계량</a:t>
            </a:r>
            <a:r>
              <a:rPr lang="en-US" altLang="ko-KR" dirty="0" smtClean="0"/>
              <a:t>(</a:t>
            </a:r>
            <a:r>
              <a:rPr lang="ko-KR" altLang="en-US" dirty="0" smtClean="0"/>
              <a:t> </a:t>
            </a:r>
            <a:r>
              <a:rPr lang="en-US" altLang="ko-KR" dirty="0" smtClean="0"/>
              <a:t>)” </a:t>
            </a:r>
            <a:r>
              <a:rPr lang="ko-KR" altLang="en-US" dirty="0" smtClean="0"/>
              <a:t>버튼 클릭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“신뢰도 분석</a:t>
            </a:r>
            <a:r>
              <a:rPr lang="en-US" altLang="ko-KR" dirty="0" smtClean="0"/>
              <a:t>: </a:t>
            </a:r>
            <a:r>
              <a:rPr lang="ko-KR" altLang="en-US" dirty="0" smtClean="0"/>
              <a:t>통계량” 창 왼쪽 상단에 위치한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다음에 대한 기술통계량 항목” 중 “항목제거시 척도</a:t>
            </a:r>
            <a:r>
              <a:rPr lang="en-US" altLang="ko-KR" dirty="0" smtClean="0"/>
              <a:t>(</a:t>
            </a:r>
            <a:r>
              <a:rPr lang="ko-KR" altLang="en-US" dirty="0" smtClean="0"/>
              <a:t> </a:t>
            </a:r>
            <a:r>
              <a:rPr lang="en-US" altLang="ko-KR" dirty="0" smtClean="0"/>
              <a:t>)” </a:t>
            </a:r>
            <a:r>
              <a:rPr lang="ko-KR" altLang="en-US" dirty="0" smtClean="0"/>
              <a:t>상자에 √ 체크</a:t>
            </a:r>
            <a:endParaRPr lang="en-US" altLang="ko-KR" dirty="0" smtClean="0"/>
          </a:p>
          <a:p>
            <a:pPr marL="914400" lvl="1" indent="-514350">
              <a:buFont typeface="+mj-ea"/>
              <a:buAutoNum type="circleNumDbPlain"/>
            </a:pPr>
            <a:r>
              <a:rPr lang="ko-KR" altLang="en-US" dirty="0" smtClean="0"/>
              <a:t>“계속” 그리고 </a:t>
            </a:r>
            <a:r>
              <a:rPr lang="en-US" altLang="ko-KR" dirty="0" smtClean="0"/>
              <a:t>“</a:t>
            </a:r>
            <a:r>
              <a:rPr lang="ko-KR" altLang="en-US" dirty="0" smtClean="0"/>
              <a:t>확인” 버튼 클릭</a:t>
            </a:r>
            <a:r>
              <a:rPr lang="en-US" altLang="ko-KR" dirty="0" smtClean="0"/>
              <a:t>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신뢰도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ko-KR" altLang="en-US" sz="2000" dirty="0" smtClean="0"/>
              <a:t>우수한 측정도구가 갖춰야 할 조건</a:t>
            </a:r>
            <a:endParaRPr lang="en-US" altLang="ko-KR" sz="2000" dirty="0" smtClean="0"/>
          </a:p>
          <a:p>
            <a:pPr lvl="1"/>
            <a:r>
              <a:rPr lang="ko-KR" altLang="en-US" sz="1800" dirty="0" smtClean="0"/>
              <a:t>높은 신뢰도와 </a:t>
            </a:r>
            <a:r>
              <a:rPr lang="ko-KR" altLang="en-US" sz="1800" dirty="0" err="1" smtClean="0"/>
              <a:t>타당도를</a:t>
            </a:r>
            <a:r>
              <a:rPr lang="ko-KR" altLang="en-US" sz="1800" dirty="0" smtClean="0"/>
              <a:t> 갖춰야 함</a:t>
            </a:r>
            <a:r>
              <a:rPr lang="en-US" altLang="ko-KR" sz="1800" dirty="0" smtClean="0"/>
              <a:t>.</a:t>
            </a:r>
          </a:p>
          <a:p>
            <a:endParaRPr lang="en-US" altLang="ko-KR" sz="1800" dirty="0" smtClean="0"/>
          </a:p>
          <a:p>
            <a:r>
              <a:rPr lang="ko-KR" altLang="en-US" sz="2000" dirty="0" smtClean="0"/>
              <a:t>신뢰도</a:t>
            </a:r>
            <a:r>
              <a:rPr lang="en-US" altLang="ko-KR" sz="2000" dirty="0" smtClean="0"/>
              <a:t>(Reliability)</a:t>
            </a:r>
            <a:r>
              <a:rPr lang="ko-KR" altLang="en-US" sz="2000" dirty="0" smtClean="0"/>
              <a:t>란</a:t>
            </a:r>
            <a:r>
              <a:rPr lang="en-US" altLang="ko-KR" sz="2000" dirty="0" smtClean="0"/>
              <a:t>?</a:t>
            </a:r>
          </a:p>
          <a:p>
            <a:pPr lvl="1"/>
            <a:r>
              <a:rPr lang="en-US" altLang="ko-KR" sz="1800" dirty="0" smtClean="0"/>
              <a:t>“</a:t>
            </a:r>
            <a:r>
              <a:rPr lang="ko-KR" altLang="en-US" sz="1800" dirty="0" smtClean="0"/>
              <a:t>신뢰한다</a:t>
            </a:r>
            <a:r>
              <a:rPr lang="en-US" altLang="ko-KR" sz="1800" dirty="0" smtClean="0"/>
              <a:t>” </a:t>
            </a:r>
            <a:r>
              <a:rPr lang="ko-KR" altLang="en-US" sz="1800" dirty="0" smtClean="0"/>
              <a:t>≒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믿을만하다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≒</a:t>
            </a:r>
            <a:r>
              <a:rPr lang="en-US" altLang="ko-KR" sz="1800" dirty="0" smtClean="0"/>
              <a:t>”</a:t>
            </a:r>
            <a:r>
              <a:rPr lang="ko-KR" altLang="en-US" sz="1800" dirty="0" smtClean="0"/>
              <a:t>변함이 없다</a:t>
            </a:r>
            <a:r>
              <a:rPr lang="en-US" altLang="ko-KR" sz="1800" dirty="0" smtClean="0"/>
              <a:t>” ≒”</a:t>
            </a:r>
            <a:r>
              <a:rPr lang="ko-KR" altLang="en-US" sz="1800" dirty="0" smtClean="0"/>
              <a:t>일관성이 있다</a:t>
            </a:r>
            <a:r>
              <a:rPr lang="en-US" altLang="ko-KR" sz="1800" dirty="0" smtClean="0"/>
              <a:t>”</a:t>
            </a:r>
            <a:endParaRPr lang="ko-KR" altLang="en-US" sz="1800" dirty="0" smtClean="0"/>
          </a:p>
          <a:p>
            <a:pPr lvl="1"/>
            <a:r>
              <a:rPr lang="ko-KR" altLang="en-US" sz="1800" dirty="0" smtClean="0"/>
              <a:t>동일한 측정도구를 시간의 경과에 따라 반복적으로 사용하더라도 거의 동일한 결과를 도출할 수 있는 정도</a:t>
            </a:r>
            <a:endParaRPr lang="en-US" altLang="ko-KR" sz="1800" dirty="0" smtClean="0"/>
          </a:p>
          <a:p>
            <a:pPr lvl="1"/>
            <a:r>
              <a:rPr lang="ko-KR" altLang="en-US" sz="1800" dirty="0" smtClean="0"/>
              <a:t>측정도구에 대한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일관성</a:t>
            </a:r>
            <a:r>
              <a:rPr lang="en-US" altLang="ko-KR" sz="1800" dirty="0" smtClean="0"/>
              <a:t>(consistency)” </a:t>
            </a:r>
            <a:r>
              <a:rPr lang="ko-KR" altLang="en-US" sz="1800" dirty="0" smtClean="0"/>
              <a:t>또는 </a:t>
            </a:r>
            <a:r>
              <a:rPr lang="en-US" altLang="ko-KR" sz="1800" dirty="0" smtClean="0"/>
              <a:t>“</a:t>
            </a:r>
            <a:r>
              <a:rPr lang="ko-KR" altLang="en-US" sz="1800" dirty="0" smtClean="0"/>
              <a:t>반복가능성</a:t>
            </a:r>
            <a:r>
              <a:rPr lang="en-US" altLang="ko-KR" sz="1800" dirty="0" smtClean="0"/>
              <a:t>(repeatability)”</a:t>
            </a:r>
          </a:p>
          <a:p>
            <a:pPr lvl="1"/>
            <a:r>
              <a:rPr lang="ko-KR" altLang="en-US" sz="1800" dirty="0" smtClean="0"/>
              <a:t>측정도구의 질</a:t>
            </a:r>
            <a:endParaRPr lang="en-US" altLang="ko-KR" sz="1800" dirty="0" smtClean="0"/>
          </a:p>
          <a:p>
            <a:pPr lvl="1"/>
            <a:r>
              <a:rPr lang="ko-KR" altLang="en-US" sz="1800" dirty="0" smtClean="0"/>
              <a:t>측정의 한 세트 속에 있는 수적오류의 양과 신뢰도는 부적관계</a:t>
            </a:r>
            <a:endParaRPr lang="en-US" altLang="ko-KR" sz="1800" dirty="0" smtClean="0"/>
          </a:p>
          <a:p>
            <a:pPr lvl="1"/>
            <a:r>
              <a:rPr lang="ko-KR" altLang="en-US" sz="1800" dirty="0" smtClean="0"/>
              <a:t>즉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수적오류가 많으면 신뢰도는 낮을 것이고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반대의 경우엔 신뢰도가 높을 것이다</a:t>
            </a:r>
            <a:r>
              <a:rPr lang="en-US" altLang="ko-KR" sz="1800" dirty="0" smtClean="0"/>
              <a:t>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SPSS </a:t>
            </a:r>
            <a:r>
              <a:rPr lang="ko-KR" altLang="en-US" dirty="0" smtClean="0"/>
              <a:t>신뢰도분석 </a:t>
            </a:r>
            <a:r>
              <a:rPr lang="ko-KR" altLang="en-US" dirty="0" err="1" smtClean="0"/>
              <a:t>팝업창</a:t>
            </a:r>
            <a:endParaRPr lang="ko-KR" altLang="en-US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1" name="_x151009896" descr="EMB00000954020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2708920"/>
            <a:ext cx="4104456" cy="3096344"/>
          </a:xfrm>
          <a:prstGeom prst="rect">
            <a:avLst/>
          </a:prstGeom>
          <a:noFill/>
        </p:spPr>
      </p:pic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5363" name="_x23536184" descr="EMB0000095402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076056" y="2708920"/>
            <a:ext cx="3384376" cy="36004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SPSS </a:t>
            </a:r>
            <a:r>
              <a:rPr lang="ko-KR" altLang="en-US" dirty="0" smtClean="0"/>
              <a:t>신뢰도분석 출력결과</a:t>
            </a:r>
            <a:endParaRPr lang="ko-KR" altLang="en-US" dirty="0"/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4337" name="_x23844808" descr="EMB00000954023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71600" y="2276872"/>
            <a:ext cx="4392488" cy="42484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>
              <a:lnSpc>
                <a:spcPct val="120000"/>
              </a:lnSpc>
            </a:pPr>
            <a:r>
              <a:rPr lang="ko-KR" altLang="en-US" sz="5100" dirty="0" smtClean="0"/>
              <a:t>출력결과 해석</a:t>
            </a:r>
            <a:endParaRPr lang="en-US" altLang="ko-KR" sz="5100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sz="3800" dirty="0" smtClean="0"/>
              <a:t>신뢰도 통계량에서 </a:t>
            </a:r>
            <a:r>
              <a:rPr lang="ko-KR" altLang="en-US" sz="3800" dirty="0" err="1" smtClean="0"/>
              <a:t>크론바흐</a:t>
            </a:r>
            <a:r>
              <a:rPr lang="ko-KR" altLang="en-US" sz="3800" dirty="0" smtClean="0"/>
              <a:t> </a:t>
            </a:r>
            <a:r>
              <a:rPr lang="el-GR" altLang="ko-KR" sz="3800" dirty="0" smtClean="0"/>
              <a:t>α</a:t>
            </a:r>
            <a:r>
              <a:rPr lang="ko-KR" altLang="en-US" sz="3800" dirty="0" smtClean="0"/>
              <a:t>은 </a:t>
            </a:r>
            <a:r>
              <a:rPr lang="en-US" altLang="ko-KR" sz="3800" dirty="0" smtClean="0"/>
              <a:t>.814</a:t>
            </a:r>
            <a:r>
              <a:rPr lang="ko-KR" altLang="en-US" sz="3800" dirty="0" smtClean="0"/>
              <a:t> ≥</a:t>
            </a:r>
            <a:r>
              <a:rPr lang="en-US" altLang="ko-KR" sz="3800" dirty="0" smtClean="0"/>
              <a:t>. </a:t>
            </a:r>
            <a:r>
              <a:rPr lang="ko-KR" altLang="en-US" sz="3800" dirty="0" err="1" smtClean="0"/>
              <a:t>기준값인</a:t>
            </a:r>
            <a:r>
              <a:rPr lang="ko-KR" altLang="en-US" sz="3800" dirty="0" smtClean="0"/>
              <a:t> </a:t>
            </a:r>
            <a:r>
              <a:rPr lang="en-US" altLang="ko-KR" sz="3800" dirty="0" smtClean="0"/>
              <a:t>.70</a:t>
            </a:r>
            <a:r>
              <a:rPr lang="ko-KR" altLang="en-US" sz="3800" dirty="0" smtClean="0"/>
              <a:t>을 훨씬 상회함</a:t>
            </a:r>
            <a:r>
              <a:rPr lang="en-US" altLang="ko-KR" sz="3800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800" dirty="0" smtClean="0">
                <a:sym typeface="Wingdings" pitchFamily="2" charset="2"/>
              </a:rPr>
              <a:t>	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800" dirty="0" smtClean="0">
                <a:sym typeface="Wingdings" pitchFamily="2" charset="2"/>
              </a:rPr>
              <a:t>	 </a:t>
            </a:r>
            <a:r>
              <a:rPr lang="ko-KR" altLang="en-US" sz="3800" dirty="0" smtClean="0"/>
              <a:t>이 </a:t>
            </a:r>
            <a:r>
              <a:rPr lang="en-US" altLang="ko-KR" sz="3800" dirty="0" smtClean="0"/>
              <a:t>6</a:t>
            </a:r>
            <a:r>
              <a:rPr lang="ko-KR" altLang="en-US" sz="3800" dirty="0" smtClean="0"/>
              <a:t>개 문항은 내적 일관성을 갖고 있다고 추정할 수 있음</a:t>
            </a:r>
            <a:r>
              <a:rPr lang="en-US" altLang="ko-KR" sz="3800" dirty="0" smtClean="0"/>
              <a:t>. </a:t>
            </a:r>
          </a:p>
          <a:p>
            <a:pPr>
              <a:lnSpc>
                <a:spcPct val="120000"/>
              </a:lnSpc>
            </a:pPr>
            <a:endParaRPr lang="en-US" altLang="ko-KR" sz="3800" dirty="0" smtClean="0"/>
          </a:p>
          <a:p>
            <a:pPr>
              <a:lnSpc>
                <a:spcPct val="120000"/>
              </a:lnSpc>
            </a:pPr>
            <a:r>
              <a:rPr lang="en-US" altLang="ko-KR" sz="3800" dirty="0" smtClean="0"/>
              <a:t>3</a:t>
            </a:r>
            <a:r>
              <a:rPr lang="ko-KR" altLang="en-US" sz="3800" dirty="0" smtClean="0"/>
              <a:t>개의 표 중 가장 아래에 있는 표에서 가장 오른쪽은 특정 항목이 삭제된 경우 나머지 항목간의 </a:t>
            </a:r>
            <a:r>
              <a:rPr lang="ko-KR" altLang="en-US" sz="3800" dirty="0" err="1" smtClean="0"/>
              <a:t>크론바흐</a:t>
            </a:r>
            <a:r>
              <a:rPr lang="ko-KR" altLang="en-US" sz="3800" dirty="0" smtClean="0"/>
              <a:t> </a:t>
            </a:r>
            <a:r>
              <a:rPr lang="el-GR" altLang="ko-KR" sz="3800" dirty="0" smtClean="0"/>
              <a:t>α</a:t>
            </a:r>
            <a:r>
              <a:rPr lang="ko-KR" altLang="en-US" sz="3800" dirty="0" smtClean="0"/>
              <a:t>을 나타냄</a:t>
            </a:r>
            <a:r>
              <a:rPr lang="en-US" altLang="ko-KR" sz="3800" dirty="0" smtClean="0"/>
              <a:t>. </a:t>
            </a:r>
          </a:p>
          <a:p>
            <a:pPr>
              <a:lnSpc>
                <a:spcPct val="120000"/>
              </a:lnSpc>
            </a:pPr>
            <a:endParaRPr lang="en-US" altLang="ko-KR" sz="3800" dirty="0" smtClean="0"/>
          </a:p>
          <a:p>
            <a:pPr>
              <a:lnSpc>
                <a:spcPct val="120000"/>
              </a:lnSpc>
            </a:pPr>
            <a:r>
              <a:rPr lang="ko-KR" altLang="en-US" sz="3800" dirty="0" smtClean="0"/>
              <a:t>특정 항목을 삭제하더라도 각 </a:t>
            </a:r>
            <a:r>
              <a:rPr lang="ko-KR" altLang="en-US" sz="3800" dirty="0" err="1" smtClean="0"/>
              <a:t>크론바흐</a:t>
            </a:r>
            <a:r>
              <a:rPr lang="ko-KR" altLang="en-US" sz="3800" dirty="0" smtClean="0"/>
              <a:t> </a:t>
            </a:r>
            <a:r>
              <a:rPr lang="el-GR" altLang="ko-KR" sz="3800" dirty="0" smtClean="0"/>
              <a:t>α</a:t>
            </a:r>
            <a:r>
              <a:rPr lang="en-US" altLang="ko-KR" sz="3800" dirty="0" smtClean="0"/>
              <a:t>(0.753≤</a:t>
            </a:r>
            <a:r>
              <a:rPr lang="el-GR" altLang="ko-KR" sz="3800" dirty="0" smtClean="0"/>
              <a:t>α</a:t>
            </a:r>
            <a:r>
              <a:rPr lang="en-US" altLang="ko-KR" sz="3800" dirty="0" smtClean="0"/>
              <a:t>≤0.852)</a:t>
            </a:r>
            <a:r>
              <a:rPr lang="ko-KR" altLang="en-US" sz="3800" dirty="0" smtClean="0"/>
              <a:t>은 최초 크론바흐 </a:t>
            </a:r>
            <a:r>
              <a:rPr lang="el-GR" altLang="ko-KR" sz="3800" dirty="0" smtClean="0"/>
              <a:t>α</a:t>
            </a:r>
            <a:r>
              <a:rPr lang="en-US" altLang="ko-KR" sz="3800" dirty="0" smtClean="0"/>
              <a:t>(0.814)</a:t>
            </a:r>
            <a:r>
              <a:rPr lang="ko-KR" altLang="en-US" sz="3800" dirty="0" smtClean="0"/>
              <a:t>보다 작음</a:t>
            </a:r>
            <a:r>
              <a:rPr lang="en-US" altLang="ko-KR" sz="3800" dirty="0" smtClean="0"/>
              <a:t>. 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800" dirty="0" smtClean="0">
                <a:sym typeface="Wingdings" pitchFamily="2" charset="2"/>
              </a:rPr>
              <a:t>	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3800" dirty="0" smtClean="0">
                <a:sym typeface="Wingdings" pitchFamily="2" charset="2"/>
              </a:rPr>
              <a:t>	 </a:t>
            </a:r>
            <a:r>
              <a:rPr lang="ko-KR" altLang="en-US" sz="3800" dirty="0" smtClean="0"/>
              <a:t>항목 간 내적 일관성 향상을 위해 </a:t>
            </a:r>
            <a:r>
              <a:rPr lang="en-US" altLang="ko-KR" sz="3800" dirty="0" smtClean="0"/>
              <a:t>6</a:t>
            </a:r>
            <a:r>
              <a:rPr lang="ko-KR" altLang="en-US" sz="3800" dirty="0" smtClean="0"/>
              <a:t>개 항목들 중 어떤 항목도 삭제할 필요가 없음</a:t>
            </a:r>
            <a:r>
              <a:rPr lang="en-US" altLang="ko-KR" sz="3800" dirty="0" smtClean="0"/>
              <a:t>. </a:t>
            </a:r>
            <a:endParaRPr lang="ko-KR" altLang="en-US" sz="38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타당도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ko-KR" altLang="en-US" dirty="0" smtClean="0"/>
              <a:t>‘타당하다’는 말의 사전적 의미</a:t>
            </a:r>
            <a:r>
              <a:rPr lang="en-US" altLang="ko-KR" dirty="0" smtClean="0"/>
              <a:t>:</a:t>
            </a:r>
          </a:p>
          <a:p>
            <a:pPr lvl="1"/>
            <a:r>
              <a:rPr lang="ko-KR" altLang="en-US" dirty="0" smtClean="0"/>
              <a:t>“일의 이치로 보아 옳다”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‘정확하다’ </a:t>
            </a:r>
            <a:r>
              <a:rPr lang="en-US" altLang="ko-KR" dirty="0" smtClean="0"/>
              <a:t>,</a:t>
            </a:r>
            <a:r>
              <a:rPr lang="ko-KR" altLang="en-US" dirty="0" smtClean="0"/>
              <a:t> ‘적합하다’ 의미 함축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타당도</a:t>
            </a:r>
            <a:r>
              <a:rPr lang="en-US" altLang="ko-KR" dirty="0" smtClean="0"/>
              <a:t>(Validity)</a:t>
            </a:r>
          </a:p>
          <a:p>
            <a:pPr lvl="1"/>
            <a:r>
              <a:rPr lang="ko-KR" altLang="en-US" dirty="0" smtClean="0"/>
              <a:t>연구자가 측정하고자 하는 구성이나 개념의 의미를 실제로 정확하게 측정하는 정도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측정의 개념적 오류</a:t>
            </a:r>
            <a:r>
              <a:rPr lang="en-US" altLang="ko-KR" dirty="0" smtClean="0"/>
              <a:t>(conceptual error)</a:t>
            </a:r>
            <a:r>
              <a:rPr lang="ko-KR" altLang="en-US" dirty="0" smtClean="0"/>
              <a:t>를 평가한 것</a:t>
            </a:r>
          </a:p>
          <a:p>
            <a:endParaRPr lang="en-US" altLang="ko-KR" dirty="0" smtClean="0"/>
          </a:p>
          <a:p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몸무게 측정도구 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타당한 측정도구</a:t>
            </a:r>
            <a:r>
              <a:rPr lang="en-US" altLang="ko-KR" dirty="0" smtClean="0"/>
              <a:t>:</a:t>
            </a:r>
            <a:r>
              <a:rPr lang="ko-KR" altLang="en-US" dirty="0" smtClean="0"/>
              <a:t> 체중계</a:t>
            </a:r>
            <a:endParaRPr lang="en-US" altLang="ko-KR" dirty="0" smtClean="0"/>
          </a:p>
          <a:p>
            <a:pPr lvl="1"/>
            <a:r>
              <a:rPr lang="ko-KR" altLang="en-US" dirty="0" smtClean="0"/>
              <a:t>키를 재는 자나 기계를 사용한다면</a:t>
            </a:r>
            <a:r>
              <a:rPr lang="en-US" altLang="ko-KR" dirty="0" smtClean="0"/>
              <a:t>? </a:t>
            </a:r>
            <a:endParaRPr lang="ko-KR" altLang="en-US" dirty="0" smtClean="0"/>
          </a:p>
          <a:p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타당도의 </a:t>
            </a:r>
            <a:r>
              <a:rPr lang="en-US" altLang="ko-KR" dirty="0"/>
              <a:t>6</a:t>
            </a:r>
            <a:r>
              <a:rPr lang="ko-KR" altLang="en-US" dirty="0" smtClean="0"/>
              <a:t>가지 종류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fontAlgn="base"/>
            <a:r>
              <a:rPr lang="en-US" altLang="ko-KR" dirty="0" smtClean="0"/>
              <a:t>1) </a:t>
            </a:r>
            <a:r>
              <a:rPr lang="ko-KR" altLang="en-US" dirty="0" smtClean="0"/>
              <a:t>표면 타당도</a:t>
            </a:r>
            <a:r>
              <a:rPr lang="en-US" altLang="ko-KR" dirty="0" smtClean="0"/>
              <a:t>(face validity)</a:t>
            </a:r>
          </a:p>
          <a:p>
            <a:pPr lvl="1" fontAlgn="base"/>
            <a:r>
              <a:rPr lang="ko-KR" altLang="en-US" dirty="0" smtClean="0"/>
              <a:t>액면 타당도나 외관적 타당도로도 명명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측정문항을 보고서 즉각적인 느낌이나 판단에 의존하는 타당도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“얼핏 보기에 맞는 것 같다”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“측정 항목이 측정하고자 하는 것을 측정하는 것처럼 보인다”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일종의 사람에 대한 ‘첫인상’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예</a:t>
            </a:r>
            <a:r>
              <a:rPr lang="en-US" altLang="ko-KR" dirty="0" smtClean="0"/>
              <a:t>)</a:t>
            </a:r>
            <a:r>
              <a:rPr lang="ko-KR" altLang="en-US" dirty="0" smtClean="0"/>
              <a:t> 텔레비전 </a:t>
            </a:r>
            <a:r>
              <a:rPr lang="ko-KR" altLang="en-US" dirty="0" err="1" smtClean="0"/>
              <a:t>친숙도를</a:t>
            </a:r>
            <a:r>
              <a:rPr lang="ko-KR" altLang="en-US" dirty="0" smtClean="0"/>
              <a:t> 측정하는 </a:t>
            </a:r>
            <a:r>
              <a:rPr lang="en-US" altLang="ko-KR" dirty="0" smtClean="0"/>
              <a:t>5</a:t>
            </a:r>
            <a:r>
              <a:rPr lang="ko-KR" altLang="en-US" dirty="0" smtClean="0"/>
              <a:t>개의 문항 판단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이 문항들은 텔레비전 친숙도를 정확하게 측정할 수 있을 것 같다고 판단하면 표면 타당도가 높다고 평가함</a:t>
            </a:r>
            <a:r>
              <a:rPr lang="en-US" altLang="ko-KR" dirty="0" smtClean="0"/>
              <a:t>.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장</a:t>
            </a:r>
            <a:r>
              <a:rPr lang="en-US" altLang="ko-KR" dirty="0" smtClean="0"/>
              <a:t>·</a:t>
            </a:r>
            <a:r>
              <a:rPr lang="ko-KR" altLang="en-US" dirty="0" smtClean="0"/>
              <a:t>단점</a:t>
            </a:r>
            <a:r>
              <a:rPr lang="en-US" altLang="ko-KR" dirty="0" smtClean="0"/>
              <a:t>)</a:t>
            </a:r>
          </a:p>
          <a:p>
            <a:pPr lvl="1" fontAlgn="base"/>
            <a:r>
              <a:rPr lang="ko-KR" altLang="en-US" dirty="0" smtClean="0"/>
              <a:t>사용하기가 매우 용이함</a:t>
            </a:r>
            <a:endParaRPr lang="en-US" altLang="ko-KR" dirty="0" smtClean="0"/>
          </a:p>
          <a:p>
            <a:pPr lvl="1" fontAlgn="base"/>
            <a:r>
              <a:rPr lang="ko-KR" altLang="en-US" dirty="0" smtClean="0"/>
              <a:t>평가자의 주관적 판단이 들어가기 때문에 논쟁의 여지가 항상 존재함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fontAlgn="base"/>
            <a:r>
              <a:rPr lang="en-US" altLang="ko-KR" dirty="0" smtClean="0"/>
              <a:t>2) </a:t>
            </a:r>
            <a:r>
              <a:rPr lang="ko-KR" altLang="en-US" dirty="0" smtClean="0"/>
              <a:t>내용 타당도</a:t>
            </a:r>
            <a:r>
              <a:rPr lang="en-US" altLang="ko-KR" dirty="0" smtClean="0"/>
              <a:t>(content validity)</a:t>
            </a:r>
          </a:p>
          <a:p>
            <a:pPr lvl="1" fontAlgn="base"/>
            <a:r>
              <a:rPr lang="ko-KR" altLang="en-US" dirty="0" smtClean="0"/>
              <a:t>측정하고자 하는 구성이나 개념의 모든 속성을 측정도구가 완벽하게 측정하고 있는지를 평가하는 타당도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예</a:t>
            </a:r>
            <a:r>
              <a:rPr lang="en-US" altLang="ko-KR" dirty="0" smtClean="0"/>
              <a:t>) </a:t>
            </a:r>
            <a:r>
              <a:rPr lang="ko-KR" altLang="en-US" dirty="0" smtClean="0"/>
              <a:t>커뮤니케이션 연구방법실무 중간고사 실시를 가정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1</a:t>
            </a:r>
            <a:r>
              <a:rPr lang="ko-KR" altLang="en-US" dirty="0" smtClean="0"/>
              <a:t>장부터 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장까지가 중간고사 범위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케이스</a:t>
            </a:r>
            <a:r>
              <a:rPr lang="en-US" altLang="ko-KR" dirty="0" smtClean="0"/>
              <a:t>1: 1</a:t>
            </a:r>
            <a:r>
              <a:rPr lang="ko-KR" altLang="en-US" dirty="0" smtClean="0"/>
              <a:t>장에서 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장에 포함된 모든 내용이 시험문제에 포함 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>
                <a:sym typeface="Wingdings" pitchFamily="2" charset="2"/>
              </a:rPr>
              <a:t>	 </a:t>
            </a:r>
            <a:r>
              <a:rPr lang="ko-KR" altLang="en-US" dirty="0" smtClean="0"/>
              <a:t>시험문제는 내용 타당도가 높다고 평가 가능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케이스</a:t>
            </a:r>
            <a:r>
              <a:rPr lang="en-US" altLang="ko-KR" dirty="0" smtClean="0"/>
              <a:t>2:</a:t>
            </a:r>
            <a:r>
              <a:rPr lang="ko-KR" altLang="en-US" dirty="0" smtClean="0"/>
              <a:t> </a:t>
            </a:r>
            <a:r>
              <a:rPr lang="en-US" altLang="ko-KR" dirty="0" smtClean="0"/>
              <a:t>1</a:t>
            </a:r>
            <a:r>
              <a:rPr lang="ko-KR" altLang="en-US" dirty="0" smtClean="0"/>
              <a:t>장</a:t>
            </a:r>
            <a:r>
              <a:rPr lang="en-US" altLang="ko-KR" dirty="0" smtClean="0"/>
              <a:t>, 2</a:t>
            </a:r>
            <a:r>
              <a:rPr lang="ko-KR" altLang="en-US" dirty="0" smtClean="0"/>
              <a:t>장</a:t>
            </a:r>
            <a:r>
              <a:rPr lang="en-US" altLang="ko-KR" dirty="0" smtClean="0"/>
              <a:t>, 4</a:t>
            </a:r>
            <a:r>
              <a:rPr lang="ko-KR" altLang="en-US" dirty="0" smtClean="0"/>
              <a:t>장 </a:t>
            </a:r>
            <a:r>
              <a:rPr lang="en-US" altLang="ko-KR" dirty="0" smtClean="0"/>
              <a:t>6</a:t>
            </a:r>
            <a:r>
              <a:rPr lang="ko-KR" altLang="en-US" dirty="0" smtClean="0"/>
              <a:t>장에 있는 내용만을 시험문제로 출제</a:t>
            </a:r>
            <a:endParaRPr lang="en-US" altLang="ko-KR" dirty="0" smtClean="0"/>
          </a:p>
          <a:p>
            <a:pPr fontAlgn="base">
              <a:buNone/>
            </a:pPr>
            <a:r>
              <a:rPr lang="en-US" altLang="ko-KR" dirty="0" smtClean="0">
                <a:sym typeface="Wingdings" pitchFamily="2" charset="2"/>
              </a:rPr>
              <a:t>	</a:t>
            </a:r>
            <a:r>
              <a:rPr lang="ko-KR" altLang="en-US" dirty="0" smtClean="0"/>
              <a:t>시험문제는 내용 타당도가 떨어진다고 평가 가능</a:t>
            </a:r>
            <a:r>
              <a:rPr lang="en-US" altLang="ko-KR" dirty="0" smtClean="0"/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fontAlgn="base"/>
            <a:r>
              <a:rPr lang="ko-KR" altLang="en-US" dirty="0" smtClean="0"/>
              <a:t>예</a:t>
            </a:r>
            <a:r>
              <a:rPr lang="en-US" altLang="ko-KR" dirty="0" smtClean="0"/>
              <a:t>2) </a:t>
            </a:r>
            <a:r>
              <a:rPr lang="ko-KR" altLang="en-US" dirty="0" smtClean="0"/>
              <a:t>텔레비전 친숙도 측정문항 개발</a:t>
            </a:r>
            <a:endParaRPr lang="en-US" altLang="ko-KR" dirty="0" smtClean="0"/>
          </a:p>
          <a:p>
            <a:pPr lvl="1" fontAlgn="base"/>
            <a:r>
              <a:rPr lang="en-US" altLang="ko-KR" dirty="0" smtClean="0"/>
              <a:t>A </a:t>
            </a:r>
            <a:r>
              <a:rPr lang="ko-KR" altLang="en-US" dirty="0" smtClean="0"/>
              <a:t>연구자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 문항만 사용</a:t>
            </a:r>
            <a:endParaRPr lang="en-US" altLang="ko-KR" dirty="0" smtClean="0"/>
          </a:p>
          <a:p>
            <a:pPr lvl="1" fontAlgn="base"/>
            <a:r>
              <a:rPr lang="en-US" altLang="ko-KR" dirty="0" smtClean="0"/>
              <a:t>B </a:t>
            </a:r>
            <a:r>
              <a:rPr lang="ko-KR" altLang="en-US" dirty="0" smtClean="0"/>
              <a:t>연구자</a:t>
            </a:r>
            <a:r>
              <a:rPr lang="en-US" altLang="ko-KR" dirty="0" smtClean="0"/>
              <a:t>:</a:t>
            </a:r>
            <a:r>
              <a:rPr lang="ko-KR" altLang="en-US" dirty="0" smtClean="0"/>
              <a:t> </a:t>
            </a:r>
            <a:r>
              <a:rPr lang="en-US" altLang="ko-KR" dirty="0" smtClean="0"/>
              <a:t>A </a:t>
            </a:r>
            <a:r>
              <a:rPr lang="ko-KR" altLang="en-US" dirty="0" smtClean="0"/>
              <a:t>연구자가 사용한 </a:t>
            </a:r>
            <a:r>
              <a:rPr lang="en-US" altLang="ko-KR" dirty="0" smtClean="0"/>
              <a:t>3</a:t>
            </a:r>
            <a:r>
              <a:rPr lang="ko-KR" altLang="en-US" dirty="0" smtClean="0"/>
              <a:t>개 문항 </a:t>
            </a:r>
            <a:r>
              <a:rPr lang="en-US" altLang="ko-KR" dirty="0" smtClean="0"/>
              <a:t>+</a:t>
            </a:r>
            <a:r>
              <a:rPr lang="ko-KR" altLang="en-US" dirty="0" smtClean="0"/>
              <a:t> </a:t>
            </a:r>
            <a:r>
              <a:rPr lang="en-US" altLang="ko-KR" dirty="0" smtClean="0"/>
              <a:t>2</a:t>
            </a:r>
            <a:r>
              <a:rPr lang="ko-KR" altLang="en-US" dirty="0" smtClean="0"/>
              <a:t>개의 문항 사용</a:t>
            </a:r>
            <a:r>
              <a:rPr lang="en-US" altLang="ko-KR" dirty="0" smtClean="0"/>
              <a:t>.</a:t>
            </a:r>
          </a:p>
          <a:p>
            <a:pPr fontAlgn="base">
              <a:buNone/>
            </a:pPr>
            <a:r>
              <a:rPr lang="en-US" altLang="ko-KR" dirty="0" smtClean="0">
                <a:sym typeface="Wingdings" pitchFamily="2" charset="2"/>
              </a:rPr>
              <a:t>	 </a:t>
            </a:r>
            <a:r>
              <a:rPr lang="en-US" altLang="ko-KR" dirty="0" smtClean="0"/>
              <a:t>B </a:t>
            </a:r>
            <a:r>
              <a:rPr lang="ko-KR" altLang="en-US" dirty="0" smtClean="0"/>
              <a:t>연구자의 측정문항이 </a:t>
            </a:r>
            <a:r>
              <a:rPr lang="en-US" altLang="ko-KR" dirty="0" smtClean="0"/>
              <a:t>A </a:t>
            </a:r>
            <a:r>
              <a:rPr lang="ko-KR" altLang="en-US" dirty="0" smtClean="0"/>
              <a:t>연구자의 측정문항보다 높은 내용 </a:t>
            </a:r>
            <a:r>
              <a:rPr lang="ko-KR" altLang="en-US" dirty="0" err="1" smtClean="0"/>
              <a:t>타당도를</a:t>
            </a:r>
            <a:r>
              <a:rPr lang="ko-KR" altLang="en-US" dirty="0" smtClean="0"/>
              <a:t> 가질 개연성은 더 높음</a:t>
            </a:r>
            <a:r>
              <a:rPr lang="en-US" altLang="ko-KR" dirty="0" smtClean="0"/>
              <a:t>. 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한계</a:t>
            </a:r>
            <a:r>
              <a:rPr lang="en-US" altLang="ko-KR" dirty="0" smtClean="0"/>
              <a:t>: </a:t>
            </a:r>
          </a:p>
          <a:p>
            <a:pPr lvl="1" fontAlgn="base"/>
            <a:r>
              <a:rPr lang="ko-KR" altLang="en-US" dirty="0" smtClean="0"/>
              <a:t>표면 </a:t>
            </a:r>
            <a:r>
              <a:rPr lang="ko-KR" altLang="en-US" dirty="0" err="1" smtClean="0"/>
              <a:t>타당도와</a:t>
            </a:r>
            <a:r>
              <a:rPr lang="ko-KR" altLang="en-US" dirty="0" smtClean="0"/>
              <a:t> 내용 </a:t>
            </a:r>
            <a:r>
              <a:rPr lang="ko-KR" altLang="en-US" dirty="0" err="1" smtClean="0"/>
              <a:t>타당도는</a:t>
            </a:r>
            <a:r>
              <a:rPr lang="ko-KR" altLang="en-US" dirty="0" smtClean="0"/>
              <a:t> 연구자의 주관적 판단에 의존한다는 한계를 지님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다음에 소개하는 두 개의 </a:t>
            </a:r>
            <a:r>
              <a:rPr lang="ko-KR" altLang="en-US" dirty="0" err="1" smtClean="0"/>
              <a:t>타당도는</a:t>
            </a:r>
            <a:r>
              <a:rPr lang="ko-KR" altLang="en-US" dirty="0" smtClean="0"/>
              <a:t> 보다 객관적인 방법</a:t>
            </a:r>
            <a:r>
              <a:rPr lang="en-US" altLang="ko-KR" dirty="0" smtClean="0"/>
              <a:t>. </a:t>
            </a: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>
              <a:lnSpc>
                <a:spcPct val="120000"/>
              </a:lnSpc>
              <a:buNone/>
            </a:pPr>
            <a:r>
              <a:rPr lang="en-US" altLang="ko-KR" dirty="0" smtClean="0"/>
              <a:t>3) </a:t>
            </a:r>
            <a:r>
              <a:rPr lang="ko-KR" altLang="en-US" dirty="0" smtClean="0"/>
              <a:t>기준</a:t>
            </a:r>
            <a:r>
              <a:rPr lang="en-US" altLang="ko-KR" dirty="0" smtClean="0"/>
              <a:t>-</a:t>
            </a:r>
            <a:r>
              <a:rPr lang="ko-KR" altLang="en-US" dirty="0" smtClean="0"/>
              <a:t>관련 타당도</a:t>
            </a:r>
            <a:r>
              <a:rPr lang="en-US" altLang="ko-KR" dirty="0" smtClean="0"/>
              <a:t>(Criterion-related validity)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사용하고자 하는 측정도구의 타당도를 평가할 때 외부에 있는 다른 측정도구를 기준으로 설정한 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사용하고자 하는 측정도구와 외부 측정도구와의 관계를 확인함으로써 판단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표면이나 내용 타당도보다 좀 더 객관적인 판단을 내릴 수 있다는 장점이 있음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기준</a:t>
            </a:r>
            <a:r>
              <a:rPr lang="en-US" altLang="ko-KR" dirty="0" smtClean="0"/>
              <a:t>-</a:t>
            </a:r>
            <a:r>
              <a:rPr lang="ko-KR" altLang="en-US" dirty="0" smtClean="0"/>
              <a:t>관련 타당도의 두 가지 종류 </a:t>
            </a:r>
            <a:endParaRPr lang="en-US" altLang="ko-KR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dirty="0" smtClean="0"/>
              <a:t>(1) </a:t>
            </a:r>
            <a:r>
              <a:rPr lang="ko-KR" altLang="en-US" dirty="0" smtClean="0"/>
              <a:t>공인 또는 일치 타당도</a:t>
            </a:r>
            <a:r>
              <a:rPr lang="en-US" altLang="ko-KR" dirty="0" smtClean="0"/>
              <a:t>(Concurrent validity)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연구자가 측정하고자 하는 구성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매우 유사한 두 집단을 구별할 수 있는 측정</a:t>
            </a:r>
            <a:r>
              <a:rPr lang="en-US" altLang="ko-KR" dirty="0" smtClean="0"/>
              <a:t> 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</a:t>
            </a:r>
            <a:r>
              <a:rPr lang="en-US" altLang="ko-KR" dirty="0" smtClean="0"/>
              <a:t>1) “</a:t>
            </a:r>
            <a:r>
              <a:rPr lang="ko-KR" altLang="en-US" dirty="0" smtClean="0"/>
              <a:t>외로움”이란 구성 측정 </a:t>
            </a:r>
            <a:r>
              <a:rPr lang="en-US" altLang="ko-KR" dirty="0" smtClean="0"/>
              <a:t>-</a:t>
            </a:r>
            <a:r>
              <a:rPr lang="ko-KR" altLang="en-US" dirty="0" smtClean="0"/>
              <a:t> 측정도구 </a:t>
            </a:r>
            <a:r>
              <a:rPr lang="en-US" altLang="ko-KR" dirty="0" smtClean="0"/>
              <a:t>A</a:t>
            </a:r>
            <a:r>
              <a:rPr lang="ko-KR" altLang="en-US" dirty="0" smtClean="0"/>
              <a:t>를 사용하여 나온 결과가 기존의 다른 ‘외로움’ 측정도구의 결과와 매우 높은 상관관계를 나타낸다면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측정도구 </a:t>
            </a:r>
            <a:r>
              <a:rPr lang="en-US" altLang="ko-KR" dirty="0" smtClean="0"/>
              <a:t>A</a:t>
            </a:r>
            <a:r>
              <a:rPr lang="ko-KR" altLang="en-US" dirty="0" smtClean="0"/>
              <a:t>는 타당도가 높다고 판단</a:t>
            </a: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</a:t>
            </a:r>
            <a:r>
              <a:rPr lang="en-US" altLang="ko-KR" dirty="0" smtClean="0"/>
              <a:t>2) </a:t>
            </a:r>
            <a:r>
              <a:rPr lang="ko-KR" altLang="en-US" dirty="0" smtClean="0"/>
              <a:t>조울증을 평가하는 방법은 조울증 환자와 편집적 정신분열증 환자를 구별할 수 있어야 함</a:t>
            </a:r>
            <a:r>
              <a:rPr lang="en-US" altLang="ko-KR" dirty="0" smtClean="0"/>
              <a:t>.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altLang="ko-KR" dirty="0" smtClean="0"/>
              <a:t>(2) </a:t>
            </a:r>
            <a:r>
              <a:rPr lang="ko-KR" altLang="en-US" dirty="0" smtClean="0"/>
              <a:t>예측 타당도</a:t>
            </a:r>
            <a:r>
              <a:rPr lang="en-US" altLang="ko-KR" dirty="0" smtClean="0"/>
              <a:t>(Predictive validity)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예측할 수 있는 어떤 결과를 측정도구의 점수가 정확하게 평가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</a:t>
            </a:r>
            <a:r>
              <a:rPr lang="en-US" altLang="ko-KR" dirty="0" smtClean="0"/>
              <a:t>1) </a:t>
            </a:r>
            <a:r>
              <a:rPr lang="ko-KR" altLang="en-US" dirty="0" smtClean="0"/>
              <a:t>방문판매와 같은 </a:t>
            </a:r>
            <a:r>
              <a:rPr lang="ko-KR" altLang="en-US" dirty="0" err="1" smtClean="0"/>
              <a:t>직업군의</a:t>
            </a:r>
            <a:r>
              <a:rPr lang="ko-KR" altLang="en-US" dirty="0" smtClean="0"/>
              <a:t> 경우</a:t>
            </a:r>
            <a:r>
              <a:rPr lang="en-US" altLang="ko-KR" dirty="0" smtClean="0"/>
              <a:t>,</a:t>
            </a:r>
            <a:r>
              <a:rPr lang="ko-KR" altLang="en-US" dirty="0" smtClean="0"/>
              <a:t> 수줍음은 업무수행능력을 방해할 수 있다고 예측 </a:t>
            </a:r>
            <a:r>
              <a:rPr lang="en-US" altLang="ko-KR" dirty="0" smtClean="0"/>
              <a:t>- </a:t>
            </a:r>
            <a:r>
              <a:rPr lang="ko-KR" altLang="en-US" dirty="0" smtClean="0"/>
              <a:t>실제로 수줍음 측정도구를 통해 나온 점수가 업무수행능력을 정확하게 예측한다면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수줍음 측정도구는 예측 타당도가 높음</a:t>
            </a:r>
            <a:r>
              <a:rPr lang="en-US" altLang="ko-KR" dirty="0" smtClean="0"/>
              <a:t>. </a:t>
            </a:r>
          </a:p>
          <a:p>
            <a:pPr lvl="1">
              <a:lnSpc>
                <a:spcPct val="120000"/>
              </a:lnSpc>
            </a:pPr>
            <a:endParaRPr lang="en-US" altLang="ko-KR" dirty="0" smtClean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</a:t>
            </a:r>
            <a:r>
              <a:rPr lang="en-US" altLang="ko-KR" dirty="0" smtClean="0"/>
              <a:t>2) </a:t>
            </a:r>
            <a:r>
              <a:rPr lang="ko-KR" altLang="en-US" dirty="0" smtClean="0"/>
              <a:t>대학수학능력시험은 대학생들의 학점을 타당하게 예측하기 때문에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대학수학능력시험은 대학 입학에 올바른 결정을 내리게 해 주는 타당도가 높은 측정도구임</a:t>
            </a:r>
            <a:r>
              <a:rPr lang="en-US" altLang="ko-KR" dirty="0" smtClean="0"/>
              <a:t>. </a:t>
            </a:r>
          </a:p>
          <a:p>
            <a:pPr lvl="1">
              <a:lnSpc>
                <a:spcPct val="120000"/>
              </a:lnSpc>
            </a:pPr>
            <a:endParaRPr lang="en-US" altLang="ko-KR" dirty="0"/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예</a:t>
            </a:r>
            <a:r>
              <a:rPr lang="en-US" altLang="ko-KR" dirty="0" smtClean="0"/>
              <a:t>3) </a:t>
            </a:r>
            <a:r>
              <a:rPr lang="ko-KR" altLang="en-US" dirty="0" smtClean="0"/>
              <a:t>수학능력과 기능공 봉급 관계</a:t>
            </a:r>
            <a:r>
              <a:rPr lang="en-US" altLang="ko-KR" dirty="0" smtClean="0"/>
              <a:t>: </a:t>
            </a:r>
            <a:r>
              <a:rPr lang="ko-KR" altLang="en-US" dirty="0" smtClean="0"/>
              <a:t>전문 기능공에서 수학능력을 측정하고서 수학능력과 그들의 봉급 관계와의 상관관계를 살펴봄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수렴 또는 집중 타당도</a:t>
            </a:r>
            <a:r>
              <a:rPr lang="en-US" altLang="ko-KR" dirty="0" smtClean="0"/>
              <a:t>(Convergent validity)</a:t>
            </a:r>
          </a:p>
          <a:p>
            <a:r>
              <a:rPr lang="ko-KR" altLang="en-US" dirty="0" smtClean="0"/>
              <a:t>어떤 조작적 정의가 다른 조작적 정의와 비슷한 정도</a:t>
            </a:r>
            <a:endParaRPr lang="en-US" altLang="ko-KR" dirty="0" smtClean="0"/>
          </a:p>
          <a:p>
            <a:r>
              <a:rPr lang="ko-KR" altLang="en-US" dirty="0" smtClean="0"/>
              <a:t>유사한 측정도구 결과 간에 상관성이 높아야 함</a:t>
            </a:r>
            <a:r>
              <a:rPr lang="en-US" altLang="ko-KR" dirty="0" smtClean="0"/>
              <a:t>.</a:t>
            </a:r>
          </a:p>
          <a:p>
            <a:r>
              <a:rPr lang="ko-KR" altLang="en-US" dirty="0" smtClean="0"/>
              <a:t>예</a:t>
            </a:r>
            <a:r>
              <a:rPr lang="en-US" altLang="ko-KR" dirty="0" smtClean="0"/>
              <a:t>) A </a:t>
            </a:r>
            <a:r>
              <a:rPr lang="ko-KR" altLang="en-US" dirty="0" smtClean="0"/>
              <a:t>수학검정 결과 </a:t>
            </a:r>
            <a:r>
              <a:rPr lang="en-US" altLang="ko-KR" dirty="0" smtClean="0">
                <a:sym typeface="Wingdings" pitchFamily="2" charset="2"/>
              </a:rPr>
              <a:t> B </a:t>
            </a:r>
            <a:r>
              <a:rPr lang="ko-KR" altLang="en-US" dirty="0" smtClean="0">
                <a:sym typeface="Wingdings" pitchFamily="2" charset="2"/>
              </a:rPr>
              <a:t>수학검정 결과</a:t>
            </a:r>
            <a:endParaRPr lang="en-US" altLang="ko-KR" dirty="0" smtClean="0">
              <a:sym typeface="Wingdings" pitchFamily="2" charset="2"/>
            </a:endParaRPr>
          </a:p>
          <a:p>
            <a:endParaRPr lang="en-US" altLang="ko-KR" dirty="0">
              <a:sym typeface="Wingdings" pitchFamily="2" charset="2"/>
            </a:endParaRPr>
          </a:p>
          <a:p>
            <a:endParaRPr lang="en-US" altLang="ko-KR" dirty="0" smtClean="0">
              <a:sym typeface="Wingdings" pitchFamily="2" charset="2"/>
            </a:endParaRPr>
          </a:p>
          <a:p>
            <a:r>
              <a:rPr lang="ko-KR" altLang="en-US" dirty="0" smtClean="0">
                <a:sym typeface="Wingdings" pitchFamily="2" charset="2"/>
              </a:rPr>
              <a:t>결론</a:t>
            </a:r>
            <a:r>
              <a:rPr lang="en-US" altLang="ko-KR" dirty="0" smtClean="0">
                <a:sym typeface="Wingdings" pitchFamily="2" charset="2"/>
              </a:rPr>
              <a:t>: </a:t>
            </a:r>
            <a:r>
              <a:rPr lang="ko-KR" altLang="en-US" dirty="0" smtClean="0">
                <a:sym typeface="Wingdings" pitchFamily="2" charset="2"/>
              </a:rPr>
              <a:t>상관계수 패턴으로부터 </a:t>
            </a:r>
            <a:r>
              <a:rPr lang="en-US" altLang="ko-KR" dirty="0" smtClean="0">
                <a:sym typeface="Wingdings" pitchFamily="2" charset="2"/>
              </a:rPr>
              <a:t> 4</a:t>
            </a:r>
            <a:r>
              <a:rPr lang="ko-KR" altLang="en-US" dirty="0" smtClean="0">
                <a:sym typeface="Wingdings" pitchFamily="2" charset="2"/>
              </a:rPr>
              <a:t>개 항목은 동일한 것으로 수렴하고 있다</a:t>
            </a:r>
            <a:r>
              <a:rPr lang="en-US" altLang="ko-KR" dirty="0" smtClean="0">
                <a:sym typeface="Wingdings" pitchFamily="2" charset="2"/>
              </a:rPr>
              <a:t>. </a:t>
            </a:r>
          </a:p>
          <a:p>
            <a:r>
              <a:rPr lang="ko-KR" altLang="en-US" dirty="0"/>
              <a:t/>
            </a:r>
            <a:br>
              <a:rPr lang="ko-KR" altLang="en-US" dirty="0"/>
            </a:br>
            <a:endParaRPr lang="en-US" altLang="ko-KR" dirty="0" smtClean="0"/>
          </a:p>
        </p:txBody>
      </p:sp>
      <p:sp>
        <p:nvSpPr>
          <p:cNvPr id="18" name="내용 개체 틀 17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endParaRPr lang="ko-KR" altLang="en-US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5926037" y="1700808"/>
            <a:ext cx="1368152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자존감</a:t>
            </a:r>
            <a:endParaRPr lang="ko-KR" altLang="en-US" dirty="0"/>
          </a:p>
        </p:txBody>
      </p:sp>
      <p:sp>
        <p:nvSpPr>
          <p:cNvPr id="5" name="직사각형 4"/>
          <p:cNvSpPr/>
          <p:nvPr/>
        </p:nvSpPr>
        <p:spPr>
          <a:xfrm>
            <a:off x="4788024" y="2780928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6" name="직사각형 5"/>
          <p:cNvSpPr/>
          <p:nvPr/>
        </p:nvSpPr>
        <p:spPr>
          <a:xfrm>
            <a:off x="5830464" y="2780928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sp>
        <p:nvSpPr>
          <p:cNvPr id="7" name="직사각형 6"/>
          <p:cNvSpPr/>
          <p:nvPr/>
        </p:nvSpPr>
        <p:spPr>
          <a:xfrm>
            <a:off x="6868984" y="2780928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3</a:t>
            </a:r>
            <a:endParaRPr lang="ko-KR" altLang="en-US" sz="1200" dirty="0"/>
          </a:p>
        </p:txBody>
      </p:sp>
      <p:sp>
        <p:nvSpPr>
          <p:cNvPr id="8" name="직사각형 7"/>
          <p:cNvSpPr/>
          <p:nvPr/>
        </p:nvSpPr>
        <p:spPr>
          <a:xfrm>
            <a:off x="7956376" y="2780928"/>
            <a:ext cx="576064" cy="36004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4</a:t>
            </a:r>
            <a:endParaRPr lang="ko-KR" altLang="en-US" sz="1200" dirty="0"/>
          </a:p>
        </p:txBody>
      </p:sp>
      <p:cxnSp>
        <p:nvCxnSpPr>
          <p:cNvPr id="12" name="직선 연결선 11"/>
          <p:cNvCxnSpPr>
            <a:stCxn id="4" idx="2"/>
            <a:endCxn id="6" idx="0"/>
          </p:cNvCxnSpPr>
          <p:nvPr/>
        </p:nvCxnSpPr>
        <p:spPr>
          <a:xfrm flipH="1">
            <a:off x="6118496" y="2276872"/>
            <a:ext cx="491617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>
            <a:stCxn id="4" idx="2"/>
            <a:endCxn id="8" idx="0"/>
          </p:cNvCxnSpPr>
          <p:nvPr/>
        </p:nvCxnSpPr>
        <p:spPr>
          <a:xfrm>
            <a:off x="6610113" y="2276872"/>
            <a:ext cx="1634295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표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7129855"/>
              </p:ext>
            </p:extLst>
          </p:nvPr>
        </p:nvGraphicFramePr>
        <p:xfrm>
          <a:off x="5076056" y="4005064"/>
          <a:ext cx="340804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2010"/>
                <a:gridCol w="852010"/>
                <a:gridCol w="852010"/>
                <a:gridCol w="852010"/>
              </a:tblGrid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1.00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.83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1.00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.89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.85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1.00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.91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.90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.86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1.00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  <p:cxnSp>
        <p:nvCxnSpPr>
          <p:cNvPr id="24" name="직선 연결선 23"/>
          <p:cNvCxnSpPr>
            <a:stCxn id="4" idx="2"/>
            <a:endCxn id="5" idx="0"/>
          </p:cNvCxnSpPr>
          <p:nvPr/>
        </p:nvCxnSpPr>
        <p:spPr>
          <a:xfrm flipH="1">
            <a:off x="5076056" y="2276872"/>
            <a:ext cx="1534057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stCxn id="4" idx="2"/>
            <a:endCxn id="7" idx="0"/>
          </p:cNvCxnSpPr>
          <p:nvPr/>
        </p:nvCxnSpPr>
        <p:spPr>
          <a:xfrm>
            <a:off x="6610113" y="2276872"/>
            <a:ext cx="546903" cy="50405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3043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신뢰도 검증방법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342000" indent="-342000">
              <a:lnSpc>
                <a:spcPct val="120000"/>
              </a:lnSpc>
              <a:buFont typeface="+mj-lt"/>
              <a:buAutoNum type="arabicPeriod"/>
            </a:pPr>
            <a:r>
              <a:rPr lang="ko-KR" altLang="en-US" sz="9600" dirty="0" smtClean="0"/>
              <a:t>고전적 검증이론</a:t>
            </a:r>
            <a:r>
              <a:rPr lang="en-US" altLang="ko-KR" sz="9600" dirty="0" smtClean="0"/>
              <a:t>(Classical test theory) </a:t>
            </a:r>
            <a:r>
              <a:rPr lang="ko-KR" altLang="en-US" sz="9600" dirty="0" smtClean="0"/>
              <a:t>또는 참값 이론</a:t>
            </a:r>
            <a:r>
              <a:rPr lang="en-US" altLang="ko-KR" sz="9600" dirty="0" smtClean="0"/>
              <a:t>(true score theory)</a:t>
            </a:r>
          </a:p>
          <a:p>
            <a:pPr lvl="1">
              <a:lnSpc>
                <a:spcPct val="120000"/>
              </a:lnSpc>
            </a:pPr>
            <a:r>
              <a:rPr lang="en-US" altLang="ko-KR" sz="8000" dirty="0" smtClean="0"/>
              <a:t>1900</a:t>
            </a:r>
            <a:r>
              <a:rPr lang="ko-KR" altLang="en-US" sz="8000" dirty="0" smtClean="0"/>
              <a:t>년대 초 </a:t>
            </a:r>
            <a:r>
              <a:rPr lang="ko-KR" altLang="en-US" sz="8000" dirty="0" err="1" smtClean="0"/>
              <a:t>찰스</a:t>
            </a:r>
            <a:r>
              <a:rPr lang="ko-KR" altLang="en-US" sz="8000" dirty="0" smtClean="0"/>
              <a:t> </a:t>
            </a:r>
            <a:r>
              <a:rPr lang="ko-KR" altLang="en-US" sz="8000" dirty="0" err="1" smtClean="0"/>
              <a:t>스피어만</a:t>
            </a:r>
            <a:r>
              <a:rPr lang="en-US" altLang="ko-KR" sz="8000" dirty="0" smtClean="0"/>
              <a:t>(Charles Spearman)</a:t>
            </a:r>
            <a:r>
              <a:rPr lang="ko-KR" altLang="en-US" sz="8000" dirty="0" smtClean="0"/>
              <a:t>이 처음 제시</a:t>
            </a:r>
            <a:endParaRPr lang="en-US" altLang="ko-KR" sz="8000" dirty="0" smtClean="0"/>
          </a:p>
          <a:p>
            <a:pPr lvl="1">
              <a:lnSpc>
                <a:spcPct val="120000"/>
              </a:lnSpc>
            </a:pPr>
            <a:r>
              <a:rPr lang="ko-KR" altLang="en-US" sz="8000" dirty="0" smtClean="0"/>
              <a:t>심리측정</a:t>
            </a:r>
            <a:r>
              <a:rPr lang="en-US" altLang="ko-KR" sz="8000" dirty="0" smtClean="0"/>
              <a:t>(psychometric measurement)</a:t>
            </a:r>
            <a:r>
              <a:rPr lang="ko-KR" altLang="en-US" sz="8000" dirty="0" smtClean="0"/>
              <a:t>과 관련된 이론</a:t>
            </a:r>
            <a:endParaRPr lang="en-US" altLang="ko-KR" sz="8000" dirty="0" smtClean="0"/>
          </a:p>
          <a:p>
            <a:pPr lvl="1">
              <a:lnSpc>
                <a:spcPct val="120000"/>
              </a:lnSpc>
            </a:pPr>
            <a:endParaRPr lang="en-US" altLang="ko-KR" sz="8000" dirty="0" smtClean="0"/>
          </a:p>
          <a:p>
            <a:pPr lvl="1">
              <a:lnSpc>
                <a:spcPct val="120000"/>
              </a:lnSpc>
            </a:pPr>
            <a:r>
              <a:rPr lang="ko-KR" altLang="en-US" sz="8000" dirty="0" smtClean="0"/>
              <a:t>고전적 검증이론을 구성하는 세 가지 요소</a:t>
            </a:r>
            <a:endParaRPr lang="en-US" altLang="ko-KR" sz="8000" dirty="0" smtClean="0"/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8000" dirty="0" smtClean="0"/>
              <a:t>관찰값</a:t>
            </a:r>
            <a:r>
              <a:rPr lang="en-US" altLang="ko-KR" sz="8000" dirty="0" smtClean="0"/>
              <a:t>(Observed score):</a:t>
            </a:r>
            <a:r>
              <a:rPr lang="ko-KR" altLang="en-US" sz="8000" dirty="0" smtClean="0"/>
              <a:t> </a:t>
            </a:r>
            <a:r>
              <a:rPr lang="ko-KR" altLang="en-US" sz="8000" dirty="0"/>
              <a:t>특정한 개념이나 변인에 대한 어떤 한 개인의 속성을 측정도구로 실제 측정한 </a:t>
            </a:r>
            <a:r>
              <a:rPr lang="ko-KR" altLang="en-US" sz="8000" dirty="0" smtClean="0"/>
              <a:t>값</a:t>
            </a:r>
            <a:endParaRPr lang="en-US" altLang="ko-KR" sz="8000" dirty="0" smtClean="0"/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8000" dirty="0" smtClean="0"/>
              <a:t>참값</a:t>
            </a:r>
            <a:r>
              <a:rPr lang="en-US" altLang="ko-KR" sz="8000" dirty="0" smtClean="0"/>
              <a:t>(True score):</a:t>
            </a:r>
            <a:r>
              <a:rPr lang="ko-KR" altLang="en-US" sz="8000" dirty="0" smtClean="0"/>
              <a:t> </a:t>
            </a:r>
            <a:r>
              <a:rPr lang="ko-KR" altLang="en-US" sz="8000" dirty="0"/>
              <a:t>특정한 개념이나 변인에 대한 개인의 고유한 속성을 수치로 나타낸 </a:t>
            </a:r>
            <a:r>
              <a:rPr lang="ko-KR" altLang="en-US" sz="8000" dirty="0" smtClean="0"/>
              <a:t>것</a:t>
            </a:r>
            <a:endParaRPr lang="en-US" altLang="ko-KR" sz="8000" dirty="0" smtClean="0"/>
          </a:p>
          <a:p>
            <a:pPr marL="971550" lvl="1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8000" dirty="0" smtClean="0"/>
              <a:t>측정오류</a:t>
            </a:r>
            <a:r>
              <a:rPr lang="en-US" altLang="ko-KR" sz="8000" dirty="0" smtClean="0"/>
              <a:t>(Measurement error): </a:t>
            </a:r>
            <a:r>
              <a:rPr lang="ko-KR" altLang="en-US" sz="8000" dirty="0" smtClean="0"/>
              <a:t>각 측정도구가 갖는 한계로 발생하는 오류 또는 소음</a:t>
            </a:r>
            <a:r>
              <a:rPr lang="en-US" altLang="ko-KR" sz="8000" dirty="0" smtClean="0"/>
              <a:t>(noise)</a:t>
            </a:r>
            <a:endParaRPr lang="ko-KR" altLang="en-US" sz="8000" dirty="0"/>
          </a:p>
          <a:p>
            <a:pPr marL="571500" indent="-514350">
              <a:buFont typeface="+mj-ea"/>
              <a:buAutoNum type="circleNumDbPlain"/>
            </a:pPr>
            <a:endParaRPr lang="en-US" altLang="ko-KR" sz="8000" dirty="0" smtClean="0"/>
          </a:p>
          <a:p>
            <a:pPr marL="571500" indent="-514350"/>
            <a:endParaRPr lang="ko-KR" altLang="en-US" sz="8000" dirty="0"/>
          </a:p>
          <a:p>
            <a:pPr marL="571500" indent="-514350">
              <a:buFont typeface="+mj-ea"/>
              <a:buAutoNum type="circleNumDbPlain"/>
            </a:pPr>
            <a:endParaRPr lang="ko-KR" altLang="en-US" sz="9600" dirty="0"/>
          </a:p>
          <a:p>
            <a:pPr lvl="1">
              <a:buNone/>
            </a:pPr>
            <a:endParaRPr lang="en-US" altLang="ko-KR" sz="9600" dirty="0"/>
          </a:p>
          <a:p>
            <a:pPr lvl="1">
              <a:buNone/>
            </a:pPr>
            <a:endParaRPr lang="en-US" altLang="ko-KR" sz="9600" dirty="0" smtClean="0"/>
          </a:p>
          <a:p>
            <a:endParaRPr lang="en-US" altLang="ko-KR" sz="9600" dirty="0" smtClean="0"/>
          </a:p>
          <a:p>
            <a:endParaRPr lang="ko-KR" altLang="en-US" sz="9600" dirty="0"/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altLang="ko-KR" sz="2700" dirty="0">
                <a:solidFill>
                  <a:prstClr val="black"/>
                </a:solidFill>
              </a:rPr>
              <a:t>(4) </a:t>
            </a:r>
            <a:r>
              <a:rPr lang="ko-KR" altLang="en-US" sz="2700" dirty="0">
                <a:solidFill>
                  <a:prstClr val="black"/>
                </a:solidFill>
              </a:rPr>
              <a:t>판별 타당도</a:t>
            </a:r>
            <a:r>
              <a:rPr lang="en-US" altLang="ko-KR" sz="2700" dirty="0">
                <a:solidFill>
                  <a:prstClr val="black"/>
                </a:solidFill>
              </a:rPr>
              <a:t>(Discriminant validity)</a:t>
            </a:r>
          </a:p>
          <a:p>
            <a:pPr lvl="0"/>
            <a:r>
              <a:rPr lang="ko-KR" altLang="en-US" sz="2700" dirty="0">
                <a:solidFill>
                  <a:prstClr val="black"/>
                </a:solidFill>
              </a:rPr>
              <a:t>어떤 조작적 정의가 다른 조작적 정의와 차별화하는 정도</a:t>
            </a:r>
            <a:endParaRPr lang="en-US" altLang="ko-KR" sz="2700" dirty="0">
              <a:solidFill>
                <a:prstClr val="black"/>
              </a:solidFill>
            </a:endParaRPr>
          </a:p>
          <a:p>
            <a:pPr lvl="0"/>
            <a:r>
              <a:rPr lang="ko-KR" altLang="en-US" sz="2700" dirty="0">
                <a:solidFill>
                  <a:prstClr val="black"/>
                </a:solidFill>
              </a:rPr>
              <a:t>예</a:t>
            </a:r>
            <a:r>
              <a:rPr lang="en-US" altLang="ko-KR" sz="2700" dirty="0">
                <a:solidFill>
                  <a:prstClr val="black"/>
                </a:solidFill>
              </a:rPr>
              <a:t>) </a:t>
            </a:r>
            <a:r>
              <a:rPr lang="ko-KR" altLang="en-US" sz="2700" dirty="0">
                <a:solidFill>
                  <a:prstClr val="black"/>
                </a:solidFill>
              </a:rPr>
              <a:t>수학검정 결과 </a:t>
            </a:r>
            <a:r>
              <a:rPr lang="en-US" altLang="ko-KR" sz="2700" dirty="0">
                <a:solidFill>
                  <a:prstClr val="black"/>
                </a:solidFill>
                <a:sym typeface="Wingdings" pitchFamily="2" charset="2"/>
              </a:rPr>
              <a:t> </a:t>
            </a:r>
            <a:r>
              <a:rPr lang="ko-KR" altLang="en-US" sz="2700" dirty="0">
                <a:solidFill>
                  <a:prstClr val="black"/>
                </a:solidFill>
                <a:sym typeface="Wingdings" pitchFamily="2" charset="2"/>
              </a:rPr>
              <a:t>언어구사검정 결과</a:t>
            </a:r>
            <a:r>
              <a:rPr lang="en-US" altLang="ko-KR" sz="2700" dirty="0">
                <a:solidFill>
                  <a:prstClr val="black"/>
                </a:solidFill>
                <a:sym typeface="Wingdings" pitchFamily="2" charset="2"/>
              </a:rPr>
              <a:t> </a:t>
            </a:r>
            <a:endParaRPr lang="ko-KR" altLang="en-US" sz="2700" dirty="0">
              <a:solidFill>
                <a:prstClr val="black"/>
              </a:solidFill>
            </a:endParaRPr>
          </a:p>
          <a:p>
            <a:r>
              <a:rPr lang="ko-KR" altLang="en-US" dirty="0" smtClean="0"/>
              <a:t>결론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각 구성에 대한 측정 세트들은 서로 차별화함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5" name="모서리가 둥근 직사각형 4"/>
          <p:cNvSpPr/>
          <p:nvPr/>
        </p:nvSpPr>
        <p:spPr>
          <a:xfrm>
            <a:off x="5148064" y="1772816"/>
            <a:ext cx="122413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자존감</a:t>
            </a:r>
            <a:endParaRPr lang="ko-KR" altLang="en-US" dirty="0"/>
          </a:p>
        </p:txBody>
      </p:sp>
      <p:sp>
        <p:nvSpPr>
          <p:cNvPr id="6" name="모서리가 둥근 직사각형 5"/>
          <p:cNvSpPr/>
          <p:nvPr/>
        </p:nvSpPr>
        <p:spPr>
          <a:xfrm>
            <a:off x="7076857" y="1774879"/>
            <a:ext cx="1224136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통제력</a:t>
            </a:r>
            <a:endParaRPr lang="ko-KR" altLang="en-US" dirty="0"/>
          </a:p>
        </p:txBody>
      </p:sp>
      <p:sp>
        <p:nvSpPr>
          <p:cNvPr id="7" name="직사각형 6"/>
          <p:cNvSpPr/>
          <p:nvPr/>
        </p:nvSpPr>
        <p:spPr>
          <a:xfrm>
            <a:off x="4886922" y="2638583"/>
            <a:ext cx="7200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8" name="직사각형 7"/>
          <p:cNvSpPr/>
          <p:nvPr/>
        </p:nvSpPr>
        <p:spPr>
          <a:xfrm>
            <a:off x="5803700" y="2638583"/>
            <a:ext cx="7200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sp>
        <p:nvSpPr>
          <p:cNvPr id="9" name="직사각형 8"/>
          <p:cNvSpPr/>
          <p:nvPr/>
        </p:nvSpPr>
        <p:spPr>
          <a:xfrm>
            <a:off x="6939817" y="2636912"/>
            <a:ext cx="7200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7812360" y="2636912"/>
            <a:ext cx="720080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항목</a:t>
            </a:r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cxnSp>
        <p:nvCxnSpPr>
          <p:cNvPr id="12" name="직선 연결선 11"/>
          <p:cNvCxnSpPr>
            <a:stCxn id="5" idx="2"/>
            <a:endCxn id="7" idx="0"/>
          </p:cNvCxnSpPr>
          <p:nvPr/>
        </p:nvCxnSpPr>
        <p:spPr>
          <a:xfrm flipH="1">
            <a:off x="5246962" y="2348880"/>
            <a:ext cx="513170" cy="289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직선 연결선 13"/>
          <p:cNvCxnSpPr>
            <a:stCxn id="5" idx="2"/>
            <a:endCxn id="8" idx="0"/>
          </p:cNvCxnSpPr>
          <p:nvPr/>
        </p:nvCxnSpPr>
        <p:spPr>
          <a:xfrm>
            <a:off x="5760132" y="2348880"/>
            <a:ext cx="403608" cy="28970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직선 연결선 15"/>
          <p:cNvCxnSpPr>
            <a:stCxn id="6" idx="2"/>
            <a:endCxn id="9" idx="0"/>
          </p:cNvCxnSpPr>
          <p:nvPr/>
        </p:nvCxnSpPr>
        <p:spPr>
          <a:xfrm flipH="1">
            <a:off x="7299857" y="2350943"/>
            <a:ext cx="389068" cy="2859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6" idx="2"/>
            <a:endCxn id="10" idx="0"/>
          </p:cNvCxnSpPr>
          <p:nvPr/>
        </p:nvCxnSpPr>
        <p:spPr>
          <a:xfrm>
            <a:off x="7688925" y="2350943"/>
            <a:ext cx="483475" cy="2859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2" name="내용 개체 틀 21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141366021"/>
              </p:ext>
            </p:extLst>
          </p:nvPr>
        </p:nvGraphicFramePr>
        <p:xfrm>
          <a:off x="4788024" y="3789040"/>
          <a:ext cx="4038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0"/>
                <a:gridCol w="1009650"/>
                <a:gridCol w="1009650"/>
                <a:gridCol w="1009650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  <a:tc gridSpan="2">
                  <a:txBody>
                    <a:bodyPr/>
                    <a:lstStyle/>
                    <a:p>
                      <a:pPr latinLnBrk="1"/>
                      <a:r>
                        <a:rPr lang="ko-KR" altLang="en-US" dirty="0" err="1" smtClean="0"/>
                        <a:t>자존감</a:t>
                      </a:r>
                      <a:endParaRPr lang="ko-KR" altLang="en-US" dirty="0"/>
                    </a:p>
                  </a:txBody>
                  <a:tcPr anchor="ctr" anchorCtr="1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항목</a:t>
                      </a:r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항목</a:t>
                      </a:r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 rowSpan="2"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통제력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항목</a:t>
                      </a:r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.12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.04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  <a:tr h="370840">
                <a:tc v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항목</a:t>
                      </a:r>
                      <a:r>
                        <a:rPr lang="en-US" altLang="ko-KR" dirty="0" smtClean="0"/>
                        <a:t>2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.09</a:t>
                      </a:r>
                      <a:endParaRPr lang="ko-KR" altLang="en-US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.11</a:t>
                      </a:r>
                      <a:endParaRPr lang="ko-KR" altLang="en-US" dirty="0"/>
                    </a:p>
                  </a:txBody>
                  <a:tcPr anchor="ctr" anchorCtr="1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78835065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graphicFrame>
        <p:nvGraphicFramePr>
          <p:cNvPr id="14" name="내용 개체 틀 1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29159756"/>
              </p:ext>
            </p:extLst>
          </p:nvPr>
        </p:nvGraphicFramePr>
        <p:xfrm>
          <a:off x="1187624" y="3717032"/>
          <a:ext cx="6624737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6391"/>
                <a:gridCol w="946391"/>
                <a:gridCol w="946391"/>
                <a:gridCol w="946391"/>
                <a:gridCol w="946391"/>
                <a:gridCol w="946391"/>
                <a:gridCol w="946391"/>
              </a:tblGrid>
              <a:tr h="370840">
                <a:tc>
                  <a:txBody>
                    <a:bodyPr/>
                    <a:lstStyle/>
                    <a:p>
                      <a:pPr latinLnBrk="1"/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.83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.89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.02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.12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.09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.83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.85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.05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.11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.03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자존</a:t>
                      </a:r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.89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.85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.04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.00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.06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1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.02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.05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.04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.84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.93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2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.12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.11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.00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.84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.91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</a:tr>
              <a:tr h="37084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1400" dirty="0" smtClean="0"/>
                        <a:t>통제</a:t>
                      </a:r>
                      <a:r>
                        <a:rPr lang="en-US" altLang="ko-KR" sz="1400" dirty="0" smtClean="0"/>
                        <a:t>3</a:t>
                      </a:r>
                      <a:endParaRPr lang="ko-KR" altLang="en-US" sz="1400" dirty="0"/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.09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.03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FF0000"/>
                          </a:solidFill>
                        </a:rPr>
                        <a:t>.06</a:t>
                      </a:r>
                      <a:endParaRPr lang="ko-KR" alt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.93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.91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400" dirty="0" smtClean="0">
                          <a:solidFill>
                            <a:srgbClr val="00B050"/>
                          </a:solidFill>
                        </a:rPr>
                        <a:t>1.00</a:t>
                      </a:r>
                      <a:endParaRPr lang="ko-KR" altLang="en-US" sz="1400" dirty="0">
                        <a:solidFill>
                          <a:srgbClr val="00B050"/>
                        </a:solidFill>
                      </a:endParaRPr>
                    </a:p>
                  </a:txBody>
                  <a:tcPr anchor="ctr" anchorCtr="1"/>
                </a:tc>
              </a:tr>
            </a:tbl>
          </a:graphicData>
        </a:graphic>
      </p:graphicFrame>
      <p:sp>
        <p:nvSpPr>
          <p:cNvPr id="6" name="모서리가 둥근 직사각형 5"/>
          <p:cNvSpPr/>
          <p:nvPr/>
        </p:nvSpPr>
        <p:spPr>
          <a:xfrm>
            <a:off x="1979712" y="1844824"/>
            <a:ext cx="144016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err="1" smtClean="0"/>
              <a:t>자존감</a:t>
            </a:r>
            <a:endParaRPr lang="ko-KR" altLang="en-US" dirty="0"/>
          </a:p>
        </p:txBody>
      </p:sp>
      <p:sp>
        <p:nvSpPr>
          <p:cNvPr id="7" name="모서리가 둥근 직사각형 6"/>
          <p:cNvSpPr/>
          <p:nvPr/>
        </p:nvSpPr>
        <p:spPr>
          <a:xfrm>
            <a:off x="5508104" y="1844824"/>
            <a:ext cx="1440160" cy="57606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dirty="0" smtClean="0"/>
              <a:t>통제력</a:t>
            </a:r>
            <a:endParaRPr lang="ko-KR" altLang="en-US" dirty="0"/>
          </a:p>
        </p:txBody>
      </p:sp>
      <p:sp>
        <p:nvSpPr>
          <p:cNvPr id="8" name="직사각형 7"/>
          <p:cNvSpPr/>
          <p:nvPr/>
        </p:nvSpPr>
        <p:spPr>
          <a:xfrm>
            <a:off x="1187624" y="2838302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자존</a:t>
            </a:r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9" name="직사각형 8"/>
          <p:cNvSpPr/>
          <p:nvPr/>
        </p:nvSpPr>
        <p:spPr>
          <a:xfrm>
            <a:off x="2303748" y="2834003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자존</a:t>
            </a:r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sp>
        <p:nvSpPr>
          <p:cNvPr id="10" name="직사각형 9"/>
          <p:cNvSpPr/>
          <p:nvPr/>
        </p:nvSpPr>
        <p:spPr>
          <a:xfrm>
            <a:off x="3419872" y="2831695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자존</a:t>
            </a:r>
            <a:r>
              <a:rPr lang="en-US" altLang="ko-KR" sz="1200" dirty="0" smtClean="0"/>
              <a:t>3</a:t>
            </a:r>
            <a:endParaRPr lang="ko-KR" altLang="en-US" sz="1200" dirty="0"/>
          </a:p>
        </p:txBody>
      </p:sp>
      <p:sp>
        <p:nvSpPr>
          <p:cNvPr id="11" name="직사각형 10"/>
          <p:cNvSpPr/>
          <p:nvPr/>
        </p:nvSpPr>
        <p:spPr>
          <a:xfrm>
            <a:off x="4716016" y="2852936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통제</a:t>
            </a:r>
            <a:r>
              <a:rPr lang="en-US" altLang="ko-KR" sz="1200" dirty="0" smtClean="0"/>
              <a:t>1</a:t>
            </a:r>
            <a:endParaRPr lang="ko-KR" altLang="en-US" sz="1200" dirty="0"/>
          </a:p>
        </p:txBody>
      </p:sp>
      <p:sp>
        <p:nvSpPr>
          <p:cNvPr id="12" name="직사각형 11"/>
          <p:cNvSpPr/>
          <p:nvPr/>
        </p:nvSpPr>
        <p:spPr>
          <a:xfrm>
            <a:off x="5832140" y="2846401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통제</a:t>
            </a:r>
            <a:r>
              <a:rPr lang="en-US" altLang="ko-KR" sz="1200" dirty="0" smtClean="0"/>
              <a:t>2</a:t>
            </a:r>
            <a:endParaRPr lang="ko-KR" altLang="en-US" sz="1200" dirty="0"/>
          </a:p>
        </p:txBody>
      </p:sp>
      <p:sp>
        <p:nvSpPr>
          <p:cNvPr id="13" name="직사각형 12"/>
          <p:cNvSpPr/>
          <p:nvPr/>
        </p:nvSpPr>
        <p:spPr>
          <a:xfrm>
            <a:off x="6948264" y="2852936"/>
            <a:ext cx="792088" cy="4320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1200" dirty="0" smtClean="0"/>
              <a:t>통제</a:t>
            </a:r>
            <a:r>
              <a:rPr lang="en-US" altLang="ko-KR" sz="1200" dirty="0" smtClean="0"/>
              <a:t>3</a:t>
            </a:r>
            <a:endParaRPr lang="ko-KR" altLang="en-US" sz="1200" dirty="0"/>
          </a:p>
        </p:txBody>
      </p:sp>
      <p:cxnSp>
        <p:nvCxnSpPr>
          <p:cNvPr id="16" name="직선 연결선 15"/>
          <p:cNvCxnSpPr>
            <a:stCxn id="6" idx="2"/>
            <a:endCxn id="8" idx="0"/>
          </p:cNvCxnSpPr>
          <p:nvPr/>
        </p:nvCxnSpPr>
        <p:spPr>
          <a:xfrm flipH="1">
            <a:off x="1583668" y="2420888"/>
            <a:ext cx="1116124" cy="41741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직선 연결선 17"/>
          <p:cNvCxnSpPr>
            <a:stCxn id="6" idx="2"/>
            <a:endCxn id="9" idx="0"/>
          </p:cNvCxnSpPr>
          <p:nvPr/>
        </p:nvCxnSpPr>
        <p:spPr>
          <a:xfrm>
            <a:off x="2699792" y="2420888"/>
            <a:ext cx="0" cy="41311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직선 연결선 19"/>
          <p:cNvCxnSpPr>
            <a:stCxn id="6" idx="2"/>
            <a:endCxn id="10" idx="0"/>
          </p:cNvCxnSpPr>
          <p:nvPr/>
        </p:nvCxnSpPr>
        <p:spPr>
          <a:xfrm>
            <a:off x="2699792" y="2420888"/>
            <a:ext cx="1116124" cy="410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직선 연결선 21"/>
          <p:cNvCxnSpPr>
            <a:stCxn id="7" idx="2"/>
            <a:endCxn id="11" idx="0"/>
          </p:cNvCxnSpPr>
          <p:nvPr/>
        </p:nvCxnSpPr>
        <p:spPr>
          <a:xfrm flipH="1">
            <a:off x="5112060" y="2420888"/>
            <a:ext cx="111612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직선 연결선 23"/>
          <p:cNvCxnSpPr>
            <a:stCxn id="7" idx="2"/>
            <a:endCxn id="12" idx="0"/>
          </p:cNvCxnSpPr>
          <p:nvPr/>
        </p:nvCxnSpPr>
        <p:spPr>
          <a:xfrm>
            <a:off x="6228184" y="2420888"/>
            <a:ext cx="0" cy="42551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직선 연결선 25"/>
          <p:cNvCxnSpPr>
            <a:stCxn id="7" idx="2"/>
            <a:endCxn id="13" idx="0"/>
          </p:cNvCxnSpPr>
          <p:nvPr/>
        </p:nvCxnSpPr>
        <p:spPr>
          <a:xfrm>
            <a:off x="6228184" y="2420888"/>
            <a:ext cx="1116124" cy="43204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633670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514350" indent="-514350">
              <a:lnSpc>
                <a:spcPct val="120000"/>
              </a:lnSpc>
              <a:buFont typeface="+mj-lt"/>
              <a:buAutoNum type="arabicPeriod" startAt="4"/>
            </a:pPr>
            <a:r>
              <a:rPr lang="ko-KR" altLang="en-US" dirty="0" smtClean="0"/>
              <a:t>구성 타당도</a:t>
            </a:r>
            <a:r>
              <a:rPr lang="en-US" altLang="ko-KR" dirty="0" smtClean="0"/>
              <a:t>(Construct validity)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개념 </a:t>
            </a:r>
            <a:r>
              <a:rPr lang="ko-KR" altLang="en-US" dirty="0" err="1" smtClean="0"/>
              <a:t>타당도라고도</a:t>
            </a:r>
            <a:r>
              <a:rPr lang="ko-KR" altLang="en-US" dirty="0" smtClean="0"/>
              <a:t> 명명함</a:t>
            </a:r>
            <a:r>
              <a:rPr lang="en-US" altLang="ko-KR" dirty="0" smtClean="0"/>
              <a:t>.</a:t>
            </a:r>
          </a:p>
          <a:p>
            <a:pPr lvl="1">
              <a:lnSpc>
                <a:spcPct val="120000"/>
              </a:lnSpc>
            </a:pPr>
            <a:r>
              <a:rPr lang="ko-KR" altLang="en-US" dirty="0" smtClean="0"/>
              <a:t>표면</a:t>
            </a:r>
            <a:r>
              <a:rPr lang="en-US" altLang="ko-KR" dirty="0" smtClean="0"/>
              <a:t>, </a:t>
            </a:r>
            <a:r>
              <a:rPr lang="ko-KR" altLang="en-US" dirty="0" smtClean="0"/>
              <a:t>내용 그리고 기준</a:t>
            </a:r>
            <a:r>
              <a:rPr lang="en-US" altLang="ko-KR" dirty="0" smtClean="0"/>
              <a:t>-</a:t>
            </a:r>
            <a:r>
              <a:rPr lang="ko-KR" altLang="en-US" dirty="0" smtClean="0"/>
              <a:t>관련 </a:t>
            </a:r>
            <a:r>
              <a:rPr lang="ko-KR" altLang="en-US" dirty="0" err="1" smtClean="0"/>
              <a:t>타당도를</a:t>
            </a:r>
            <a:r>
              <a:rPr lang="ko-KR" altLang="en-US" dirty="0" smtClean="0"/>
              <a:t> 모두 만족시킬 경우</a:t>
            </a:r>
            <a:r>
              <a:rPr lang="en-US" altLang="ko-KR" dirty="0" smtClean="0"/>
              <a:t>, </a:t>
            </a:r>
            <a:r>
              <a:rPr lang="ko-KR" altLang="en-US" dirty="0" smtClean="0"/>
              <a:t>측정도구는 구성 </a:t>
            </a:r>
            <a:r>
              <a:rPr lang="ko-KR" altLang="en-US" dirty="0" err="1" smtClean="0"/>
              <a:t>타당도를</a:t>
            </a:r>
            <a:r>
              <a:rPr lang="ko-KR" altLang="en-US" dirty="0" smtClean="0"/>
              <a:t> 갖고 있다고 평가함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>
              <a:lnSpc>
                <a:spcPct val="120000"/>
              </a:lnSpc>
            </a:pPr>
            <a:r>
              <a:rPr lang="ko-KR" altLang="en-US" dirty="0" smtClean="0"/>
              <a:t>다음의 세 가지 기준을 만족시키면 구성 타당도가 높다고 평가함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en-US" altLang="ko-KR" dirty="0" smtClean="0"/>
          </a:p>
          <a:p>
            <a:pPr marL="914400" lvl="1" indent="-514350">
              <a:lnSpc>
                <a:spcPct val="120000"/>
              </a:lnSpc>
              <a:buAutoNum type="arabicParenBoth"/>
            </a:pPr>
            <a:r>
              <a:rPr lang="ko-KR" altLang="en-US" dirty="0" smtClean="0"/>
              <a:t>연구자가 측정하고자 하는 구성을 사용하고자 하는 측정도구는 실제로 측정한다는 느낌이 드는지</a:t>
            </a:r>
            <a:endParaRPr lang="en-US" altLang="ko-KR" dirty="0" smtClean="0"/>
          </a:p>
          <a:p>
            <a:pPr marL="914400" lvl="1" indent="-514350">
              <a:lnSpc>
                <a:spcPct val="120000"/>
              </a:lnSpc>
              <a:buAutoNum type="arabicParenBoth"/>
            </a:pPr>
            <a:r>
              <a:rPr lang="ko-KR" altLang="en-US" dirty="0" smtClean="0"/>
              <a:t>구성의 다양한 속성들을 측정도구는 거의 완벽하게 측정하고 있는지</a:t>
            </a:r>
            <a:endParaRPr lang="en-US" altLang="ko-KR" dirty="0" smtClean="0"/>
          </a:p>
          <a:p>
            <a:pPr marL="914400" lvl="1" indent="-514350">
              <a:lnSpc>
                <a:spcPct val="120000"/>
              </a:lnSpc>
              <a:buAutoNum type="arabicParenBoth"/>
            </a:pPr>
            <a:r>
              <a:rPr lang="ko-KR" altLang="en-US" dirty="0" smtClean="0"/>
              <a:t>구성을 측정하는 측정도구의 점수는 다른 구성을 측정하는 측정도구 점수들 간에 어떤 상관관계를 맺고 있는지</a:t>
            </a:r>
            <a:endParaRPr lang="en-US" altLang="ko-KR" dirty="0" smtClean="0"/>
          </a:p>
          <a:p>
            <a:pPr>
              <a:lnSpc>
                <a:spcPct val="120000"/>
              </a:lnSpc>
            </a:pPr>
            <a:endParaRPr lang="ko-KR" altLang="en-US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1"/>
            <a:r>
              <a:rPr lang="ko-KR" altLang="en-US" sz="2000" dirty="0" smtClean="0"/>
              <a:t>각 구성 간의 상관성이나 인과성이 이미 검증된 기존 이론을 근거하여 평가 가능</a:t>
            </a:r>
            <a:r>
              <a:rPr lang="en-US" altLang="ko-KR" sz="2000" dirty="0" smtClean="0"/>
              <a:t>.</a:t>
            </a:r>
          </a:p>
          <a:p>
            <a:pPr lvl="1">
              <a:buNone/>
            </a:pPr>
            <a:r>
              <a:rPr lang="en-US" altLang="ko-KR" sz="2000" dirty="0" smtClean="0"/>
              <a:t> </a:t>
            </a:r>
          </a:p>
          <a:p>
            <a:pPr lvl="1"/>
            <a:r>
              <a:rPr lang="ko-KR" altLang="en-US" sz="2000" dirty="0" smtClean="0"/>
              <a:t>연구자는 측정하고자 하는 구성을 기존 이론 속에 삽입한 후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측정도구를 통한 구성의 측정 결과와 여타 구성 간의 관계를 예측하여 실제로 어떤 연관성이 있음을 밝혀낸다면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측정도구의 구성 타당도가 있음을 의미함</a:t>
            </a:r>
            <a:r>
              <a:rPr lang="en-US" altLang="ko-KR" sz="2000" dirty="0" smtClean="0"/>
              <a:t>. </a:t>
            </a:r>
          </a:p>
          <a:p>
            <a:endParaRPr lang="en-US" altLang="ko-KR" sz="2000" dirty="0" smtClean="0"/>
          </a:p>
          <a:p>
            <a:pPr lvl="1"/>
            <a:r>
              <a:rPr lang="ko-KR" altLang="en-US" sz="2000" dirty="0" smtClean="0"/>
              <a:t>예</a:t>
            </a:r>
            <a:r>
              <a:rPr lang="en-US" altLang="ko-KR" sz="2000" dirty="0" smtClean="0"/>
              <a:t>) “</a:t>
            </a:r>
            <a:r>
              <a:rPr lang="ko-KR" altLang="en-US" sz="2000" dirty="0" smtClean="0"/>
              <a:t>자기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검열에 대한 의지가 상대적으로 낮을수록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자아 </a:t>
            </a:r>
            <a:r>
              <a:rPr lang="ko-KR" altLang="en-US" sz="2000" dirty="0" err="1" smtClean="0"/>
              <a:t>존중감은</a:t>
            </a:r>
            <a:r>
              <a:rPr lang="ko-KR" altLang="en-US" sz="2000" dirty="0" smtClean="0"/>
              <a:t> 상대적으로 높아질 것이다</a:t>
            </a:r>
            <a:r>
              <a:rPr lang="en-US" altLang="ko-KR" sz="2000" dirty="0" smtClean="0"/>
              <a:t>.” </a:t>
            </a:r>
            <a:r>
              <a:rPr lang="ko-KR" altLang="en-US" sz="2000" dirty="0" smtClean="0"/>
              <a:t>라는 이론적 예측에서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‘자기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검열에 대한 의지’란 구성을 측정하는 도구를 통해 나온 점수가 실제로 ‘자아 </a:t>
            </a:r>
            <a:r>
              <a:rPr lang="ko-KR" altLang="en-US" sz="2000" dirty="0" err="1" smtClean="0"/>
              <a:t>존중감</a:t>
            </a:r>
            <a:r>
              <a:rPr lang="ko-KR" altLang="en-US" sz="2000" dirty="0" smtClean="0"/>
              <a:t>’이란 구성 측정도구를 통해 나온 점수와 밀접한 부적 연관성을 갖고 있다면</a:t>
            </a:r>
            <a:r>
              <a:rPr lang="en-US" altLang="ko-KR" sz="2000" dirty="0" smtClean="0"/>
              <a:t>, </a:t>
            </a:r>
            <a:r>
              <a:rPr lang="ko-KR" altLang="en-US" sz="2000" dirty="0" smtClean="0"/>
              <a:t>자기</a:t>
            </a:r>
            <a:r>
              <a:rPr lang="en-US" altLang="ko-KR" sz="2000" dirty="0" smtClean="0"/>
              <a:t>-</a:t>
            </a:r>
            <a:r>
              <a:rPr lang="ko-KR" altLang="en-US" sz="2000" dirty="0" smtClean="0"/>
              <a:t>검열에 대한 의지 측정도구는 구성 타당도가 높다고 판단할 수 있음</a:t>
            </a:r>
            <a:endParaRPr lang="ko-KR" altLang="en-US" sz="2000" dirty="0"/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신뢰도와 타당도 간 관계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sz="2200" dirty="0" smtClean="0"/>
          </a:p>
          <a:p>
            <a:endParaRPr lang="en-US" altLang="ko-KR" sz="2200" dirty="0"/>
          </a:p>
          <a:p>
            <a:endParaRPr lang="en-US" altLang="ko-KR" sz="2200" dirty="0" smtClean="0"/>
          </a:p>
          <a:p>
            <a:endParaRPr lang="en-US" altLang="ko-KR" sz="2200" dirty="0" smtClean="0"/>
          </a:p>
          <a:p>
            <a:endParaRPr lang="en-US" altLang="ko-KR" sz="2200" dirty="0"/>
          </a:p>
          <a:p>
            <a:r>
              <a:rPr lang="ko-KR" altLang="en-US" sz="2200" dirty="0" smtClean="0"/>
              <a:t>출처</a:t>
            </a:r>
            <a:r>
              <a:rPr lang="en-US" altLang="ko-KR" sz="2200" dirty="0"/>
              <a:t>: </a:t>
            </a:r>
            <a:r>
              <a:rPr lang="ko-KR" altLang="en-US" sz="2200" dirty="0" err="1"/>
              <a:t>위키피디아</a:t>
            </a:r>
            <a:r>
              <a:rPr lang="en-US" altLang="ko-KR" sz="2200" dirty="0"/>
              <a:t>(</a:t>
            </a:r>
            <a:r>
              <a:rPr lang="en-US" altLang="ko-KR" sz="2200" u="sng" dirty="0">
                <a:hlinkClick r:id="rId2"/>
              </a:rPr>
              <a:t>http://</a:t>
            </a:r>
            <a:r>
              <a:rPr lang="en-US" altLang="ko-KR" sz="2200" u="sng" dirty="0" smtClean="0">
                <a:hlinkClick r:id="rId2"/>
              </a:rPr>
              <a:t>en.wikipedia.org/wiki/File:Reliability_and_validity.svg</a:t>
            </a:r>
            <a:r>
              <a:rPr lang="en-US" altLang="ko-KR" sz="2200" dirty="0" smtClean="0"/>
              <a:t>)</a:t>
            </a:r>
            <a:endParaRPr lang="ko-KR" altLang="en-US" dirty="0"/>
          </a:p>
        </p:txBody>
      </p:sp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12289" name="_x23500512" descr="EMB000008f45bc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39752" y="1628800"/>
            <a:ext cx="3888432" cy="374441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참고문헌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lvl="1" indent="-457200">
              <a:spcBef>
                <a:spcPts val="0"/>
              </a:spcBef>
              <a:buNone/>
            </a:pPr>
            <a:r>
              <a:rPr lang="ko-KR" altLang="en-US" sz="1400" dirty="0" smtClean="0">
                <a:latin typeface="+mn-ea"/>
              </a:rPr>
              <a:t>그레이브터</a:t>
            </a:r>
            <a:r>
              <a:rPr lang="en-US" altLang="ko-KR" sz="1400" dirty="0" smtClean="0">
                <a:latin typeface="+mn-ea"/>
              </a:rPr>
              <a:t>, J. </a:t>
            </a:r>
            <a:r>
              <a:rPr lang="ko-KR" altLang="en-US" sz="1400" dirty="0" err="1" smtClean="0">
                <a:latin typeface="+mn-ea"/>
              </a:rPr>
              <a:t>프레드릭</a:t>
            </a:r>
            <a:r>
              <a:rPr lang="ko-KR" altLang="en-US" sz="1400" dirty="0" smtClean="0">
                <a:latin typeface="+mn-ea"/>
              </a:rPr>
              <a:t> </a:t>
            </a:r>
            <a:r>
              <a:rPr lang="en-US" altLang="ko-KR" sz="1400" dirty="0" smtClean="0">
                <a:latin typeface="+mn-ea"/>
              </a:rPr>
              <a:t>&amp; </a:t>
            </a:r>
            <a:r>
              <a:rPr lang="ko-KR" altLang="en-US" sz="1400" dirty="0" err="1" smtClean="0">
                <a:latin typeface="+mn-ea"/>
              </a:rPr>
              <a:t>월나우</a:t>
            </a:r>
            <a:r>
              <a:rPr lang="en-US" altLang="ko-KR" sz="1400" dirty="0" smtClean="0">
                <a:latin typeface="+mn-ea"/>
              </a:rPr>
              <a:t>, B. </a:t>
            </a:r>
            <a:r>
              <a:rPr lang="ko-KR" altLang="en-US" sz="1400" dirty="0" err="1" smtClean="0">
                <a:latin typeface="+mn-ea"/>
              </a:rPr>
              <a:t>래리</a:t>
            </a:r>
            <a:r>
              <a:rPr lang="en-US" altLang="ko-KR" sz="1400" dirty="0" smtClean="0">
                <a:latin typeface="+mn-ea"/>
              </a:rPr>
              <a:t>(2009). </a:t>
            </a:r>
            <a:r>
              <a:rPr lang="ko-KR" altLang="en-US" sz="1400" dirty="0" smtClean="0">
                <a:latin typeface="+mn-ea"/>
              </a:rPr>
              <a:t>사회과학통계방법론의 핵심이론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김광재</a:t>
            </a:r>
            <a:r>
              <a:rPr lang="en-US" altLang="ko-KR" sz="1400" dirty="0" smtClean="0">
                <a:latin typeface="+mn-ea"/>
              </a:rPr>
              <a:t>·</a:t>
            </a:r>
            <a:r>
              <a:rPr lang="ko-KR" altLang="en-US" sz="1400" dirty="0" smtClean="0">
                <a:latin typeface="+mn-ea"/>
              </a:rPr>
              <a:t>김효동 역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서울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err="1" smtClean="0">
                <a:latin typeface="+mn-ea"/>
              </a:rPr>
              <a:t>커뮤니케이션북스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pPr marL="0" lvl="1" indent="-457200">
              <a:spcBef>
                <a:spcPts val="0"/>
              </a:spcBef>
              <a:buNone/>
            </a:pPr>
            <a:r>
              <a:rPr lang="ko-KR" altLang="en-US" sz="1400" dirty="0" smtClean="0">
                <a:latin typeface="+mn-ea"/>
              </a:rPr>
              <a:t>장택원</a:t>
            </a:r>
            <a:r>
              <a:rPr lang="en-US" altLang="ko-KR" sz="1400" dirty="0" smtClean="0">
                <a:latin typeface="+mn-ea"/>
              </a:rPr>
              <a:t>(2011). </a:t>
            </a:r>
            <a:r>
              <a:rPr lang="ko-KR" altLang="en-US" sz="1400" dirty="0" smtClean="0">
                <a:latin typeface="+mn-ea"/>
              </a:rPr>
              <a:t>세상에서 가장 쉬운 사회조사방법론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서울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err="1" smtClean="0">
                <a:latin typeface="+mn-ea"/>
              </a:rPr>
              <a:t>커뮤니케이션북스</a:t>
            </a:r>
            <a:r>
              <a:rPr lang="en-US" altLang="ko-KR" sz="1400" dirty="0" smtClean="0">
                <a:latin typeface="+mn-ea"/>
              </a:rPr>
              <a:t>.</a:t>
            </a:r>
          </a:p>
          <a:p>
            <a:pPr marL="0" lvl="1" indent="-457200">
              <a:spcBef>
                <a:spcPts val="0"/>
              </a:spcBef>
              <a:buNone/>
            </a:pPr>
            <a:r>
              <a:rPr lang="ko-KR" altLang="en-US" sz="1400" dirty="0" smtClean="0">
                <a:latin typeface="+mn-ea"/>
              </a:rPr>
              <a:t>전상규</a:t>
            </a:r>
            <a:r>
              <a:rPr lang="en-US" altLang="ko-KR" sz="1400" dirty="0" smtClean="0">
                <a:latin typeface="+mn-ea"/>
              </a:rPr>
              <a:t>, </a:t>
            </a:r>
            <a:r>
              <a:rPr lang="ko-KR" altLang="en-US" sz="1400" dirty="0" smtClean="0">
                <a:latin typeface="+mn-ea"/>
              </a:rPr>
              <a:t>김경수 </a:t>
            </a:r>
            <a:r>
              <a:rPr lang="en-US" altLang="ko-KR" sz="1400" dirty="0" smtClean="0">
                <a:latin typeface="+mn-ea"/>
              </a:rPr>
              <a:t>(2010). </a:t>
            </a:r>
            <a:r>
              <a:rPr lang="ko-KR" altLang="en-US" sz="1400" dirty="0" err="1" smtClean="0">
                <a:latin typeface="+mn-ea"/>
              </a:rPr>
              <a:t>사회조사분석사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en-US" altLang="ko-KR" sz="1400" dirty="0" smtClean="0">
                <a:latin typeface="+mn-ea"/>
                <a:hlinkClick r:id="rId2"/>
              </a:rPr>
              <a:t>www.sidaegosi.com</a:t>
            </a:r>
            <a:endParaRPr lang="en-US" altLang="ko-KR" sz="1400" dirty="0" smtClean="0">
              <a:latin typeface="+mn-ea"/>
            </a:endParaRPr>
          </a:p>
          <a:p>
            <a:pPr marL="0" lvl="1" indent="-457200">
              <a:spcBef>
                <a:spcPts val="0"/>
              </a:spcBef>
              <a:buNone/>
            </a:pPr>
            <a:r>
              <a:rPr lang="ko-KR" altLang="en-US" sz="1400" dirty="0" smtClean="0">
                <a:latin typeface="+mn-ea"/>
              </a:rPr>
              <a:t>최현</a:t>
            </a:r>
            <a:r>
              <a:rPr lang="ko-KR" altLang="en-US" sz="1400" dirty="0">
                <a:latin typeface="+mn-ea"/>
              </a:rPr>
              <a:t>철 </a:t>
            </a:r>
            <a:r>
              <a:rPr lang="en-US" altLang="ko-KR" sz="1400" dirty="0" smtClean="0">
                <a:latin typeface="+mn-ea"/>
              </a:rPr>
              <a:t>(2008). </a:t>
            </a:r>
            <a:r>
              <a:rPr lang="ko-KR" altLang="en-US" sz="1400" dirty="0" smtClean="0">
                <a:latin typeface="+mn-ea"/>
              </a:rPr>
              <a:t>사회통계방법론</a:t>
            </a:r>
            <a:r>
              <a:rPr lang="en-US" altLang="ko-KR" sz="1400" dirty="0" smtClean="0">
                <a:latin typeface="+mn-ea"/>
              </a:rPr>
              <a:t>. </a:t>
            </a:r>
            <a:r>
              <a:rPr lang="ko-KR" altLang="en-US" sz="1400" dirty="0" smtClean="0">
                <a:latin typeface="+mn-ea"/>
              </a:rPr>
              <a:t>서</a:t>
            </a:r>
            <a:r>
              <a:rPr lang="ko-KR" altLang="en-US" sz="1400" dirty="0">
                <a:latin typeface="+mn-ea"/>
              </a:rPr>
              <a:t>울</a:t>
            </a:r>
            <a:r>
              <a:rPr lang="en-US" altLang="ko-KR" sz="1400" dirty="0" smtClean="0">
                <a:latin typeface="+mn-ea"/>
              </a:rPr>
              <a:t>: </a:t>
            </a:r>
            <a:r>
              <a:rPr lang="ko-KR" altLang="en-US" sz="1400" dirty="0" err="1" smtClean="0">
                <a:latin typeface="+mn-ea"/>
              </a:rPr>
              <a:t>나남</a:t>
            </a:r>
            <a:endParaRPr lang="en-US" altLang="ko-KR" sz="1400" dirty="0" smtClean="0">
              <a:latin typeface="+mn-ea"/>
            </a:endParaRP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err="1" smtClean="0"/>
              <a:t>Babbie</a:t>
            </a:r>
            <a:r>
              <a:rPr lang="en-US" altLang="ko-KR" sz="1400" dirty="0" smtClean="0"/>
              <a:t>, E. (2001). The practice of social research (9th ed.). Belmont, CA: Wadsworth/Thomson Learning. 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Hayes, A. F. (2005). Statistical methods for communication science. </a:t>
            </a:r>
            <a:r>
              <a:rPr lang="ko-KR" altLang="en-US" sz="1400" dirty="0" smtClean="0"/>
              <a:t>류성진 역 </a:t>
            </a:r>
            <a:r>
              <a:rPr lang="en-US" altLang="ko-KR" sz="1400" dirty="0" smtClean="0"/>
              <a:t>(2011). </a:t>
            </a:r>
            <a:r>
              <a:rPr lang="ko-KR" altLang="en-US" sz="1400" dirty="0" smtClean="0"/>
              <a:t>「커뮤니케이션 통계방법론」</a:t>
            </a:r>
            <a:r>
              <a:rPr lang="en-US" altLang="ko-KR" sz="1400" dirty="0" smtClean="0"/>
              <a:t>, </a:t>
            </a:r>
            <a:r>
              <a:rPr lang="ko-KR" altLang="en-US" sz="1400" dirty="0" smtClean="0"/>
              <a:t>서울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커뮤니케이션북스</a:t>
            </a:r>
            <a:r>
              <a:rPr lang="en-US" altLang="ko-KR" sz="1400" dirty="0" smtClean="0"/>
              <a:t>.</a:t>
            </a:r>
            <a:endParaRPr lang="ko-KR" altLang="en-US" sz="1400" dirty="0" smtClean="0"/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Levin, J., &amp; Fox, J. A. (1997). Elementary Statistics in social research (8th ed.). Needham Heights, MA: </a:t>
            </a:r>
            <a:r>
              <a:rPr lang="en-US" altLang="ko-KR" sz="1400" dirty="0" err="1" smtClean="0"/>
              <a:t>Allyn</a:t>
            </a:r>
            <a:r>
              <a:rPr lang="en-US" altLang="ko-KR" sz="1400" dirty="0" smtClean="0"/>
              <a:t> &amp; Bacon.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err="1" smtClean="0"/>
              <a:t>Trochim</a:t>
            </a:r>
            <a:r>
              <a:rPr lang="en-US" altLang="ko-KR" sz="1400" dirty="0" smtClean="0"/>
              <a:t>, W. M. K. (2012). Research methods knowledge base. available: </a:t>
            </a:r>
            <a:r>
              <a:rPr lang="en-US" altLang="ko-KR" sz="1400" u="sng" dirty="0" smtClean="0">
                <a:hlinkClick r:id="rId3"/>
              </a:rPr>
              <a:t>http://www.socialresearchmethods.net/kb/index.php</a:t>
            </a:r>
            <a:r>
              <a:rPr lang="en-US" altLang="ko-KR" sz="1400" dirty="0" smtClean="0"/>
              <a:t>.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Wikipedia. (2012a). Classical test theory. available: </a:t>
            </a:r>
            <a:r>
              <a:rPr lang="en-US" altLang="ko-KR" sz="1400" u="sng" dirty="0" smtClean="0">
                <a:hlinkClick r:id="rId4"/>
              </a:rPr>
              <a:t>http://en.wikipedia.org/wiki/Classical_test_theory</a:t>
            </a:r>
            <a:r>
              <a:rPr lang="en-US" altLang="ko-KR" sz="1400" dirty="0" smtClean="0"/>
              <a:t>.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Wikipedia. (2012b). Observational error. </a:t>
            </a:r>
            <a:r>
              <a:rPr lang="en-US" altLang="ko-KR" sz="1400" u="sng" dirty="0" smtClean="0">
                <a:hlinkClick r:id="rId5"/>
              </a:rPr>
              <a:t>http://en.wikipedia.org/wiki/Observational_error</a:t>
            </a:r>
            <a:r>
              <a:rPr lang="en-US" altLang="ko-KR" sz="1400" dirty="0" smtClean="0"/>
              <a:t>.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Wikipedia. (2012c). Reliability(statistics). available: </a:t>
            </a:r>
            <a:r>
              <a:rPr lang="en-US" altLang="ko-KR" sz="1400" u="sng" dirty="0" smtClean="0">
                <a:hlinkClick r:id="rId6"/>
              </a:rPr>
              <a:t>http://en.wikipedia.org/wiki/Reliability_(statistics</a:t>
            </a:r>
            <a:r>
              <a:rPr lang="en-US" altLang="ko-KR" sz="1400" dirty="0" smtClean="0">
                <a:hlinkClick r:id="rId6"/>
              </a:rPr>
              <a:t>)</a:t>
            </a:r>
            <a:r>
              <a:rPr lang="en-US" altLang="ko-KR" sz="1400" dirty="0" smtClean="0"/>
              <a:t>.</a:t>
            </a:r>
          </a:p>
          <a:p>
            <a:pPr marL="0" indent="-457200" fontAlgn="base">
              <a:spcBef>
                <a:spcPts val="0"/>
              </a:spcBef>
              <a:buNone/>
            </a:pPr>
            <a:r>
              <a:rPr lang="en-US" altLang="ko-KR" sz="1400" dirty="0" smtClean="0"/>
              <a:t>Wikipedia. (2012d). Validity(statistics). available: </a:t>
            </a:r>
            <a:r>
              <a:rPr lang="en-US" altLang="ko-KR" sz="1400" dirty="0" smtClean="0">
                <a:hlinkClick r:id="rId7"/>
              </a:rPr>
              <a:t>h</a:t>
            </a:r>
            <a:r>
              <a:rPr lang="en-US" altLang="ko-KR" sz="1400" u="sng" dirty="0" smtClean="0">
                <a:hlinkClick r:id="rId7"/>
              </a:rPr>
              <a:t>ttp://en.wikipedia.org/wiki/Validity_(statistics</a:t>
            </a:r>
            <a:r>
              <a:rPr lang="en-US" altLang="ko-KR" sz="1400" dirty="0" smtClean="0">
                <a:hlinkClick r:id="rId7"/>
              </a:rPr>
              <a:t>)</a:t>
            </a:r>
            <a:r>
              <a:rPr lang="en-US" altLang="ko-KR" sz="1400" dirty="0" smtClean="0"/>
              <a:t>.</a:t>
            </a:r>
          </a:p>
          <a:p>
            <a:pPr marL="0" indent="-457200" fontAlgn="base">
              <a:spcBef>
                <a:spcPts val="0"/>
              </a:spcBef>
              <a:buNone/>
            </a:pPr>
            <a:endParaRPr lang="en-US" altLang="ko-KR" sz="1400" dirty="0" smtClean="0"/>
          </a:p>
          <a:p>
            <a:pPr marL="0" indent="-457200">
              <a:spcBef>
                <a:spcPts val="0"/>
              </a:spcBef>
            </a:pPr>
            <a:endParaRPr lang="ko-KR" alt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71500" indent="-514350">
              <a:lnSpc>
                <a:spcPct val="120000"/>
              </a:lnSpc>
            </a:pPr>
            <a:r>
              <a:rPr lang="ko-KR" altLang="en-US" sz="2400" dirty="0" smtClean="0"/>
              <a:t>측정오류를 구성하는 두 가지 오류</a:t>
            </a:r>
            <a:endParaRPr lang="en-US" altLang="ko-KR" sz="2400" dirty="0" smtClean="0"/>
          </a:p>
          <a:p>
            <a:pPr marL="571500" indent="-514350">
              <a:lnSpc>
                <a:spcPct val="120000"/>
              </a:lnSpc>
              <a:buNone/>
            </a:pPr>
            <a:r>
              <a:rPr lang="en-US" altLang="ko-KR" sz="2400" dirty="0" smtClean="0"/>
              <a:t>(1) </a:t>
            </a:r>
            <a:r>
              <a:rPr lang="ko-KR" altLang="en-US" sz="2400" dirty="0" smtClean="0"/>
              <a:t>무작위 오류</a:t>
            </a:r>
            <a:r>
              <a:rPr lang="en-US" altLang="ko-KR" sz="2400" dirty="0" smtClean="0"/>
              <a:t>(random error): 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소음</a:t>
            </a:r>
            <a:r>
              <a:rPr lang="en-US" altLang="ko-KR" sz="2400" dirty="0" smtClean="0"/>
              <a:t>(noise)</a:t>
            </a:r>
            <a:r>
              <a:rPr lang="ko-KR" altLang="en-US" sz="2400" dirty="0" smtClean="0"/>
              <a:t>으로도 간주</a:t>
            </a:r>
            <a:endParaRPr lang="en-US" altLang="ko-KR" sz="2400" dirty="0" smtClean="0"/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표본에 걸쳐 변인 측정에 무작위로 영향을 주는 어떤 요인에 의해 발생함</a:t>
            </a:r>
            <a:endParaRPr lang="en-US" altLang="ko-KR" sz="2400" dirty="0" smtClean="0"/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표본에 속한 각 개별적 구성원의 속성이나 상태에 의해 발생함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/>
              <a:t>예를 들어</a:t>
            </a:r>
            <a:r>
              <a:rPr lang="en-US" altLang="ko-KR" sz="2400" dirty="0"/>
              <a:t>, </a:t>
            </a:r>
            <a:r>
              <a:rPr lang="ko-KR" altLang="en-US" sz="2400" dirty="0"/>
              <a:t>측정에서 각 개인의 기분 차이가 측정 참여도에 영향을 줄 수 있다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/>
              <a:t>서로 간의 값을 상쇄하면서 합은 </a:t>
            </a:r>
            <a:r>
              <a:rPr lang="en-US" altLang="ko-KR" sz="2400" dirty="0"/>
              <a:t>0</a:t>
            </a:r>
            <a:r>
              <a:rPr lang="ko-KR" altLang="en-US" sz="2400" dirty="0"/>
              <a:t>이 </a:t>
            </a:r>
            <a:r>
              <a:rPr lang="ko-KR" altLang="en-US" sz="2400" dirty="0" smtClean="0"/>
              <a:t>됨</a:t>
            </a:r>
            <a:r>
              <a:rPr lang="en-US" altLang="ko-KR" sz="2400" dirty="0" smtClean="0"/>
              <a:t>. 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전체적인 </a:t>
            </a:r>
            <a:r>
              <a:rPr lang="ko-KR" altLang="en-US" sz="2400" dirty="0" err="1"/>
              <a:t>관찰값의</a:t>
            </a:r>
            <a:r>
              <a:rPr lang="ko-KR" altLang="en-US" sz="2400" dirty="0"/>
              <a:t> </a:t>
            </a:r>
            <a:r>
              <a:rPr lang="ko-KR" altLang="en-US" sz="2400" dirty="0" err="1"/>
              <a:t>변화량을</a:t>
            </a:r>
            <a:r>
              <a:rPr lang="ko-KR" altLang="en-US" sz="2400" dirty="0"/>
              <a:t> 커질 수 </a:t>
            </a:r>
            <a:r>
              <a:rPr lang="ko-KR" altLang="en-US" sz="2400" dirty="0" smtClean="0"/>
              <a:t>있음</a:t>
            </a:r>
            <a:r>
              <a:rPr lang="en-US" altLang="ko-KR" sz="2400" dirty="0" smtClean="0"/>
              <a:t>. 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결론적으로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</a:t>
            </a:r>
            <a:r>
              <a:rPr lang="ko-KR" altLang="en-US" sz="2400" dirty="0"/>
              <a:t>무작위 오류는 평균에는 영향을 </a:t>
            </a:r>
            <a:r>
              <a:rPr lang="ko-KR" altLang="en-US" sz="2400" dirty="0" smtClean="0"/>
              <a:t>주지 않음</a:t>
            </a:r>
            <a:r>
              <a:rPr lang="en-US" altLang="ko-KR" sz="2400" dirty="0" smtClean="0"/>
              <a:t>.</a:t>
            </a:r>
          </a:p>
          <a:p>
            <a:pPr marL="571500" indent="-514350">
              <a:lnSpc>
                <a:spcPct val="120000"/>
              </a:lnSpc>
              <a:buFont typeface="+mj-ea"/>
              <a:buAutoNum type="circleNumDbPlain"/>
            </a:pPr>
            <a:r>
              <a:rPr lang="ko-KR" altLang="en-US" sz="2400" dirty="0" smtClean="0"/>
              <a:t>그러나</a:t>
            </a:r>
            <a:r>
              <a:rPr lang="en-US" altLang="ko-KR" sz="2400" dirty="0" smtClean="0"/>
              <a:t>, </a:t>
            </a:r>
            <a:r>
              <a:rPr lang="ko-KR" altLang="en-US" sz="2400" dirty="0"/>
              <a:t>평균 주위의 관찰값 </a:t>
            </a:r>
            <a:r>
              <a:rPr lang="ko-KR" altLang="en-US" sz="2400" dirty="0" err="1"/>
              <a:t>변화량에는</a:t>
            </a:r>
            <a:r>
              <a:rPr lang="ko-KR" altLang="en-US" sz="2400" dirty="0"/>
              <a:t> 영향을 줄 수 </a:t>
            </a:r>
            <a:r>
              <a:rPr lang="ko-KR" altLang="en-US" sz="2400" dirty="0" smtClean="0"/>
              <a:t>있음</a:t>
            </a:r>
            <a:r>
              <a:rPr lang="en-US" altLang="ko-KR" sz="2400" dirty="0" smtClean="0"/>
              <a:t>. </a:t>
            </a:r>
            <a:endParaRPr lang="ko-KR" altLang="en-US" sz="2400" dirty="0"/>
          </a:p>
          <a:p>
            <a:pPr marL="571500" indent="-514350">
              <a:buFont typeface="+mj-ea"/>
              <a:buAutoNum type="circleNumDbPlain"/>
            </a:pPr>
            <a:endParaRPr lang="en-US" altLang="ko-KR" sz="2400" dirty="0" smtClean="0"/>
          </a:p>
          <a:p>
            <a:endParaRPr lang="ko-KR" altLang="en-US" sz="2400" dirty="0"/>
          </a:p>
        </p:txBody>
      </p:sp>
      <p:sp>
        <p:nvSpPr>
          <p:cNvPr id="5632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</a:t>
            </a:r>
            <a:r>
              <a:rPr lang="ko-KR" altLang="en-US" dirty="0"/>
              <a:t>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 dirty="0"/>
          </a:p>
        </p:txBody>
      </p:sp>
      <p:pic>
        <p:nvPicPr>
          <p:cNvPr id="4" name="_x150937296" descr="EMB000008f45bf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628800"/>
            <a:ext cx="7920880" cy="43924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571500" indent="-514350">
              <a:buNone/>
            </a:pPr>
            <a:r>
              <a:rPr lang="en-US" altLang="ko-KR" sz="2400" dirty="0" smtClean="0"/>
              <a:t>(2)	</a:t>
            </a:r>
            <a:r>
              <a:rPr lang="ko-KR" altLang="en-US" sz="2400" dirty="0" smtClean="0"/>
              <a:t>체계적 오류</a:t>
            </a:r>
            <a:r>
              <a:rPr lang="en-US" altLang="ko-KR" sz="2400" dirty="0" smtClean="0"/>
              <a:t>(systematic error)</a:t>
            </a:r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편향</a:t>
            </a:r>
            <a:r>
              <a:rPr lang="en-US" altLang="ko-KR" sz="2400" dirty="0" smtClean="0"/>
              <a:t>(bias)</a:t>
            </a:r>
            <a:r>
              <a:rPr lang="ko-KR" altLang="en-US" sz="2400" dirty="0" smtClean="0"/>
              <a:t>이라고도 일컫음</a:t>
            </a:r>
            <a:endParaRPr lang="en-US" altLang="ko-KR" sz="2400" dirty="0" smtClean="0"/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표본에 걸쳐 변인의 측정에 체계적으로 영향을 주는 어떤 요인에 의해 발생함</a:t>
            </a:r>
            <a:r>
              <a:rPr lang="en-US" altLang="ko-KR" sz="2400" dirty="0" smtClean="0"/>
              <a:t>.</a:t>
            </a:r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표본에 속한 모든 구성원 전체에게 일관적으로 발생하는 오류</a:t>
            </a:r>
            <a:endParaRPr lang="en-US" altLang="ko-KR" sz="2400" dirty="0" smtClean="0"/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예를 들어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대학생 참여자들이 측정에 참여하는 순간에</a:t>
            </a:r>
            <a:r>
              <a:rPr lang="en-US" altLang="ko-KR" sz="2400" dirty="0" smtClean="0"/>
              <a:t>, </a:t>
            </a:r>
            <a:r>
              <a:rPr lang="ko-KR" altLang="en-US" sz="2400" dirty="0" smtClean="0"/>
              <a:t>갑자기 외부로부터 헤비메탈 밴드의 연주 소리가 들린다면</a:t>
            </a:r>
            <a:r>
              <a:rPr lang="en-US" altLang="ko-KR" sz="2400" dirty="0" smtClean="0"/>
              <a:t>,</a:t>
            </a:r>
            <a:r>
              <a:rPr lang="ko-KR" altLang="en-US" sz="2400" dirty="0" smtClean="0"/>
              <a:t> 이는 참여자들 전체의 측정 수행능력에 영향을 미침</a:t>
            </a:r>
            <a:r>
              <a:rPr lang="en-US" altLang="ko-KR" sz="2400" dirty="0" smtClean="0"/>
              <a:t>. </a:t>
            </a:r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전체적으로 일관성 있게 부정적 또는 긍정적인 경향이 있음</a:t>
            </a:r>
            <a:r>
              <a:rPr lang="en-US" altLang="ko-KR" sz="2400" dirty="0" smtClean="0"/>
              <a:t>.</a:t>
            </a:r>
          </a:p>
          <a:p>
            <a:pPr marL="571500" indent="-514350">
              <a:buFont typeface="+mj-ea"/>
              <a:buAutoNum type="circleNumDbPlain"/>
            </a:pPr>
            <a:r>
              <a:rPr lang="ko-KR" altLang="en-US" sz="2400" dirty="0" smtClean="0"/>
              <a:t>평균에 영향을 줌</a:t>
            </a:r>
            <a:r>
              <a:rPr lang="en-US" altLang="ko-KR" sz="2400" dirty="0" smtClean="0"/>
              <a:t>.</a:t>
            </a:r>
            <a:endParaRPr lang="ko-KR" altLang="en-US" sz="2400" dirty="0" smtClean="0"/>
          </a:p>
          <a:p>
            <a:pPr marL="571500" indent="-514350">
              <a:buFont typeface="+mj-ea"/>
              <a:buAutoNum type="circleNumDbPlain"/>
            </a:pPr>
            <a:endParaRPr lang="en-US" altLang="ko-KR" sz="2400" dirty="0" smtClean="0"/>
          </a:p>
          <a:p>
            <a:pPr marL="571500" indent="-514350">
              <a:buFont typeface="+mj-ea"/>
              <a:buAutoNum type="circleNumDbPlain"/>
            </a:pPr>
            <a:endParaRPr lang="en-US" altLang="ko-KR" sz="2400" dirty="0" smtClean="0"/>
          </a:p>
          <a:p>
            <a:pPr marL="571500" indent="-514350">
              <a:buFont typeface="+mj-ea"/>
              <a:buAutoNum type="circleNumDbPlain"/>
            </a:pPr>
            <a:endParaRPr lang="en-US" altLang="ko-KR" sz="2400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789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  <p:pic>
        <p:nvPicPr>
          <p:cNvPr id="37889" name="_x151018824" descr="EMB0000095401d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7584" y="1628800"/>
            <a:ext cx="7704856" cy="45365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계속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000" lvl="1">
              <a:buFont typeface="Arial" pitchFamily="34" charset="0"/>
              <a:buChar char="•"/>
            </a:pPr>
            <a:r>
              <a:rPr lang="ko-KR" altLang="en-US" sz="2400" dirty="0" smtClean="0"/>
              <a:t>참값에 가장 근접하는 </a:t>
            </a:r>
            <a:r>
              <a:rPr lang="ko-KR" altLang="en-US" sz="2400" dirty="0" err="1" smtClean="0"/>
              <a:t>관찰값을</a:t>
            </a:r>
            <a:r>
              <a:rPr lang="ko-KR" altLang="en-US" sz="2400" dirty="0" smtClean="0"/>
              <a:t> 획득할 수 있는 경우</a:t>
            </a:r>
            <a:endParaRPr lang="en-US" altLang="ko-KR" sz="2400" dirty="0" smtClean="0"/>
          </a:p>
          <a:p>
            <a:pPr marL="742050" lvl="2"/>
            <a:r>
              <a:rPr lang="ko-KR" altLang="en-US" sz="2000" dirty="0" smtClean="0"/>
              <a:t>표본 구성원의 개별적 속성에 따른 무작위 오류나 외부적 환경에 의한 체계적 오류를 가급적 최소화하는 경우</a:t>
            </a:r>
            <a:endParaRPr lang="en-US" altLang="ko-KR" sz="2000" dirty="0" smtClean="0"/>
          </a:p>
          <a:p>
            <a:pPr marL="742050" lvl="2"/>
            <a:r>
              <a:rPr lang="ko-KR" altLang="en-US" sz="2000" dirty="0" smtClean="0"/>
              <a:t>다시 말해</a:t>
            </a:r>
            <a:r>
              <a:rPr lang="en-US" altLang="ko-KR" sz="2000" dirty="0" smtClean="0"/>
              <a:t>,</a:t>
            </a:r>
            <a:r>
              <a:rPr lang="ko-KR" altLang="en-US" sz="2000" dirty="0" smtClean="0"/>
              <a:t> 측정오류를 최소화할 경우</a:t>
            </a:r>
          </a:p>
          <a:p>
            <a:pPr lvl="1"/>
            <a:endParaRPr lang="en-US" altLang="ko-KR" sz="2400" dirty="0" smtClean="0"/>
          </a:p>
          <a:p>
            <a:pPr marL="342000" lvl="1" indent="-457200">
              <a:buFont typeface="Arial" pitchFamily="34" charset="0"/>
              <a:buChar char="•"/>
            </a:pPr>
            <a:r>
              <a:rPr lang="ko-KR" altLang="en-US" sz="2400" dirty="0" smtClean="0"/>
              <a:t>고전적 검증이론을 나타내는 수식</a:t>
            </a:r>
            <a:endParaRPr lang="en-US" altLang="ko-KR" sz="2400" dirty="0" smtClean="0"/>
          </a:p>
          <a:p>
            <a:pPr marL="799200" lvl="3" indent="-457200"/>
            <a:r>
              <a:rPr lang="ko-KR" altLang="en-US" dirty="0" smtClean="0"/>
              <a:t>관찰값</a:t>
            </a:r>
            <a:r>
              <a:rPr lang="en-US" altLang="ko-KR" dirty="0" smtClean="0"/>
              <a:t>(observed score) = </a:t>
            </a:r>
            <a:r>
              <a:rPr lang="ko-KR" altLang="en-US" dirty="0" smtClean="0"/>
              <a:t>참값</a:t>
            </a:r>
            <a:r>
              <a:rPr lang="en-US" altLang="ko-KR" dirty="0" smtClean="0"/>
              <a:t>(true score) + </a:t>
            </a:r>
            <a:r>
              <a:rPr lang="ko-KR" altLang="en-US" dirty="0" smtClean="0"/>
              <a:t>측정 오류</a:t>
            </a:r>
            <a:r>
              <a:rPr lang="en-US" altLang="ko-KR" dirty="0" smtClean="0"/>
              <a:t>(measurement error)</a:t>
            </a:r>
          </a:p>
          <a:p>
            <a:pPr marL="342000" lvl="2" indent="-457200"/>
            <a:endParaRPr lang="en-US" altLang="ko-KR" dirty="0" smtClean="0"/>
          </a:p>
          <a:p>
            <a:pPr marL="799200" lvl="3" indent="-457200"/>
            <a:r>
              <a:rPr lang="ko-KR" altLang="en-US" dirty="0" smtClean="0"/>
              <a:t>관찰값</a:t>
            </a:r>
            <a:r>
              <a:rPr lang="en-US" altLang="ko-KR" dirty="0" smtClean="0"/>
              <a:t>(observed score) = </a:t>
            </a:r>
            <a:r>
              <a:rPr lang="ko-KR" altLang="en-US" dirty="0" smtClean="0"/>
              <a:t>참값</a:t>
            </a:r>
            <a:r>
              <a:rPr lang="en-US" altLang="ko-KR" dirty="0" smtClean="0"/>
              <a:t>(true score) + [</a:t>
            </a:r>
            <a:r>
              <a:rPr lang="ko-KR" altLang="en-US" dirty="0" smtClean="0"/>
              <a:t>무작위 오류</a:t>
            </a:r>
            <a:r>
              <a:rPr lang="en-US" altLang="ko-KR" dirty="0" smtClean="0"/>
              <a:t>(random error)+ </a:t>
            </a:r>
            <a:r>
              <a:rPr lang="ko-KR" altLang="en-US" dirty="0" smtClean="0"/>
              <a:t>체계적 오류</a:t>
            </a:r>
            <a:r>
              <a:rPr lang="en-US" altLang="ko-KR" dirty="0" smtClean="0"/>
              <a:t>(systematic error)]</a:t>
            </a:r>
          </a:p>
          <a:p>
            <a:pPr lvl="2"/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960</TotalTime>
  <Words>2698</Words>
  <Application>Microsoft Office PowerPoint</Application>
  <PresentationFormat>화면 슬라이드 쇼(4:3)</PresentationFormat>
  <Paragraphs>589</Paragraphs>
  <Slides>45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46" baseType="lpstr">
      <vt:lpstr>Office 테마</vt:lpstr>
      <vt:lpstr>측정의 신뢰도와 타당도</vt:lpstr>
      <vt:lpstr>강의 개요</vt:lpstr>
      <vt:lpstr>신뢰도</vt:lpstr>
      <vt:lpstr>신뢰도 검증방법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SPSS 프로그램을 이용한  내적 일관성 추정방법</vt:lpstr>
      <vt:lpstr>계속</vt:lpstr>
      <vt:lpstr>계속</vt:lpstr>
      <vt:lpstr>계속</vt:lpstr>
      <vt:lpstr>타당도</vt:lpstr>
      <vt:lpstr>타당도의 6가지 종류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계속</vt:lpstr>
      <vt:lpstr>신뢰도와 타당도 간 관계</vt:lpstr>
      <vt:lpstr>참고문헌</vt:lpstr>
    </vt:vector>
  </TitlesOfParts>
  <Company>Your Company Name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측정의 타당도와 신뢰도</dc:title>
  <dc:creator>Your User Name</dc:creator>
  <cp:lastModifiedBy>user</cp:lastModifiedBy>
  <cp:revision>66</cp:revision>
  <dcterms:created xsi:type="dcterms:W3CDTF">2012-11-20T11:13:28Z</dcterms:created>
  <dcterms:modified xsi:type="dcterms:W3CDTF">2014-10-29T03:34:55Z</dcterms:modified>
</cp:coreProperties>
</file>