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8" r:id="rId11"/>
    <p:sldId id="299" r:id="rId12"/>
    <p:sldId id="300" r:id="rId13"/>
    <p:sldId id="309" r:id="rId14"/>
    <p:sldId id="308" r:id="rId15"/>
    <p:sldId id="307" r:id="rId16"/>
    <p:sldId id="301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310" r:id="rId28"/>
    <p:sldId id="275" r:id="rId29"/>
    <p:sldId id="276" r:id="rId30"/>
    <p:sldId id="277" r:id="rId31"/>
    <p:sldId id="312" r:id="rId32"/>
    <p:sldId id="311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7" r:id="rId51"/>
    <p:sldId id="313" r:id="rId5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1C6DF-5BE6-4B5B-AF64-852B3AFBCDB6}" type="datetimeFigureOut">
              <a:rPr lang="ko-KR" altLang="en-US" smtClean="0"/>
              <a:pPr/>
              <a:t>2013-04-23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3B446-F933-491F-8C68-C135A92DC6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표본추출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류성진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여기서 잠깐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/>
            <a:r>
              <a:rPr lang="ko-KR" altLang="en-US" sz="4200" dirty="0" smtClean="0"/>
              <a:t>표본추출관련 용어 소개</a:t>
            </a:r>
            <a:endParaRPr lang="en-US" altLang="ko-KR" sz="4200" dirty="0" smtClean="0"/>
          </a:p>
          <a:p>
            <a:pPr marL="514350" indent="-514350">
              <a:buFont typeface="+mj-ea"/>
              <a:buAutoNum type="circleNumDbPlain"/>
            </a:pPr>
            <a:endParaRPr lang="en-US" altLang="ko-KR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smtClean="0"/>
              <a:t>모집단</a:t>
            </a:r>
            <a:r>
              <a:rPr lang="en-US" altLang="ko-KR" sz="3800" dirty="0" smtClean="0"/>
              <a:t>:</a:t>
            </a:r>
            <a:r>
              <a:rPr lang="ko-KR" altLang="en-US" sz="3800" dirty="0" smtClean="0"/>
              <a:t> 연구자가 </a:t>
            </a:r>
            <a:r>
              <a:rPr lang="ko-KR" altLang="en-US" sz="3800" dirty="0"/>
              <a:t>실제로 관심을 갖고 있는 이론적으로 한정된 모든 </a:t>
            </a:r>
            <a:r>
              <a:rPr lang="ko-KR" altLang="en-US" sz="3800" dirty="0" smtClean="0"/>
              <a:t>구성원 </a:t>
            </a:r>
            <a:r>
              <a:rPr lang="ko-KR" altLang="en-US" sz="3800" dirty="0"/>
              <a:t>전체 </a:t>
            </a:r>
            <a:r>
              <a:rPr lang="ko-KR" altLang="en-US" sz="3800" dirty="0" smtClean="0"/>
              <a:t>집단</a:t>
            </a:r>
            <a:r>
              <a:rPr lang="en-US" altLang="ko-KR" sz="3800" dirty="0" smtClean="0"/>
              <a:t>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err="1" smtClean="0"/>
              <a:t>모수</a:t>
            </a:r>
            <a:r>
              <a:rPr lang="en-US" altLang="ko-KR" sz="3800" dirty="0" smtClean="0"/>
              <a:t>(parameter): </a:t>
            </a:r>
            <a:r>
              <a:rPr lang="ko-KR" altLang="en-US" sz="3800" dirty="0" smtClean="0"/>
              <a:t>모집단의 </a:t>
            </a:r>
            <a:r>
              <a:rPr lang="ko-KR" altLang="en-US" sz="3800" dirty="0"/>
              <a:t>속성</a:t>
            </a:r>
            <a:r>
              <a:rPr lang="en-US" altLang="ko-KR" sz="3800" dirty="0"/>
              <a:t>, </a:t>
            </a:r>
            <a:r>
              <a:rPr lang="ko-KR" altLang="en-US" sz="3800" dirty="0"/>
              <a:t>즉 변수들의 특징을 나타내는 </a:t>
            </a:r>
            <a:r>
              <a:rPr lang="ko-KR" altLang="en-US" sz="3800" dirty="0" err="1" smtClean="0"/>
              <a:t>통계값</a:t>
            </a:r>
            <a:r>
              <a:rPr lang="en-US" altLang="ko-KR" sz="3800" dirty="0" smtClean="0"/>
              <a:t>.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smtClean="0"/>
              <a:t>표본</a:t>
            </a:r>
            <a:r>
              <a:rPr lang="en-US" altLang="ko-KR" sz="3800" dirty="0" smtClean="0"/>
              <a:t>:</a:t>
            </a:r>
            <a:r>
              <a:rPr lang="ko-KR" altLang="en-US" sz="3800" dirty="0" smtClean="0"/>
              <a:t> </a:t>
            </a:r>
            <a:r>
              <a:rPr lang="ko-KR" altLang="en-US" sz="3800" dirty="0"/>
              <a:t>모집단에서 특정한 추출 과정을 통해 도출한 특정 </a:t>
            </a:r>
            <a:r>
              <a:rPr lang="ko-KR" altLang="en-US" sz="3800" dirty="0" smtClean="0"/>
              <a:t>집단</a:t>
            </a: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smtClean="0"/>
              <a:t>통계량</a:t>
            </a:r>
            <a:r>
              <a:rPr lang="en-US" altLang="ko-KR" sz="3800" dirty="0" smtClean="0"/>
              <a:t>(statistic): </a:t>
            </a:r>
            <a:r>
              <a:rPr lang="ko-KR" altLang="en-US" sz="3800" dirty="0" smtClean="0"/>
              <a:t>표본의 </a:t>
            </a:r>
            <a:r>
              <a:rPr lang="ko-KR" altLang="en-US" sz="3800" dirty="0"/>
              <a:t>속성</a:t>
            </a:r>
            <a:r>
              <a:rPr lang="en-US" altLang="ko-KR" sz="3800" dirty="0"/>
              <a:t>, </a:t>
            </a:r>
            <a:r>
              <a:rPr lang="ko-KR" altLang="en-US" sz="3800" dirty="0"/>
              <a:t>즉 특정 변수에 대한 정보를 나타내는 </a:t>
            </a:r>
            <a:r>
              <a:rPr lang="ko-KR" altLang="en-US" sz="3800" dirty="0" err="1" smtClean="0"/>
              <a:t>통계값</a:t>
            </a: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smtClean="0"/>
              <a:t>표본추출단위</a:t>
            </a:r>
            <a:r>
              <a:rPr lang="en-US" altLang="ko-KR" sz="3800" dirty="0"/>
              <a:t>(sampling unit</a:t>
            </a:r>
            <a:r>
              <a:rPr lang="en-US" altLang="ko-KR" sz="3800" dirty="0" smtClean="0"/>
              <a:t>): </a:t>
            </a:r>
            <a:r>
              <a:rPr lang="ko-KR" altLang="en-US" sz="3800" dirty="0" smtClean="0"/>
              <a:t>모집단 </a:t>
            </a:r>
            <a:r>
              <a:rPr lang="ko-KR" altLang="en-US" sz="3800" dirty="0"/>
              <a:t>구성원 중 표본으로 선정되는 요소 또는 요소의 </a:t>
            </a:r>
            <a:r>
              <a:rPr lang="ko-KR" altLang="en-US" sz="3800" dirty="0" smtClean="0"/>
              <a:t>집단</a:t>
            </a: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endParaRPr lang="en-US" altLang="ko-KR" sz="38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3800" dirty="0" smtClean="0"/>
              <a:t>표본추출 </a:t>
            </a:r>
            <a:r>
              <a:rPr lang="ko-KR" altLang="en-US" sz="3800" dirty="0"/>
              <a:t>프레임</a:t>
            </a:r>
            <a:r>
              <a:rPr lang="en-US" altLang="ko-KR" sz="3800" dirty="0"/>
              <a:t>(sampling frame</a:t>
            </a:r>
            <a:r>
              <a:rPr lang="en-US" altLang="ko-KR" sz="3800" dirty="0" smtClean="0"/>
              <a:t>)’</a:t>
            </a:r>
            <a:r>
              <a:rPr lang="ko-KR" altLang="en-US" sz="3800" dirty="0" smtClean="0"/>
              <a:t> </a:t>
            </a:r>
            <a:r>
              <a:rPr lang="ko-KR" altLang="en-US" sz="3800" dirty="0"/>
              <a:t>‘표본수집 틀’</a:t>
            </a:r>
            <a:r>
              <a:rPr lang="en-US" altLang="ko-KR" sz="3800" dirty="0"/>
              <a:t>, </a:t>
            </a:r>
            <a:r>
              <a:rPr lang="ko-KR" altLang="en-US" sz="3800" dirty="0" smtClean="0"/>
              <a:t>‘</a:t>
            </a:r>
            <a:r>
              <a:rPr lang="ko-KR" altLang="en-US" sz="3800" dirty="0" err="1"/>
              <a:t>표집틀</a:t>
            </a:r>
            <a:r>
              <a:rPr lang="ko-KR" altLang="en-US" sz="3800" dirty="0" smtClean="0"/>
              <a:t>’</a:t>
            </a:r>
            <a:r>
              <a:rPr lang="en-US" altLang="ko-KR" sz="3800" dirty="0" smtClean="0"/>
              <a:t>: </a:t>
            </a:r>
            <a:r>
              <a:rPr lang="ko-KR" altLang="en-US" sz="3800" dirty="0" smtClean="0"/>
              <a:t>표본이 </a:t>
            </a:r>
            <a:r>
              <a:rPr lang="ko-KR" altLang="en-US" sz="3800" dirty="0"/>
              <a:t>추출될 표본추출 단위에 대한 </a:t>
            </a:r>
            <a:r>
              <a:rPr lang="ko-KR" altLang="en-US" sz="3800" dirty="0" smtClean="0"/>
              <a:t>목록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 모집단을 </a:t>
            </a:r>
            <a:r>
              <a:rPr lang="ko-KR" altLang="en-US" sz="3800" dirty="0"/>
              <a:t>구성하는 요소들의 </a:t>
            </a:r>
            <a:r>
              <a:rPr lang="ko-KR" altLang="en-US" sz="3800" dirty="0" smtClean="0"/>
              <a:t>목록</a:t>
            </a:r>
            <a:r>
              <a:rPr lang="en-US" altLang="ko-KR" sz="3800" dirty="0" smtClean="0"/>
              <a:t> </a:t>
            </a:r>
            <a:endParaRPr lang="ko-KR" altLang="en-US" sz="3800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표본추출의 중요성 사례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+mn-ea"/>
              </a:rPr>
              <a:t>미국 대통령 선거 예측 오류</a:t>
            </a:r>
            <a:endParaRPr lang="en-US" altLang="ko-KR" dirty="0" smtClean="0">
              <a:latin typeface="+mn-ea"/>
            </a:endParaRPr>
          </a:p>
          <a:p>
            <a:pPr lvl="1"/>
            <a:r>
              <a:rPr lang="en-US" altLang="ko-KR" dirty="0" smtClean="0">
                <a:latin typeface="+mn-ea"/>
              </a:rPr>
              <a:t>1936</a:t>
            </a:r>
            <a:r>
              <a:rPr lang="ko-KR" altLang="en-US" dirty="0" smtClean="0">
                <a:latin typeface="+mn-ea"/>
              </a:rPr>
              <a:t>년 </a:t>
            </a:r>
            <a:r>
              <a:rPr lang="en-US" altLang="ko-KR" dirty="0" smtClean="0">
                <a:latin typeface="+mn-ea"/>
              </a:rPr>
              <a:t>&lt;</a:t>
            </a:r>
            <a:r>
              <a:rPr lang="ko-KR" altLang="en-US" dirty="0" err="1" smtClean="0">
                <a:latin typeface="+mn-ea"/>
              </a:rPr>
              <a:t>리터러리</a:t>
            </a:r>
            <a:r>
              <a:rPr lang="ko-KR" altLang="en-US" dirty="0" smtClean="0">
                <a:latin typeface="+mn-ea"/>
              </a:rPr>
              <a:t> 다이제스트</a:t>
            </a:r>
            <a:r>
              <a:rPr lang="en-US" altLang="ko-KR" dirty="0" smtClean="0">
                <a:latin typeface="+mn-ea"/>
              </a:rPr>
              <a:t>(Literary Digest)&gt;</a:t>
            </a:r>
            <a:r>
              <a:rPr lang="ko-KR" altLang="en-US" dirty="0" smtClean="0">
                <a:latin typeface="+mn-ea"/>
              </a:rPr>
              <a:t>는 대통령 여론조사 실시</a:t>
            </a:r>
            <a:endParaRPr lang="en-US" altLang="ko-KR" dirty="0" smtClean="0">
              <a:latin typeface="+mn-ea"/>
            </a:endParaRPr>
          </a:p>
          <a:p>
            <a:pPr lvl="1"/>
            <a:r>
              <a:rPr lang="ko-KR" altLang="en-US" dirty="0" smtClean="0">
                <a:latin typeface="+mn-ea"/>
              </a:rPr>
              <a:t>갤럽</a:t>
            </a:r>
            <a:r>
              <a:rPr lang="en-US" altLang="ko-KR" dirty="0" smtClean="0">
                <a:latin typeface="+mn-ea"/>
              </a:rPr>
              <a:t>(Gallup) </a:t>
            </a:r>
            <a:r>
              <a:rPr lang="ko-KR" altLang="en-US" dirty="0" smtClean="0">
                <a:latin typeface="+mn-ea"/>
              </a:rPr>
              <a:t>리서치 기관에서 조사</a:t>
            </a:r>
            <a:endParaRPr lang="en-US" altLang="ko-KR" dirty="0" smtClean="0">
              <a:latin typeface="+mn-ea"/>
            </a:endParaRPr>
          </a:p>
          <a:p>
            <a:pPr lvl="1">
              <a:defRPr/>
            </a:pPr>
            <a:r>
              <a:rPr lang="ko-KR" altLang="en-US" dirty="0">
                <a:latin typeface="+mn-ea"/>
              </a:rPr>
              <a:t>조사 </a:t>
            </a:r>
            <a:r>
              <a:rPr lang="ko-KR" altLang="en-US" dirty="0" smtClean="0">
                <a:latin typeface="+mn-ea"/>
              </a:rPr>
              <a:t>결과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err="1" smtClean="0">
                <a:latin typeface="+mn-ea"/>
              </a:rPr>
              <a:t>랜던</a:t>
            </a:r>
            <a:r>
              <a:rPr lang="en-US" altLang="ko-KR" dirty="0" smtClean="0">
                <a:latin typeface="+mn-ea"/>
              </a:rPr>
              <a:t>(</a:t>
            </a:r>
            <a:r>
              <a:rPr lang="en-US" altLang="ko-KR" dirty="0">
                <a:latin typeface="+mn-ea"/>
              </a:rPr>
              <a:t>Landon</a:t>
            </a:r>
            <a:r>
              <a:rPr lang="en-US" altLang="ko-KR" dirty="0" smtClean="0">
                <a:latin typeface="+mn-ea"/>
              </a:rPr>
              <a:t>)(57%) VS.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루즈벨트 </a:t>
            </a:r>
            <a:r>
              <a:rPr lang="en-US" altLang="ko-KR" dirty="0">
                <a:latin typeface="+mn-ea"/>
              </a:rPr>
              <a:t>(Roosevelt</a:t>
            </a:r>
            <a:r>
              <a:rPr lang="en-US" altLang="ko-KR" dirty="0" smtClean="0">
                <a:latin typeface="+mn-ea"/>
              </a:rPr>
              <a:t>)(43%)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예상</a:t>
            </a:r>
          </a:p>
          <a:p>
            <a:pPr lvl="1">
              <a:defRPr/>
            </a:pPr>
            <a:r>
              <a:rPr lang="ko-KR" altLang="en-US" dirty="0" smtClean="0">
                <a:latin typeface="+mn-ea"/>
              </a:rPr>
              <a:t>실제 결과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 루즈벨트</a:t>
            </a:r>
            <a:r>
              <a:rPr lang="en-US" altLang="ko-KR" dirty="0" smtClean="0">
                <a:latin typeface="+mn-ea"/>
              </a:rPr>
              <a:t>(62%) VS.</a:t>
            </a:r>
            <a:r>
              <a:rPr lang="ko-KR" altLang="en-US" dirty="0" smtClean="0">
                <a:latin typeface="+mn-ea"/>
              </a:rPr>
              <a:t> 랜던</a:t>
            </a:r>
            <a:r>
              <a:rPr lang="en-US" altLang="ko-KR" dirty="0" smtClean="0">
                <a:latin typeface="+mn-ea"/>
              </a:rPr>
              <a:t>(37%)</a:t>
            </a:r>
          </a:p>
          <a:p>
            <a:pPr>
              <a:defRPr/>
            </a:pPr>
            <a:r>
              <a:rPr lang="ko-KR" altLang="en-US" dirty="0" smtClean="0">
                <a:latin typeface="+mn-ea"/>
              </a:rPr>
              <a:t>왜</a:t>
            </a:r>
            <a:r>
              <a:rPr lang="en-US" altLang="ko-KR" dirty="0">
                <a:latin typeface="+mn-ea"/>
              </a:rPr>
              <a:t>? </a:t>
            </a:r>
            <a:r>
              <a:rPr lang="ko-KR" altLang="en-US" dirty="0" smtClean="0">
                <a:latin typeface="+mn-ea"/>
              </a:rPr>
              <a:t>표본추출의 오류 발생</a:t>
            </a:r>
            <a:endParaRPr lang="en-US" altLang="ko-KR" dirty="0">
              <a:latin typeface="+mn-ea"/>
            </a:endParaRP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표본</a:t>
            </a:r>
            <a:r>
              <a:rPr lang="en-US" altLang="ko-KR" dirty="0" smtClean="0"/>
              <a:t>: 1,000</a:t>
            </a:r>
            <a:r>
              <a:rPr lang="ko-KR" altLang="en-US" dirty="0" smtClean="0"/>
              <a:t>만 명</a:t>
            </a:r>
            <a:endParaRPr lang="en-US" altLang="ko-KR" dirty="0" smtClean="0"/>
          </a:p>
          <a:p>
            <a:r>
              <a:rPr lang="ko-KR" altLang="en-US" dirty="0" smtClean="0"/>
              <a:t>조사방법</a:t>
            </a:r>
            <a:r>
              <a:rPr lang="en-US" altLang="ko-KR" dirty="0" smtClean="0"/>
              <a:t>: </a:t>
            </a:r>
            <a:r>
              <a:rPr lang="ko-KR" altLang="en-US" dirty="0" smtClean="0"/>
              <a:t>우편으로 투표용지를 보내고</a:t>
            </a:r>
            <a:r>
              <a:rPr lang="en-US" altLang="ko-KR" dirty="0" smtClean="0"/>
              <a:t>/</a:t>
            </a:r>
            <a:r>
              <a:rPr lang="ko-KR" altLang="en-US" dirty="0" smtClean="0"/>
              <a:t>받는 방식</a:t>
            </a:r>
            <a:endParaRPr lang="en-US" altLang="ko-KR" dirty="0" smtClean="0"/>
          </a:p>
          <a:p>
            <a:r>
              <a:rPr lang="ko-KR" altLang="en-US" dirty="0" smtClean="0"/>
              <a:t>표본 모집방법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자동차 등록리스트와 전화번호부</a:t>
            </a:r>
            <a:endParaRPr lang="en-US" altLang="ko-KR" dirty="0" smtClean="0"/>
          </a:p>
          <a:p>
            <a:r>
              <a:rPr lang="en-US" altLang="ko-KR" dirty="0" smtClean="0"/>
              <a:t>23%</a:t>
            </a:r>
            <a:r>
              <a:rPr lang="ko-KR" altLang="en-US" dirty="0" smtClean="0"/>
              <a:t>만 투표용지를 돌려보냄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스콰이어</a:t>
            </a:r>
            <a:r>
              <a:rPr lang="en-US" altLang="ko-KR" dirty="0" smtClean="0"/>
              <a:t>(Squire, 1988)</a:t>
            </a:r>
            <a:r>
              <a:rPr lang="ko-KR" altLang="en-US" dirty="0" smtClean="0"/>
              <a:t>은 데이터 수집방법과 무응답 편견</a:t>
            </a:r>
            <a:r>
              <a:rPr lang="en-US" altLang="ko-KR" dirty="0" smtClean="0"/>
              <a:t>(bias)</a:t>
            </a:r>
            <a:r>
              <a:rPr lang="ko-KR" altLang="en-US" dirty="0" smtClean="0"/>
              <a:t>로 인해 결과 예측 오류발생을 주장함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데이터 수집방법</a:t>
            </a:r>
            <a:r>
              <a:rPr lang="en-US" altLang="ko-KR" dirty="0" smtClean="0"/>
              <a:t>: </a:t>
            </a:r>
            <a:r>
              <a:rPr lang="ko-KR" altLang="en-US" dirty="0" smtClean="0"/>
              <a:t>부유한 계층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공화당을 지지할 개연성이 높음</a:t>
            </a:r>
            <a:endParaRPr lang="en-US" altLang="ko-KR" dirty="0" smtClean="0">
              <a:sym typeface="Wingdings" pitchFamily="2" charset="2"/>
            </a:endParaRP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err="1" smtClean="0">
                <a:sym typeface="Wingdings" pitchFamily="2" charset="2"/>
              </a:rPr>
              <a:t>비응답</a:t>
            </a:r>
            <a:r>
              <a:rPr lang="ko-KR" altLang="en-US" dirty="0" smtClean="0">
                <a:sym typeface="Wingdings" pitchFamily="2" charset="2"/>
              </a:rPr>
              <a:t> 편견</a:t>
            </a:r>
            <a:r>
              <a:rPr lang="en-US" altLang="ko-KR" dirty="0" smtClean="0">
                <a:sym typeface="Wingdings" pitchFamily="2" charset="2"/>
              </a:rPr>
              <a:t>(</a:t>
            </a:r>
            <a:r>
              <a:rPr lang="en-US" altLang="ko-KR" dirty="0" err="1" smtClean="0">
                <a:sym typeface="Wingdings" pitchFamily="2" charset="2"/>
              </a:rPr>
              <a:t>nonresponse</a:t>
            </a:r>
            <a:r>
              <a:rPr lang="en-US" altLang="ko-KR" dirty="0" smtClean="0">
                <a:sym typeface="Wingdings" pitchFamily="2" charset="2"/>
              </a:rPr>
              <a:t> bias): </a:t>
            </a:r>
            <a:r>
              <a:rPr lang="ko-KR" altLang="en-US" dirty="0" smtClean="0">
                <a:sym typeface="Wingdings" pitchFamily="2" charset="2"/>
              </a:rPr>
              <a:t>부유한 계층이 그렇지 못한 계층보다 투표용지를 되돌려 줄 개연성이 높음</a:t>
            </a:r>
            <a:endParaRPr lang="en-US" altLang="ko-KR" dirty="0" smtClean="0">
              <a:sym typeface="Wingdings" pitchFamily="2" charset="2"/>
            </a:endParaRPr>
          </a:p>
          <a:p>
            <a:endParaRPr lang="en-US" altLang="ko-KR" dirty="0" smtClean="0">
              <a:sym typeface="Wingdings" pitchFamily="2" charset="2"/>
            </a:endParaRPr>
          </a:p>
          <a:p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결국 표본은 모집단을 대표하지 못했으므로 설문결과를 일반화하는데 실패</a:t>
            </a:r>
            <a:r>
              <a:rPr lang="en-US" altLang="ko-KR" dirty="0" smtClean="0">
                <a:sym typeface="Wingdings" pitchFamily="2" charset="2"/>
              </a:rPr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1939</a:t>
            </a:r>
            <a:r>
              <a:rPr lang="ko-KR" altLang="en-US" dirty="0" smtClean="0"/>
              <a:t>년 자동차와 전화 소유자 대선투표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/>
        </p:nvGraphicFramePr>
        <p:xfrm>
          <a:off x="457200" y="2564905"/>
          <a:ext cx="8229600" cy="352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대선 투표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자동차 </a:t>
                      </a:r>
                      <a:r>
                        <a:rPr lang="en-US" altLang="ko-KR" dirty="0" smtClean="0"/>
                        <a:t>&amp; </a:t>
                      </a:r>
                    </a:p>
                    <a:p>
                      <a:pPr latinLnBrk="1"/>
                      <a:r>
                        <a:rPr lang="ko-KR" altLang="en-US" dirty="0" smtClean="0"/>
                        <a:t>전화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자동차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dirty="0" err="1" smtClean="0"/>
                        <a:t>전화없음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전화</a:t>
                      </a:r>
                      <a:r>
                        <a:rPr lang="en-US" altLang="ko-KR" dirty="0" smtClean="0"/>
                        <a:t>,</a:t>
                      </a:r>
                    </a:p>
                    <a:p>
                      <a:pPr latinLnBrk="1"/>
                      <a:r>
                        <a:rPr lang="ko-KR" altLang="en-US" dirty="0" smtClean="0"/>
                        <a:t>자동차 없음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아무것도 없음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루즈벨트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55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68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69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79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랜던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45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다른 후보자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2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2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전체 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946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447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236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657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err="1" smtClean="0"/>
              <a:t>리터러리</a:t>
            </a:r>
            <a:r>
              <a:rPr lang="ko-KR" altLang="en-US" sz="2400" dirty="0" smtClean="0"/>
              <a:t> 다이제스트 가상 투표를 받은 자와 받지 않은 유권자의 대선투표</a:t>
            </a:r>
            <a:endParaRPr lang="ko-KR" altLang="en-US" sz="2400" dirty="0"/>
          </a:p>
        </p:txBody>
      </p:sp>
      <p:graphicFrame>
        <p:nvGraphicFramePr>
          <p:cNvPr id="5" name="내용 개체 틀 3"/>
          <p:cNvGraphicFramePr>
            <a:graphicFrameLocks/>
          </p:cNvGraphicFramePr>
          <p:nvPr/>
        </p:nvGraphicFramePr>
        <p:xfrm>
          <a:off x="457200" y="2564905"/>
          <a:ext cx="7859216" cy="352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1872208"/>
                <a:gridCol w="2088232"/>
                <a:gridCol w="2016224"/>
              </a:tblGrid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대선 투표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투표용지 받은 유권자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투표용지를 받지 않은 유권자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모르겠음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루즈벨트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55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71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73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랜던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44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27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25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다른 후보자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3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전체 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780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1339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149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가상 투표 용지를 보낸 또는 보내지 않은 유권자의 대선투표</a:t>
            </a:r>
            <a:endParaRPr lang="ko-KR" altLang="en-US" sz="2400" dirty="0"/>
          </a:p>
        </p:txBody>
      </p:sp>
      <p:graphicFrame>
        <p:nvGraphicFramePr>
          <p:cNvPr id="6" name="내용 개체 틀 3"/>
          <p:cNvGraphicFramePr>
            <a:graphicFrameLocks/>
          </p:cNvGraphicFramePr>
          <p:nvPr/>
        </p:nvGraphicFramePr>
        <p:xfrm>
          <a:off x="457200" y="2564905"/>
          <a:ext cx="7859216" cy="352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1872208"/>
                <a:gridCol w="2088232"/>
                <a:gridCol w="2016224"/>
              </a:tblGrid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대선 투표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투표용지 보낸 유권자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투표용지를 보내지 않은 유권자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모르겠음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루즈벨트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48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69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56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랜던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51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40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다른 후보자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  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7056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전체 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493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288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 48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+mn-ea"/>
              </a:rPr>
              <a:t>일반화</a:t>
            </a:r>
            <a:r>
              <a:rPr lang="en-US" altLang="ko-KR" dirty="0" smtClean="0">
                <a:latin typeface="+mn-ea"/>
              </a:rPr>
              <a:t>(Generalization)</a:t>
            </a:r>
          </a:p>
          <a:p>
            <a:r>
              <a:rPr lang="en-US" altLang="ko-KR" dirty="0" smtClean="0">
                <a:latin typeface="+mn-ea"/>
              </a:rPr>
              <a:t>“</a:t>
            </a:r>
            <a:r>
              <a:rPr lang="ko-KR" altLang="en-US" dirty="0" smtClean="0">
                <a:latin typeface="+mn-ea"/>
              </a:rPr>
              <a:t>모집단에서 선택한 표본으로부터 얻은 데이터와 그 데이터를 사용하여 얻은 결과로써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모집단의 성격을 설명 및 대표화하는 과정</a:t>
            </a:r>
            <a:r>
              <a:rPr lang="en-US" altLang="ko-KR" dirty="0" smtClean="0">
                <a:latin typeface="+mn-ea"/>
              </a:rPr>
              <a:t>”</a:t>
            </a:r>
          </a:p>
          <a:p>
            <a:endParaRPr lang="en-US" altLang="ko-KR" dirty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일반화 성공의 핵심</a:t>
            </a:r>
            <a:r>
              <a:rPr lang="en-US" altLang="ko-KR" dirty="0" smtClean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모집단으로부터 어떤 표본추출방법을 실시하는가에 달려 있음</a:t>
            </a:r>
            <a:r>
              <a:rPr lang="en-US" altLang="ko-KR" dirty="0" smtClean="0">
                <a:latin typeface="+mn-ea"/>
              </a:rPr>
              <a:t>.</a:t>
            </a:r>
            <a:r>
              <a:rPr lang="ko-KR" altLang="en-US" dirty="0" smtClean="0">
                <a:latin typeface="+mn-ea"/>
              </a:rPr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확률 </a:t>
            </a:r>
            <a:r>
              <a:rPr lang="en-US" altLang="ko-KR" dirty="0" smtClean="0"/>
              <a:t>VS. </a:t>
            </a:r>
            <a:r>
              <a:rPr lang="ko-KR" altLang="en-US" dirty="0" smtClean="0"/>
              <a:t>비확률 표본추출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1800" dirty="0"/>
              <a:t>확률 </a:t>
            </a:r>
            <a:r>
              <a:rPr lang="ko-KR" altLang="en-US" sz="1800" dirty="0" smtClean="0"/>
              <a:t>표본추출 </a:t>
            </a:r>
            <a:r>
              <a:rPr lang="en-US" altLang="ko-KR" sz="1800" dirty="0" smtClean="0"/>
              <a:t>VS.</a:t>
            </a:r>
            <a:r>
              <a:rPr lang="ko-KR" altLang="en-US" sz="1800" dirty="0" smtClean="0"/>
              <a:t> </a:t>
            </a:r>
            <a:r>
              <a:rPr lang="ko-KR" altLang="en-US" sz="1800" dirty="0"/>
              <a:t>비확률 표본추출 간 </a:t>
            </a:r>
            <a:r>
              <a:rPr lang="ko-KR" altLang="en-US" sz="1800" dirty="0" smtClean="0"/>
              <a:t>차이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‘</a:t>
            </a:r>
            <a:r>
              <a:rPr lang="ko-KR" altLang="en-US" sz="1600" dirty="0"/>
              <a:t>확률</a:t>
            </a:r>
            <a:r>
              <a:rPr lang="en-US" altLang="ko-KR" sz="1600" dirty="0"/>
              <a:t>(probability)’</a:t>
            </a:r>
            <a:r>
              <a:rPr lang="ko-KR" altLang="en-US" sz="1600" dirty="0"/>
              <a:t>의 </a:t>
            </a:r>
            <a:r>
              <a:rPr lang="ko-KR" altLang="en-US" sz="1600" dirty="0" smtClean="0"/>
              <a:t>개념에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근</a:t>
            </a:r>
            <a:r>
              <a:rPr lang="ko-KR" altLang="en-US" sz="1600" dirty="0"/>
              <a:t>거</a:t>
            </a:r>
            <a:r>
              <a:rPr lang="en-US" altLang="ko-KR" sz="1600" dirty="0" smtClean="0"/>
              <a:t>. </a:t>
            </a:r>
          </a:p>
          <a:p>
            <a:pPr lvl="1"/>
            <a:r>
              <a:rPr lang="ko-KR" altLang="en-US" sz="1600" dirty="0" smtClean="0"/>
              <a:t>’확률’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모집단에 </a:t>
            </a:r>
            <a:r>
              <a:rPr lang="ko-KR" altLang="en-US" sz="1600" dirty="0"/>
              <a:t>있는 모든 구성원 누구나 표본으로 뽑힐 기회가 동등함을 </a:t>
            </a:r>
            <a:r>
              <a:rPr lang="ko-KR" altLang="en-US" sz="1600" dirty="0" smtClean="0"/>
              <a:t>의미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‘</a:t>
            </a:r>
            <a:r>
              <a:rPr lang="ko-KR" altLang="en-US" sz="1600" dirty="0"/>
              <a:t>비확률’은 모집단에 있는 모든 구성원이 표본으로 뽑힐 기회가 동등하지 </a:t>
            </a:r>
            <a:r>
              <a:rPr lang="ko-KR" altLang="en-US" sz="1600" dirty="0" smtClean="0"/>
              <a:t>않음</a:t>
            </a:r>
            <a:r>
              <a:rPr lang="en-US" altLang="ko-KR" sz="1600" dirty="0" smtClean="0"/>
              <a:t>. </a:t>
            </a:r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‘</a:t>
            </a:r>
            <a:r>
              <a:rPr lang="ko-KR" altLang="en-US" sz="1800" dirty="0"/>
              <a:t>확률 표본추출</a:t>
            </a:r>
            <a:r>
              <a:rPr lang="ko-KR" altLang="en-US" sz="1800" dirty="0" smtClean="0"/>
              <a:t>’ 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표본의 </a:t>
            </a:r>
            <a:r>
              <a:rPr lang="ko-KR" altLang="en-US" sz="1600" dirty="0"/>
              <a:t>속성이 모집단의 속성과 비슷할 가능성이 높다는 것을 </a:t>
            </a:r>
            <a:r>
              <a:rPr lang="ko-KR" altLang="en-US" sz="1600" dirty="0" smtClean="0"/>
              <a:t>의미</a:t>
            </a:r>
            <a:r>
              <a:rPr lang="en-US" altLang="ko-KR" sz="1600" dirty="0" smtClean="0"/>
              <a:t>. </a:t>
            </a:r>
          </a:p>
          <a:p>
            <a:pPr lvl="1"/>
            <a:r>
              <a:rPr lang="ko-KR" altLang="en-US" sz="1600" dirty="0" smtClean="0"/>
              <a:t>표본의 </a:t>
            </a:r>
            <a:r>
              <a:rPr lang="ko-KR" altLang="en-US" sz="1600" dirty="0"/>
              <a:t>속성이 모집단의 속성을 대표화할 수 있는 개연성이 </a:t>
            </a:r>
            <a:r>
              <a:rPr lang="ko-KR" altLang="en-US" sz="1600" dirty="0" smtClean="0"/>
              <a:t>높음</a:t>
            </a:r>
            <a:r>
              <a:rPr lang="en-US" altLang="ko-KR" sz="1600" dirty="0" smtClean="0"/>
              <a:t>.</a:t>
            </a:r>
          </a:p>
          <a:p>
            <a:pPr lvl="1"/>
            <a:r>
              <a:rPr lang="ko-KR" altLang="en-US" sz="1600" dirty="0" smtClean="0"/>
              <a:t>표본에서 </a:t>
            </a:r>
            <a:r>
              <a:rPr lang="ko-KR" altLang="en-US" sz="1600" dirty="0"/>
              <a:t>도출한 데이터의 연구결과를 모집단에 적용할 수 있는 ‘일반화</a:t>
            </a:r>
            <a:r>
              <a:rPr lang="en-US" altLang="ko-KR" sz="1600" dirty="0"/>
              <a:t>(generalization)’</a:t>
            </a:r>
            <a:r>
              <a:rPr lang="ko-KR" altLang="en-US" sz="1600" dirty="0"/>
              <a:t>의 가능성이 높다는 것을 </a:t>
            </a:r>
            <a:r>
              <a:rPr lang="ko-KR" altLang="en-US" sz="1600" dirty="0" smtClean="0"/>
              <a:t>의미</a:t>
            </a:r>
            <a:r>
              <a:rPr lang="en-US" altLang="ko-KR" sz="1600" dirty="0" smtClean="0"/>
              <a:t>. </a:t>
            </a:r>
          </a:p>
          <a:p>
            <a:endParaRPr lang="en-US" altLang="ko-KR" sz="1800" dirty="0"/>
          </a:p>
          <a:p>
            <a:r>
              <a:rPr lang="ko-KR" altLang="en-US" sz="1800" dirty="0" smtClean="0"/>
              <a:t>모집단 </a:t>
            </a:r>
            <a:r>
              <a:rPr lang="ko-KR" altLang="en-US" sz="1800" dirty="0"/>
              <a:t>추론이란 관점에서 볼 때</a:t>
            </a:r>
            <a:r>
              <a:rPr lang="en-US" altLang="ko-KR" sz="1800" dirty="0"/>
              <a:t>, </a:t>
            </a:r>
            <a:endParaRPr lang="en-US" altLang="ko-KR" sz="1800" dirty="0" smtClean="0"/>
          </a:p>
          <a:p>
            <a:r>
              <a:rPr lang="en-US" altLang="ko-KR" sz="1800" dirty="0" smtClean="0">
                <a:sym typeface="Wingdings" pitchFamily="2" charset="2"/>
              </a:rPr>
              <a:t> </a:t>
            </a:r>
            <a:r>
              <a:rPr lang="ko-KR" altLang="en-US" sz="1800" dirty="0" smtClean="0"/>
              <a:t>확률 </a:t>
            </a:r>
            <a:r>
              <a:rPr lang="ko-KR" altLang="en-US" sz="1800" dirty="0"/>
              <a:t>표본추출이 비확률 표본추출보다 우수한 속성을 갖고 있다고 평가할 수 </a:t>
            </a:r>
            <a:r>
              <a:rPr lang="ko-KR" altLang="en-US" sz="1800" dirty="0" smtClean="0"/>
              <a:t>있음</a:t>
            </a:r>
            <a:r>
              <a:rPr lang="en-US" altLang="ko-KR" sz="1800" dirty="0" smtClean="0"/>
              <a:t>. 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확률 표본추출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확률 </a:t>
            </a:r>
            <a:r>
              <a:rPr lang="ko-KR" altLang="en-US" dirty="0" smtClean="0"/>
              <a:t>표본추출</a:t>
            </a:r>
            <a:r>
              <a:rPr lang="en-US" altLang="ko-KR" dirty="0" smtClean="0"/>
              <a:t>:</a:t>
            </a:r>
            <a:r>
              <a:rPr lang="ko-KR" altLang="en-US" dirty="0" smtClean="0"/>
              <a:t> 모집단으로부터 </a:t>
            </a:r>
            <a:r>
              <a:rPr lang="ko-KR" altLang="en-US" dirty="0"/>
              <a:t>표본을 추출할 때 연구자의 자의적 </a:t>
            </a:r>
            <a:r>
              <a:rPr lang="ko-KR" altLang="en-US" dirty="0" err="1"/>
              <a:t>개입없이</a:t>
            </a:r>
            <a:r>
              <a:rPr lang="ko-KR" altLang="en-US" dirty="0"/>
              <a:t> 무작위로</a:t>
            </a:r>
            <a:r>
              <a:rPr lang="en-US" altLang="ko-KR" dirty="0"/>
              <a:t>(random)</a:t>
            </a:r>
            <a:r>
              <a:rPr lang="ko-KR" altLang="en-US" dirty="0"/>
              <a:t>로 모집단의 일부 구성원을 추출하는 </a:t>
            </a:r>
            <a:r>
              <a:rPr lang="ko-KR" altLang="en-US" dirty="0" smtClean="0"/>
              <a:t>방법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표본추출 </a:t>
            </a:r>
            <a:r>
              <a:rPr lang="ko-KR" altLang="en-US" dirty="0"/>
              <a:t>대상자는 모집단으로부터 동일하게 추출될 기회를 갖게 됨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확률 표본추출의 종류</a:t>
            </a:r>
            <a:endParaRPr lang="en-US" altLang="ko-KR" dirty="0" smtClean="0"/>
          </a:p>
          <a:p>
            <a:pPr marL="971550" lvl="1" indent="-514350">
              <a:buFont typeface="+mj-ea"/>
              <a:buAutoNum type="circleNumDbPlain"/>
            </a:pPr>
            <a:r>
              <a:rPr lang="ko-KR" altLang="en-US" dirty="0" smtClean="0"/>
              <a:t>단순 </a:t>
            </a:r>
            <a:r>
              <a:rPr lang="ko-KR" altLang="en-US" dirty="0"/>
              <a:t>무작위 표본추출</a:t>
            </a:r>
            <a:r>
              <a:rPr lang="en-US" altLang="ko-KR" dirty="0"/>
              <a:t>(simple random sampling</a:t>
            </a:r>
            <a:r>
              <a:rPr lang="en-US" altLang="ko-KR" dirty="0" smtClean="0"/>
              <a:t>)</a:t>
            </a:r>
          </a:p>
          <a:p>
            <a:pPr marL="971550" lvl="1" indent="-514350">
              <a:buFont typeface="+mj-ea"/>
              <a:buAutoNum type="circleNumDbPlain"/>
            </a:pPr>
            <a:r>
              <a:rPr lang="ko-KR" altLang="en-US" dirty="0" smtClean="0"/>
              <a:t>계통 </a:t>
            </a:r>
            <a:r>
              <a:rPr lang="ko-KR" altLang="en-US" dirty="0"/>
              <a:t>표본추출</a:t>
            </a:r>
            <a:r>
              <a:rPr lang="en-US" altLang="ko-KR" dirty="0"/>
              <a:t>(systematic sampling</a:t>
            </a:r>
            <a:r>
              <a:rPr lang="en-US" altLang="ko-KR" dirty="0" smtClean="0"/>
              <a:t>) </a:t>
            </a:r>
          </a:p>
          <a:p>
            <a:pPr marL="971550" lvl="1" indent="-514350">
              <a:buFont typeface="+mj-ea"/>
              <a:buAutoNum type="circleNumDbPlain"/>
            </a:pPr>
            <a:r>
              <a:rPr lang="ko-KR" altLang="en-US" dirty="0" smtClean="0"/>
              <a:t>층화 </a:t>
            </a:r>
            <a:r>
              <a:rPr lang="ko-KR" altLang="en-US" dirty="0"/>
              <a:t>표본추출</a:t>
            </a:r>
            <a:r>
              <a:rPr lang="en-US" altLang="ko-KR" dirty="0"/>
              <a:t>(stratified sampling</a:t>
            </a:r>
            <a:r>
              <a:rPr lang="en-US" altLang="ko-KR" dirty="0" smtClean="0"/>
              <a:t>)</a:t>
            </a:r>
          </a:p>
          <a:p>
            <a:pPr marL="971550" lvl="1" indent="-514350">
              <a:buFont typeface="+mj-ea"/>
              <a:buAutoNum type="circleNumDbPlain"/>
            </a:pPr>
            <a:r>
              <a:rPr lang="ko-KR" altLang="en-US" dirty="0" smtClean="0"/>
              <a:t>군집 </a:t>
            </a:r>
            <a:r>
              <a:rPr lang="ko-KR" altLang="en-US" dirty="0"/>
              <a:t>또는 </a:t>
            </a:r>
            <a:r>
              <a:rPr lang="ko-KR" altLang="en-US" dirty="0" err="1"/>
              <a:t>집락</a:t>
            </a:r>
            <a:r>
              <a:rPr lang="ko-KR" altLang="en-US" dirty="0"/>
              <a:t> 표본추출</a:t>
            </a:r>
            <a:r>
              <a:rPr lang="en-US" altLang="ko-KR" dirty="0"/>
              <a:t>(cluster sampling</a:t>
            </a:r>
            <a:r>
              <a:rPr lang="en-US" altLang="ko-KR" dirty="0" smtClean="0"/>
              <a:t>)</a:t>
            </a:r>
          </a:p>
          <a:p>
            <a:pPr marL="971550" lvl="1" indent="-514350">
              <a:buFont typeface="+mj-ea"/>
              <a:buAutoNum type="circleNumDbPlain"/>
            </a:pPr>
            <a:r>
              <a:rPr lang="ko-KR" altLang="en-US" dirty="0" err="1" smtClean="0"/>
              <a:t>임의전화걸기</a:t>
            </a:r>
            <a:r>
              <a:rPr lang="en-US" altLang="ko-KR" dirty="0"/>
              <a:t>(random digit dialing</a:t>
            </a:r>
            <a:r>
              <a:rPr lang="en-US" altLang="ko-KR" dirty="0" smtClean="0"/>
              <a:t>)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en-US" altLang="ko-KR" dirty="0"/>
              <a:t>(1) </a:t>
            </a:r>
            <a:r>
              <a:rPr lang="ko-KR" altLang="en-US" dirty="0"/>
              <a:t>단순 무작위 표본추출</a:t>
            </a:r>
          </a:p>
          <a:p>
            <a:pPr lvl="1" fontAlgn="base"/>
            <a:r>
              <a:rPr lang="ko-KR" altLang="en-US" dirty="0" smtClean="0"/>
              <a:t>표본을 </a:t>
            </a:r>
            <a:r>
              <a:rPr lang="ko-KR" altLang="en-US" dirty="0"/>
              <a:t>추출할 때 연구자의 인위적인 </a:t>
            </a:r>
            <a:r>
              <a:rPr lang="ko-KR" altLang="en-US" dirty="0" err="1"/>
              <a:t>개입없이</a:t>
            </a:r>
            <a:r>
              <a:rPr lang="ko-KR" altLang="en-US" dirty="0"/>
              <a:t> 모집단에 있는 모든 대상이 동일한 기회를 갖고서 표본으로 추출되도록 하는 </a:t>
            </a:r>
            <a:r>
              <a:rPr lang="ko-KR" altLang="en-US" dirty="0" smtClean="0"/>
              <a:t>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>
                <a:latin typeface="+mn-ea"/>
              </a:rPr>
              <a:t>주로 </a:t>
            </a:r>
            <a:r>
              <a:rPr lang="ko-KR" altLang="en-US" dirty="0">
                <a:latin typeface="+mn-ea"/>
              </a:rPr>
              <a:t>난수표</a:t>
            </a:r>
            <a:r>
              <a:rPr lang="en-US" altLang="ko-KR" dirty="0">
                <a:latin typeface="+mn-ea"/>
              </a:rPr>
              <a:t>(</a:t>
            </a:r>
            <a:r>
              <a:rPr lang="ko-KR" altLang="en-US" dirty="0" err="1">
                <a:latin typeface="+mn-ea"/>
              </a:rPr>
              <a:t>亂數表</a:t>
            </a:r>
            <a:r>
              <a:rPr lang="en-US" altLang="ko-KR" dirty="0">
                <a:latin typeface="+mn-ea"/>
              </a:rPr>
              <a:t>, table of random numbers)</a:t>
            </a:r>
            <a:r>
              <a:rPr lang="ko-KR" altLang="en-US" dirty="0">
                <a:latin typeface="+mn-ea"/>
              </a:rPr>
              <a:t>를 사용하여 </a:t>
            </a:r>
            <a:r>
              <a:rPr lang="ko-KR" altLang="en-US" dirty="0" smtClean="0">
                <a:latin typeface="+mn-ea"/>
              </a:rPr>
              <a:t>실행함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lvl="1" fontAlgn="base"/>
            <a:r>
              <a:rPr lang="ko-KR" altLang="en-US" dirty="0" smtClean="0">
                <a:latin typeface="+mn-ea"/>
              </a:rPr>
              <a:t>모집단 규모가 작은 경우에 적절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난수표</a:t>
            </a:r>
            <a:endParaRPr lang="en-US" altLang="ko-KR" dirty="0" smtClean="0"/>
          </a:p>
          <a:p>
            <a:pPr lvl="1" fontAlgn="base"/>
            <a:r>
              <a:rPr lang="en-US" altLang="ko-KR" dirty="0" smtClean="0"/>
              <a:t>0</a:t>
            </a:r>
            <a:r>
              <a:rPr lang="ko-KR" altLang="en-US" dirty="0"/>
              <a:t>에서 </a:t>
            </a:r>
            <a:r>
              <a:rPr lang="en-US" altLang="ko-KR" dirty="0"/>
              <a:t>9</a:t>
            </a:r>
            <a:r>
              <a:rPr lang="ko-KR" altLang="en-US" dirty="0"/>
              <a:t>까지의 각 숫자를 동일한 비율로 무질서하게 배열한 </a:t>
            </a:r>
            <a:r>
              <a:rPr lang="ko-KR" altLang="en-US" dirty="0" smtClean="0"/>
              <a:t>표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주로 </a:t>
            </a:r>
            <a:r>
              <a:rPr lang="ko-KR" altLang="en-US" dirty="0"/>
              <a:t>컴퓨터 프로그램의 특정한 계산 알고리즘을 이용하여 </a:t>
            </a:r>
            <a:r>
              <a:rPr lang="ko-KR" altLang="en-US" dirty="0" smtClean="0"/>
              <a:t>생산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smtClean="0"/>
              <a:t>원리</a:t>
            </a:r>
            <a:r>
              <a:rPr lang="en-US" altLang="ko-KR" dirty="0" smtClean="0"/>
              <a:t>:</a:t>
            </a:r>
          </a:p>
          <a:p>
            <a:pPr lvl="2" fontAlgn="base"/>
            <a:r>
              <a:rPr lang="ko-KR" altLang="en-US" dirty="0" smtClean="0"/>
              <a:t>예를 </a:t>
            </a:r>
            <a:r>
              <a:rPr lang="ko-KR" altLang="en-US" dirty="0"/>
              <a:t>들어</a:t>
            </a:r>
            <a:r>
              <a:rPr lang="en-US" altLang="ko-KR" dirty="0"/>
              <a:t>, 1</a:t>
            </a:r>
            <a:r>
              <a:rPr lang="ko-KR" altLang="en-US" dirty="0"/>
              <a:t>에서 </a:t>
            </a:r>
            <a:r>
              <a:rPr lang="en-US" altLang="ko-KR" dirty="0"/>
              <a:t>6</a:t>
            </a:r>
            <a:r>
              <a:rPr lang="ko-KR" altLang="en-US" dirty="0"/>
              <a:t>까지의 숫자를 만들 때</a:t>
            </a:r>
            <a:r>
              <a:rPr lang="en-US" altLang="ko-KR" dirty="0"/>
              <a:t>, </a:t>
            </a:r>
            <a:r>
              <a:rPr lang="ko-KR" altLang="en-US" dirty="0"/>
              <a:t>주사위를 던져서 무작위로 나온 숫자를 배열하는 것과 </a:t>
            </a:r>
            <a:r>
              <a:rPr lang="ko-KR" altLang="en-US" dirty="0" smtClean="0"/>
              <a:t>같음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smtClean="0"/>
              <a:t>이용방법</a:t>
            </a:r>
            <a:r>
              <a:rPr lang="en-US" altLang="ko-KR" dirty="0" smtClean="0"/>
              <a:t>:</a:t>
            </a:r>
          </a:p>
          <a:p>
            <a:pPr lvl="2" fontAlgn="base"/>
            <a:r>
              <a:rPr lang="ko-KR" altLang="en-US" dirty="0" smtClean="0"/>
              <a:t>난수표에 </a:t>
            </a:r>
            <a:r>
              <a:rPr lang="ko-KR" altLang="en-US" dirty="0"/>
              <a:t>있는 숫자는 하나를 임의를 선정한 후 가로나 세로 또는 어떤 특정한 방향으로 숫자를 빠짐없이 </a:t>
            </a:r>
            <a:r>
              <a:rPr lang="ko-KR" altLang="en-US" dirty="0" smtClean="0"/>
              <a:t>선택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우수한 데이터의 필수조건</a:t>
            </a:r>
            <a:endParaRPr lang="en-US" altLang="ko-KR" sz="2800" dirty="0" smtClean="0"/>
          </a:p>
          <a:p>
            <a:r>
              <a:rPr lang="ko-KR" altLang="en-US" sz="2800" dirty="0" smtClean="0"/>
              <a:t>모집단 추론과 표본추출 간 관계</a:t>
            </a:r>
            <a:endParaRPr lang="en-US" altLang="ko-KR" sz="2800" dirty="0" smtClean="0"/>
          </a:p>
          <a:p>
            <a:r>
              <a:rPr lang="ko-KR" altLang="en-US" sz="2800" dirty="0" smtClean="0"/>
              <a:t>여기서 잠깐</a:t>
            </a:r>
            <a:r>
              <a:rPr lang="en-US" altLang="ko-KR" sz="2800" dirty="0" smtClean="0"/>
              <a:t>!</a:t>
            </a:r>
          </a:p>
          <a:p>
            <a:r>
              <a:rPr lang="ko-KR" altLang="en-US" sz="2800" dirty="0" smtClean="0"/>
              <a:t>표본추출의 중요성 사례 소개</a:t>
            </a:r>
            <a:endParaRPr lang="en-US" altLang="ko-KR" sz="2800" dirty="0" smtClean="0"/>
          </a:p>
          <a:p>
            <a:r>
              <a:rPr lang="ko-KR" altLang="en-US" sz="2800" dirty="0" smtClean="0"/>
              <a:t>확률 </a:t>
            </a:r>
            <a:r>
              <a:rPr lang="en-US" altLang="ko-KR" sz="2800" dirty="0" smtClean="0"/>
              <a:t>VS. </a:t>
            </a:r>
            <a:r>
              <a:rPr lang="ko-KR" altLang="en-US" sz="2800" dirty="0" smtClean="0"/>
              <a:t>비확률 표본추출</a:t>
            </a:r>
            <a:endParaRPr lang="en-US" altLang="ko-KR" sz="2800" dirty="0" smtClean="0"/>
          </a:p>
          <a:p>
            <a:r>
              <a:rPr lang="ko-KR" altLang="en-US" sz="2800" dirty="0" smtClean="0"/>
              <a:t>확률 표본추출</a:t>
            </a:r>
            <a:endParaRPr lang="en-US" altLang="ko-KR" sz="2800" dirty="0" smtClean="0"/>
          </a:p>
          <a:p>
            <a:r>
              <a:rPr lang="ko-KR" altLang="en-US" sz="2800" dirty="0" smtClean="0"/>
              <a:t>비확률 표본추출</a:t>
            </a:r>
            <a:endParaRPr lang="en-US" altLang="ko-KR" sz="2800" dirty="0" smtClean="0"/>
          </a:p>
          <a:p>
            <a:r>
              <a:rPr lang="ko-KR" altLang="en-US" sz="2800" dirty="0" smtClean="0"/>
              <a:t>다음 이 시간에는</a:t>
            </a:r>
            <a:r>
              <a:rPr lang="en-US" altLang="ko-KR" sz="2800" dirty="0" smtClean="0"/>
              <a:t>…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난수표 예</a:t>
            </a:r>
            <a:endParaRPr lang="ko-KR" altLang="en-US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9937" name="_x150264632" descr="EMB00000c7403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04864"/>
            <a:ext cx="4968552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난수표 사용을 위한 필수요건</a:t>
            </a:r>
            <a:r>
              <a:rPr lang="en-US" altLang="ko-KR" dirty="0" smtClean="0"/>
              <a:t>:</a:t>
            </a:r>
          </a:p>
          <a:p>
            <a:pPr lvl="1"/>
            <a:r>
              <a:rPr lang="ko-KR" altLang="en-US" dirty="0" smtClean="0"/>
              <a:t>반드시 </a:t>
            </a:r>
            <a:r>
              <a:rPr lang="ko-KR" altLang="en-US" dirty="0"/>
              <a:t>표본이 추출되는 모집단 대상자에 대한 정보 리스트</a:t>
            </a:r>
            <a:r>
              <a:rPr lang="en-US" altLang="ko-KR" dirty="0"/>
              <a:t>, </a:t>
            </a:r>
            <a:r>
              <a:rPr lang="ko-KR" altLang="en-US" dirty="0"/>
              <a:t>즉 </a:t>
            </a:r>
            <a:r>
              <a:rPr lang="ko-KR" altLang="en-US" dirty="0" err="1"/>
              <a:t>표집틀이</a:t>
            </a:r>
            <a:r>
              <a:rPr lang="ko-KR" altLang="en-US" dirty="0"/>
              <a:t> 있어야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err="1" smtClean="0"/>
              <a:t>표집틀에는</a:t>
            </a:r>
            <a:r>
              <a:rPr lang="ko-KR" altLang="en-US" dirty="0" smtClean="0"/>
              <a:t> </a:t>
            </a:r>
            <a:r>
              <a:rPr lang="ko-KR" altLang="en-US" dirty="0"/>
              <a:t>모집단 각 대상자에게 고유의 번호가 지정돼 </a:t>
            </a:r>
            <a:r>
              <a:rPr lang="ko-KR" altLang="en-US" dirty="0" smtClean="0"/>
              <a:t>있어야 함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난수표를 </a:t>
            </a:r>
            <a:r>
              <a:rPr lang="ko-KR" altLang="en-US" dirty="0"/>
              <a:t>사용하여 뽑은 숫자가 바로 모집단 각 대상자에게 부여한 고유의 번호와 일치할 경우 그 대상자를 표본으로 추출할 수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en-US" altLang="ko-KR" dirty="0"/>
              <a:t>(2) </a:t>
            </a:r>
            <a:r>
              <a:rPr lang="ko-KR" altLang="en-US" dirty="0" smtClean="0"/>
              <a:t>계통 또는 </a:t>
            </a:r>
            <a:r>
              <a:rPr lang="ko-KR" altLang="en-US" dirty="0"/>
              <a:t>체계적 표본추출 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모집단에 </a:t>
            </a:r>
            <a:r>
              <a:rPr lang="ko-KR" altLang="en-US" dirty="0"/>
              <a:t>대한 </a:t>
            </a:r>
            <a:r>
              <a:rPr lang="ko-KR" altLang="en-US" dirty="0" err="1"/>
              <a:t>표집틀을</a:t>
            </a:r>
            <a:r>
              <a:rPr lang="ko-KR" altLang="en-US" dirty="0"/>
              <a:t> 갖고 있어야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err="1" smtClean="0"/>
              <a:t>표집틀에서</a:t>
            </a:r>
            <a:r>
              <a:rPr lang="ko-KR" altLang="en-US" dirty="0" smtClean="0"/>
              <a:t> </a:t>
            </a:r>
            <a:r>
              <a:rPr lang="ko-KR" altLang="en-US" dirty="0"/>
              <a:t>첫 번째 대상자를 무작위로 선정한 후</a:t>
            </a:r>
            <a:r>
              <a:rPr lang="en-US" altLang="ko-KR" dirty="0"/>
              <a:t>, k</a:t>
            </a:r>
            <a:r>
              <a:rPr lang="ko-KR" altLang="en-US" dirty="0"/>
              <a:t>번째 대상자를 체계적으로 뽑는 </a:t>
            </a:r>
            <a:r>
              <a:rPr lang="ko-KR" altLang="en-US" dirty="0" smtClean="0"/>
              <a:t>표본추출방법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대표적인 사례</a:t>
            </a:r>
            <a:r>
              <a:rPr lang="en-US" altLang="ko-KR" dirty="0" smtClean="0"/>
              <a:t>: </a:t>
            </a:r>
          </a:p>
          <a:p>
            <a:pPr lvl="1" fontAlgn="base"/>
            <a:r>
              <a:rPr lang="ko-KR" altLang="en-US" dirty="0" smtClean="0"/>
              <a:t>대통령이나 </a:t>
            </a:r>
            <a:r>
              <a:rPr lang="ko-KR" altLang="en-US" dirty="0"/>
              <a:t>국회의원 선거 때 실시하는 출구조사</a:t>
            </a:r>
            <a:r>
              <a:rPr lang="en-US" altLang="ko-KR" dirty="0"/>
              <a:t>(exit poll</a:t>
            </a:r>
            <a:r>
              <a:rPr lang="en-US" altLang="ko-KR" dirty="0" smtClean="0"/>
              <a:t>)</a:t>
            </a:r>
          </a:p>
          <a:p>
            <a:pPr lvl="1" fontAlgn="base"/>
            <a:r>
              <a:rPr lang="ko-KR" altLang="en-US" dirty="0" smtClean="0"/>
              <a:t>투표소에서 </a:t>
            </a:r>
            <a:r>
              <a:rPr lang="ko-KR" altLang="en-US" dirty="0"/>
              <a:t>일정 거리에 떨어져 있는 조사원이 투표소에서 투표하고 나오는 사람들의 숫자를 </a:t>
            </a:r>
            <a:r>
              <a:rPr lang="ko-KR" altLang="en-US" dirty="0" smtClean="0"/>
              <a:t>헤아림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smtClean="0"/>
              <a:t>매 </a:t>
            </a:r>
            <a:r>
              <a:rPr lang="en-US" altLang="ko-KR" dirty="0"/>
              <a:t>5</a:t>
            </a:r>
            <a:r>
              <a:rPr lang="ko-KR" altLang="en-US" dirty="0"/>
              <a:t>번째 나온 투표자를 대상으로 특정 후보자 투표여부를 </a:t>
            </a:r>
            <a:r>
              <a:rPr lang="ko-KR" altLang="en-US" dirty="0" smtClean="0"/>
              <a:t>조사</a:t>
            </a:r>
            <a:endParaRPr lang="en-US" altLang="ko-KR" dirty="0" smtClean="0"/>
          </a:p>
          <a:p>
            <a:pPr fontAlgn="base"/>
            <a:endParaRPr lang="en-US" altLang="ko-KR" dirty="0" smtClean="0">
              <a:latin typeface="+mn-ea"/>
            </a:endParaRPr>
          </a:p>
          <a:p>
            <a:pPr fontAlgn="base"/>
            <a:r>
              <a:rPr lang="ko-KR" altLang="en-US" dirty="0" smtClean="0">
                <a:latin typeface="+mn-ea"/>
              </a:rPr>
              <a:t>단점</a:t>
            </a:r>
            <a:r>
              <a:rPr lang="en-US" altLang="ko-KR" dirty="0" smtClean="0">
                <a:latin typeface="+mn-ea"/>
              </a:rPr>
              <a:t>: 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모집단이 어떤 패턴</a:t>
            </a:r>
            <a:r>
              <a:rPr lang="en-US" altLang="ko-KR" dirty="0" smtClean="0">
                <a:latin typeface="+mn-ea"/>
              </a:rPr>
              <a:t>(</a:t>
            </a:r>
            <a:r>
              <a:rPr lang="en-US" altLang="ko-KR" i="1" dirty="0" smtClean="0">
                <a:latin typeface="+mn-ea"/>
              </a:rPr>
              <a:t>pattern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을 가진 경우 특정 대상자만 표본으로 추출될 가능성이 높음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모집단 크기가 무한이거나 알려지지 않은 경우 표본추출간격을 알 수 없음</a:t>
            </a:r>
            <a:endParaRPr lang="en-US" altLang="ko-KR" dirty="0" smtClean="0">
              <a:latin typeface="+mn-ea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ko-KR" altLang="en-US" dirty="0" smtClean="0"/>
              <a:t>계통 표본추출방법</a:t>
            </a:r>
            <a:r>
              <a:rPr lang="en-US" altLang="ko-KR" dirty="0" smtClean="0"/>
              <a:t>:</a:t>
            </a:r>
          </a:p>
          <a:p>
            <a:pPr fontAlgn="base"/>
            <a:r>
              <a:rPr lang="ko-KR" altLang="en-US" dirty="0" smtClean="0"/>
              <a:t>가정</a:t>
            </a:r>
            <a:r>
              <a:rPr lang="en-US" altLang="ko-KR" dirty="0" smtClean="0"/>
              <a:t>: 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명의 남</a:t>
            </a:r>
            <a:r>
              <a:rPr lang="en-US" altLang="ko-KR" dirty="0" smtClean="0"/>
              <a:t>·</a:t>
            </a:r>
            <a:r>
              <a:rPr lang="ko-KR" altLang="en-US" dirty="0" smtClean="0"/>
              <a:t>여 고등학생으로 구성된 모집단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이 중 </a:t>
            </a:r>
            <a:r>
              <a:rPr lang="en-US" altLang="ko-KR" dirty="0" smtClean="0"/>
              <a:t>4</a:t>
            </a:r>
            <a:r>
              <a:rPr lang="ko-KR" altLang="en-US" dirty="0" smtClean="0"/>
              <a:t>명을 계통 표본추출방법을 사용하여 뽑고자 함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  </a:t>
            </a:r>
            <a:endParaRPr lang="ko-KR" altLang="en-US" dirty="0" smtClean="0"/>
          </a:p>
          <a:p>
            <a:pPr marL="514350" indent="-514350" fontAlgn="base">
              <a:buFont typeface="+mj-ea"/>
              <a:buAutoNum type="circleNumDbPlain"/>
            </a:pPr>
            <a:r>
              <a:rPr lang="ko-KR" altLang="en-US" dirty="0" smtClean="0"/>
              <a:t>모집단에 속한 대상자 수를 원하는 표본 크기로 나눔</a:t>
            </a:r>
            <a:r>
              <a:rPr lang="en-US" altLang="ko-KR" dirty="0" smtClean="0"/>
              <a:t>. </a:t>
            </a:r>
          </a:p>
          <a:p>
            <a:pPr marL="914400" lvl="1" indent="-514350" fontAlgn="base"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모집단이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명일 경우 표본 크기인 </a:t>
            </a:r>
            <a:r>
              <a:rPr lang="en-US" altLang="ko-KR" dirty="0" smtClean="0"/>
              <a:t>4</a:t>
            </a:r>
            <a:r>
              <a:rPr lang="ko-KR" altLang="en-US" dirty="0" smtClean="0"/>
              <a:t>로 나눈다면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가 된다</a:t>
            </a:r>
            <a:r>
              <a:rPr lang="en-US" altLang="ko-KR" dirty="0" smtClean="0"/>
              <a:t>)</a:t>
            </a:r>
          </a:p>
          <a:p>
            <a:pPr marL="914400" lvl="1" indent="-514350" fontAlgn="base">
              <a:buNone/>
            </a:pPr>
            <a:endParaRPr lang="en-US" altLang="ko-KR" dirty="0" smtClean="0"/>
          </a:p>
          <a:p>
            <a:pPr marL="514350" indent="-514350" fontAlgn="base">
              <a:buFont typeface="+mj-ea"/>
              <a:buAutoNum type="circleNumDbPlain"/>
            </a:pPr>
            <a:r>
              <a:rPr lang="ko-KR" altLang="en-US" dirty="0" smtClean="0"/>
              <a:t>단계①에서 얻은 숫자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</a:t>
            </a:r>
            <a:r>
              <a:rPr lang="en-US" altLang="ko-KR" dirty="0" smtClean="0"/>
              <a:t>5</a:t>
            </a:r>
            <a:r>
              <a:rPr lang="ko-KR" altLang="en-US" dirty="0" smtClean="0"/>
              <a:t>를 사용하여 </a:t>
            </a:r>
            <a:r>
              <a:rPr lang="ko-KR" altLang="en-US" dirty="0" err="1" smtClean="0"/>
              <a:t>표집틀에서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번부터 </a:t>
            </a:r>
            <a:r>
              <a:rPr lang="en-US" altLang="ko-KR" dirty="0" smtClean="0"/>
              <a:t>5</a:t>
            </a:r>
            <a:r>
              <a:rPr lang="ko-KR" altLang="en-US" dirty="0" smtClean="0"/>
              <a:t>번 사이에 있는 대상자 중 한 명을 무작위로 선택</a:t>
            </a:r>
            <a:r>
              <a:rPr lang="en-US" altLang="ko-KR" dirty="0" smtClean="0"/>
              <a:t>. </a:t>
            </a:r>
          </a:p>
          <a:p>
            <a:pPr marL="514350" indent="-514350" fontAlgn="base">
              <a:buNone/>
            </a:pPr>
            <a:r>
              <a:rPr lang="en-US" altLang="ko-KR" dirty="0"/>
              <a:t>	</a:t>
            </a:r>
            <a:endParaRPr lang="en-US" altLang="ko-KR" dirty="0" smtClean="0"/>
          </a:p>
          <a:p>
            <a:pPr marL="514350" indent="-514350" fontAlgn="base">
              <a:buFont typeface="+mj-ea"/>
              <a:buAutoNum type="circleNumDbPlain" startAt="3"/>
            </a:pPr>
            <a:r>
              <a:rPr lang="ko-KR" altLang="en-US" dirty="0" smtClean="0"/>
              <a:t>단계 ②에서 뽑은 대상자</a:t>
            </a:r>
            <a:r>
              <a:rPr lang="en-US" altLang="ko-KR" dirty="0" smtClean="0"/>
              <a:t>(2</a:t>
            </a:r>
            <a:r>
              <a:rPr lang="ko-KR" altLang="en-US" dirty="0" smtClean="0"/>
              <a:t>번 대상자를 무작위로 선정</a:t>
            </a:r>
            <a:r>
              <a:rPr lang="en-US" altLang="ko-KR" dirty="0" smtClean="0"/>
              <a:t>), 2</a:t>
            </a:r>
            <a:r>
              <a:rPr lang="ko-KR" altLang="en-US" dirty="0" smtClean="0"/>
              <a:t>번 대상자에서 출발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매번 </a:t>
            </a:r>
            <a:r>
              <a:rPr lang="en-US" altLang="ko-KR" dirty="0" smtClean="0"/>
              <a:t>5</a:t>
            </a:r>
            <a:r>
              <a:rPr lang="ko-KR" altLang="en-US" dirty="0" smtClean="0"/>
              <a:t>번째 대상자 추출</a:t>
            </a:r>
            <a:r>
              <a:rPr lang="en-US" altLang="ko-KR" dirty="0" smtClean="0"/>
              <a:t>. </a:t>
            </a:r>
          </a:p>
          <a:p>
            <a:pPr marL="514350" indent="-514350" fontAlgn="base">
              <a:buFont typeface="+mj-ea"/>
              <a:buAutoNum type="circleNumDbPlain" startAt="3"/>
            </a:pPr>
            <a:endParaRPr lang="en-US" altLang="ko-KR" dirty="0"/>
          </a:p>
          <a:p>
            <a:pPr marL="514350" indent="-514350" fontAlgn="base">
              <a:buNone/>
            </a:pP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최종적으로 </a:t>
            </a:r>
            <a:r>
              <a:rPr lang="en-US" altLang="ko-KR" dirty="0" smtClean="0">
                <a:sym typeface="Wingdings" pitchFamily="2" charset="2"/>
              </a:rPr>
              <a:t>2, </a:t>
            </a:r>
            <a:r>
              <a:rPr lang="en-US" altLang="ko-KR" dirty="0" smtClean="0"/>
              <a:t>7, 12 </a:t>
            </a:r>
            <a:r>
              <a:rPr lang="ko-KR" altLang="en-US" dirty="0" smtClean="0"/>
              <a:t>그리고 </a:t>
            </a:r>
            <a:r>
              <a:rPr lang="en-US" altLang="ko-KR" dirty="0" smtClean="0"/>
              <a:t>17</a:t>
            </a:r>
            <a:r>
              <a:rPr lang="ko-KR" altLang="en-US" dirty="0" smtClean="0"/>
              <a:t>번째 대상자를 표본으로 추출</a:t>
            </a:r>
            <a:r>
              <a:rPr lang="en-US" altLang="ko-KR" dirty="0" smtClean="0"/>
              <a:t>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35881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7488831" cy="309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en-US" altLang="ko-KR" dirty="0"/>
              <a:t>(3) </a:t>
            </a:r>
            <a:r>
              <a:rPr lang="ko-KR" altLang="en-US" dirty="0"/>
              <a:t>층화 표본추출</a:t>
            </a:r>
          </a:p>
          <a:p>
            <a:pPr lvl="1" fontAlgn="base"/>
            <a:r>
              <a:rPr lang="ko-KR" altLang="en-US" dirty="0" smtClean="0"/>
              <a:t>연구목적과 </a:t>
            </a:r>
            <a:r>
              <a:rPr lang="ko-KR" altLang="en-US" dirty="0"/>
              <a:t>밀접한 관련이 있는 변인의 특정한 범주에 </a:t>
            </a:r>
            <a:r>
              <a:rPr lang="ko-KR" altLang="en-US" dirty="0" smtClean="0"/>
              <a:t>근거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모집단을 </a:t>
            </a:r>
            <a:r>
              <a:rPr lang="ko-KR" altLang="en-US" dirty="0"/>
              <a:t>두 개 또는 그 이상의 하위 모집단으로 </a:t>
            </a:r>
            <a:r>
              <a:rPr lang="ko-KR" altLang="en-US" dirty="0" smtClean="0"/>
              <a:t>구분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각 </a:t>
            </a:r>
            <a:r>
              <a:rPr lang="ko-KR" altLang="en-US" dirty="0"/>
              <a:t>하위 모집단에서 각각 표본을 무작위로 </a:t>
            </a:r>
            <a:r>
              <a:rPr lang="ko-KR" altLang="en-US" dirty="0" smtClean="0"/>
              <a:t>추출함</a:t>
            </a:r>
            <a:r>
              <a:rPr lang="en-US" altLang="ko-KR" dirty="0" smtClean="0"/>
              <a:t> 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층</a:t>
            </a:r>
            <a:r>
              <a:rPr lang="en-US" altLang="ko-KR" dirty="0" smtClean="0"/>
              <a:t>(strata) : </a:t>
            </a:r>
            <a:r>
              <a:rPr lang="ko-KR" altLang="en-US" dirty="0" smtClean="0"/>
              <a:t>각 </a:t>
            </a:r>
            <a:r>
              <a:rPr lang="ko-KR" altLang="en-US" dirty="0"/>
              <a:t>하위 </a:t>
            </a:r>
            <a:r>
              <a:rPr lang="ko-KR" altLang="en-US" dirty="0" smtClean="0"/>
              <a:t>모집단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전체적으로 </a:t>
            </a:r>
            <a:r>
              <a:rPr lang="ko-KR" altLang="en-US" dirty="0"/>
              <a:t>모집단의 퍼센트 비율에 따라 각 하위 모집단으로부터 적절한 수의 대상자를 뽑을 수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smtClean="0"/>
              <a:t>모집단에 </a:t>
            </a:r>
            <a:r>
              <a:rPr lang="ko-KR" altLang="en-US" dirty="0"/>
              <a:t>대한 </a:t>
            </a:r>
            <a:r>
              <a:rPr lang="ko-KR" altLang="en-US" dirty="0" err="1"/>
              <a:t>표집틀을</a:t>
            </a:r>
            <a:r>
              <a:rPr lang="ko-KR" altLang="en-US" dirty="0"/>
              <a:t> 갖고 있어야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 </a:t>
            </a:r>
          </a:p>
          <a:p>
            <a:pPr lvl="1" fontAlgn="base"/>
            <a:r>
              <a:rPr lang="ko-KR" altLang="en-US" dirty="0" smtClean="0"/>
              <a:t>각 </a:t>
            </a:r>
            <a:r>
              <a:rPr lang="ko-KR" altLang="en-US" dirty="0"/>
              <a:t>층화 간에는 이질적인 속성을 갖고서 상호 </a:t>
            </a:r>
            <a:r>
              <a:rPr lang="ko-KR" altLang="en-US" dirty="0" smtClean="0"/>
              <a:t>배타적</a:t>
            </a:r>
            <a:r>
              <a:rPr lang="en-US" altLang="ko-KR" dirty="0" smtClean="0"/>
              <a:t> </a:t>
            </a:r>
          </a:p>
          <a:p>
            <a:pPr lvl="1" fontAlgn="base"/>
            <a:r>
              <a:rPr lang="ko-KR" altLang="en-US" dirty="0" smtClean="0"/>
              <a:t>각 </a:t>
            </a:r>
            <a:r>
              <a:rPr lang="ko-KR" altLang="en-US" dirty="0"/>
              <a:t>층에 속한 대상자는 모두 </a:t>
            </a:r>
            <a:r>
              <a:rPr lang="ko-KR" altLang="en-US" dirty="0" smtClean="0"/>
              <a:t>동질적 속성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ko-KR" altLang="en-US" sz="2800" dirty="0" smtClean="0">
                <a:latin typeface="+mn-ea"/>
              </a:rPr>
              <a:t>층화 표본추출의 특성</a:t>
            </a:r>
            <a:r>
              <a:rPr lang="en-US" altLang="ko-KR" sz="2800" dirty="0" smtClean="0">
                <a:latin typeface="+mn-ea"/>
              </a:rPr>
              <a:t>:</a:t>
            </a:r>
          </a:p>
          <a:p>
            <a:pPr lvl="1" fontAlgn="base"/>
            <a:r>
              <a:rPr lang="ko-KR" altLang="en-US" sz="2400" dirty="0" err="1" smtClean="0">
                <a:latin typeface="+mn-ea"/>
              </a:rPr>
              <a:t>특정층에</a:t>
            </a:r>
            <a:r>
              <a:rPr lang="ko-KR" altLang="en-US" sz="2400" dirty="0" smtClean="0">
                <a:latin typeface="+mn-ea"/>
              </a:rPr>
              <a:t> 속한 대상자들의 숫자가 매우 적을 경우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특정층에</a:t>
            </a:r>
            <a:r>
              <a:rPr lang="ko-KR" altLang="en-US" sz="2400" dirty="0" smtClean="0">
                <a:latin typeface="+mn-ea"/>
              </a:rPr>
              <a:t> 속한 대상자를 일정한 숫자로 추출</a:t>
            </a:r>
            <a:r>
              <a:rPr lang="en-US" altLang="ko-KR" sz="2400" dirty="0" smtClean="0">
                <a:latin typeface="+mn-ea"/>
              </a:rPr>
              <a:t>.</a:t>
            </a:r>
          </a:p>
          <a:p>
            <a:pPr lvl="1" fontAlgn="base"/>
            <a:r>
              <a:rPr lang="ko-KR" altLang="en-US" sz="2400" dirty="0" smtClean="0">
                <a:latin typeface="+mn-ea"/>
              </a:rPr>
              <a:t>표본을 구성하는 각각의 층을 비교하여 모집단을 구성하는 각 층의 차이점 추정 가능</a:t>
            </a:r>
            <a:endParaRPr lang="en-US" altLang="ko-KR" sz="2400" dirty="0" smtClean="0">
              <a:latin typeface="+mn-ea"/>
            </a:endParaRPr>
          </a:p>
          <a:p>
            <a:pPr marL="330200" lvl="1" indent="-325438">
              <a:lnSpc>
                <a:spcPct val="110000"/>
              </a:lnSpc>
              <a:buFont typeface="Arial" pitchFamily="34" charset="0"/>
              <a:buChar char="•"/>
              <a:tabLst>
                <a:tab pos="1162050" algn="l"/>
              </a:tabLst>
              <a:defRPr/>
            </a:pPr>
            <a:r>
              <a:rPr lang="ko-KR" altLang="en-US" dirty="0" smtClean="0">
                <a:latin typeface="+mn-ea"/>
              </a:rPr>
              <a:t>표본추출 방법 </a:t>
            </a:r>
            <a:r>
              <a:rPr lang="en-US" altLang="ko-KR" dirty="0" smtClean="0">
                <a:latin typeface="+mn-ea"/>
              </a:rPr>
              <a:t>:</a:t>
            </a:r>
          </a:p>
          <a:p>
            <a:pPr marL="744538" lvl="2" indent="-457200">
              <a:lnSpc>
                <a:spcPct val="110000"/>
              </a:lnSpc>
              <a:buFont typeface="+mj-ea"/>
              <a:buAutoNum type="circleNumDbPlain"/>
              <a:tabLst>
                <a:tab pos="1162050" algn="l"/>
              </a:tabLst>
              <a:defRPr/>
            </a:pPr>
            <a:r>
              <a:rPr lang="ko-KR" altLang="en-US" sz="2800" dirty="0" smtClean="0">
                <a:latin typeface="+mn-ea"/>
              </a:rPr>
              <a:t>비례적 </a:t>
            </a:r>
            <a:r>
              <a:rPr lang="ko-KR" altLang="en-US" sz="2800" dirty="0" err="1" smtClean="0">
                <a:latin typeface="+mn-ea"/>
              </a:rPr>
              <a:t>층화표본추출</a:t>
            </a:r>
            <a:r>
              <a:rPr lang="ko-KR" altLang="en-US" sz="2800" dirty="0" smtClean="0">
                <a:latin typeface="+mn-ea"/>
              </a:rPr>
              <a:t> </a:t>
            </a:r>
            <a:r>
              <a:rPr lang="en-US" altLang="ko-KR" sz="2800" dirty="0" smtClean="0">
                <a:latin typeface="+mn-ea"/>
              </a:rPr>
              <a:t>: </a:t>
            </a:r>
            <a:r>
              <a:rPr lang="ko-KR" altLang="en-US" sz="2800" dirty="0" smtClean="0">
                <a:latin typeface="+mn-ea"/>
              </a:rPr>
              <a:t>각 층에서 추출하는 표본의 크기를 각각의 층에 상응하는 모집단의 층의 크기와 같은 비율로 추출하는 것</a:t>
            </a:r>
            <a:r>
              <a:rPr lang="en-US" altLang="ko-KR" sz="2800" dirty="0" smtClean="0">
                <a:latin typeface="+mn-ea"/>
              </a:rPr>
              <a:t>.</a:t>
            </a:r>
          </a:p>
          <a:p>
            <a:pPr marL="744538" lvl="2" indent="-457200">
              <a:lnSpc>
                <a:spcPct val="110000"/>
              </a:lnSpc>
              <a:buFont typeface="+mj-ea"/>
              <a:buAutoNum type="circleNumDbPlain"/>
              <a:tabLst>
                <a:tab pos="1162050" algn="l"/>
              </a:tabLst>
              <a:defRPr/>
            </a:pPr>
            <a:r>
              <a:rPr lang="ko-KR" altLang="en-US" sz="2800" dirty="0" smtClean="0">
                <a:latin typeface="+mn-ea"/>
              </a:rPr>
              <a:t>불비례적 </a:t>
            </a:r>
            <a:r>
              <a:rPr lang="ko-KR" altLang="en-US" sz="2800" dirty="0" err="1" smtClean="0">
                <a:latin typeface="+mn-ea"/>
              </a:rPr>
              <a:t>층화표본추출</a:t>
            </a:r>
            <a:r>
              <a:rPr lang="ko-KR" altLang="en-US" sz="2800" dirty="0" smtClean="0">
                <a:latin typeface="+mn-ea"/>
              </a:rPr>
              <a:t> </a:t>
            </a:r>
            <a:r>
              <a:rPr lang="en-US" altLang="ko-KR" sz="2800" dirty="0" smtClean="0">
                <a:latin typeface="+mn-ea"/>
              </a:rPr>
              <a:t>: </a:t>
            </a:r>
            <a:r>
              <a:rPr lang="ko-KR" altLang="en-US" sz="2800" dirty="0" smtClean="0">
                <a:latin typeface="+mn-ea"/>
              </a:rPr>
              <a:t>각 층으로부터 추출하는 표본의 구성비가 모집단의 구성비와 다르게 추출하는 것</a:t>
            </a:r>
            <a:r>
              <a:rPr lang="en-US" altLang="ko-KR" sz="2800" dirty="0" smtClean="0">
                <a:latin typeface="+mn-ea"/>
              </a:rPr>
              <a:t>.</a:t>
            </a:r>
          </a:p>
          <a:p>
            <a:pPr fontAlgn="base"/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ko-KR" altLang="en-US" dirty="0" smtClean="0"/>
              <a:t>예</a:t>
            </a:r>
            <a:r>
              <a:rPr lang="en-US" altLang="ko-KR" dirty="0" smtClean="0"/>
              <a:t>1: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유학생들의 국적에 따라 그들의 강의 만족도에 어떤 차이가 나타나는지를 파악하고자 함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ko-KR" altLang="en-US" dirty="0" smtClean="0"/>
              <a:t>유학생 총 </a:t>
            </a:r>
            <a:r>
              <a:rPr lang="en-US" altLang="ko-KR" dirty="0" smtClean="0"/>
              <a:t>5,000</a:t>
            </a:r>
            <a:r>
              <a:rPr lang="ko-KR" altLang="en-US" dirty="0" smtClean="0"/>
              <a:t>명 중 </a:t>
            </a:r>
            <a:r>
              <a:rPr lang="en-US" altLang="ko-KR" dirty="0" smtClean="0"/>
              <a:t>500</a:t>
            </a:r>
            <a:r>
              <a:rPr lang="ko-KR" altLang="en-US" dirty="0" smtClean="0"/>
              <a:t>명을 표본으로 추출하고자 함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유학생 </a:t>
            </a:r>
            <a:r>
              <a:rPr lang="en-US" altLang="ko-KR" dirty="0" smtClean="0"/>
              <a:t>5,000</a:t>
            </a:r>
            <a:r>
              <a:rPr lang="ko-KR" altLang="en-US" dirty="0" smtClean="0"/>
              <a:t>명 중 중국 학생 </a:t>
            </a:r>
            <a:r>
              <a:rPr lang="en-US" altLang="ko-KR" dirty="0" smtClean="0"/>
              <a:t>80%, </a:t>
            </a:r>
            <a:r>
              <a:rPr lang="ko-KR" altLang="en-US" dirty="0" smtClean="0"/>
              <a:t>몽골 학생 </a:t>
            </a:r>
            <a:r>
              <a:rPr lang="en-US" altLang="ko-KR" dirty="0" smtClean="0"/>
              <a:t>10%, </a:t>
            </a:r>
            <a:r>
              <a:rPr lang="ko-KR" altLang="en-US" dirty="0" smtClean="0"/>
              <a:t>필리핀 학생 </a:t>
            </a:r>
            <a:r>
              <a:rPr lang="en-US" altLang="ko-KR" dirty="0" smtClean="0"/>
              <a:t>8%, </a:t>
            </a:r>
            <a:r>
              <a:rPr lang="ko-KR" altLang="en-US" dirty="0" smtClean="0"/>
              <a:t>그 외 국적 학생 </a:t>
            </a:r>
            <a:r>
              <a:rPr lang="en-US" altLang="ko-KR" dirty="0" smtClean="0"/>
              <a:t>2%.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절차</a:t>
            </a:r>
            <a:r>
              <a:rPr lang="en-US" altLang="ko-KR" dirty="0" smtClean="0"/>
              <a:t>: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모집단을 국적별로 층을 나눔</a:t>
            </a:r>
            <a:r>
              <a:rPr lang="en-US" altLang="ko-KR" dirty="0" smtClean="0"/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전체 모집단에서 각 하위 집단이 차지하는 비율을 고려</a:t>
            </a:r>
            <a:endParaRPr lang="en-US" altLang="ko-KR" dirty="0" smtClean="0"/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중국 유학생 </a:t>
            </a:r>
            <a:r>
              <a:rPr lang="en-US" altLang="ko-KR" dirty="0" smtClean="0"/>
              <a:t>400</a:t>
            </a:r>
            <a:r>
              <a:rPr lang="ko-KR" altLang="en-US" dirty="0" smtClean="0"/>
              <a:t>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몽골 유학생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필리핀 유학생 </a:t>
            </a:r>
            <a:r>
              <a:rPr lang="en-US" altLang="ko-KR" dirty="0" smtClean="0"/>
              <a:t>40</a:t>
            </a:r>
            <a:r>
              <a:rPr lang="ko-KR" altLang="en-US" dirty="0" smtClean="0"/>
              <a:t>명 그리고 그 외 국적 유학생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명을 무작위로 추출</a:t>
            </a:r>
            <a:r>
              <a:rPr lang="en-US" altLang="ko-KR" dirty="0" smtClean="0"/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2)</a:t>
            </a:r>
          </a:p>
          <a:p>
            <a:r>
              <a:rPr lang="ko-KR" altLang="en-US" dirty="0" smtClean="0"/>
              <a:t>연구목적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성별에 </a:t>
            </a:r>
            <a:r>
              <a:rPr lang="ko-KR" altLang="en-US" dirty="0"/>
              <a:t>따라 </a:t>
            </a:r>
            <a:r>
              <a:rPr lang="ko-KR" altLang="en-US" dirty="0" err="1"/>
              <a:t>스마트폰</a:t>
            </a:r>
            <a:r>
              <a:rPr lang="ko-KR" altLang="en-US" dirty="0"/>
              <a:t> 이용도에 차이가 나는지를 파악하고자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남학생 </a:t>
            </a:r>
            <a:r>
              <a:rPr lang="en-US" altLang="ko-KR" dirty="0"/>
              <a:t>12</a:t>
            </a:r>
            <a:r>
              <a:rPr lang="ko-KR" altLang="en-US" dirty="0"/>
              <a:t>명과 여학생 </a:t>
            </a:r>
            <a:r>
              <a:rPr lang="en-US" altLang="ko-KR" dirty="0"/>
              <a:t>8</a:t>
            </a:r>
            <a:r>
              <a:rPr lang="ko-KR" altLang="en-US" dirty="0"/>
              <a:t>명으로 </a:t>
            </a:r>
            <a:r>
              <a:rPr lang="ko-KR" altLang="en-US" dirty="0" smtClean="0"/>
              <a:t>구성된 모집단에서 총 </a:t>
            </a:r>
            <a:r>
              <a:rPr lang="en-US" altLang="ko-KR" dirty="0"/>
              <a:t>5</a:t>
            </a:r>
            <a:r>
              <a:rPr lang="ko-KR" altLang="en-US" dirty="0"/>
              <a:t>명을 </a:t>
            </a:r>
            <a:r>
              <a:rPr lang="ko-KR" altLang="en-US" dirty="0" err="1" smtClean="0"/>
              <a:t>표본추출한다고</a:t>
            </a:r>
            <a:r>
              <a:rPr lang="ko-KR" altLang="en-US" dirty="0" smtClean="0"/>
              <a:t> 가정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성별에 </a:t>
            </a:r>
            <a:r>
              <a:rPr lang="ko-KR" altLang="en-US" dirty="0"/>
              <a:t>따라 남성과 여성 두 개의 층으로 </a:t>
            </a:r>
            <a:r>
              <a:rPr lang="ko-KR" altLang="en-US" dirty="0" smtClean="0"/>
              <a:t>구분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모집단 </a:t>
            </a:r>
            <a:r>
              <a:rPr lang="ko-KR" altLang="en-US" dirty="0"/>
              <a:t>구성원을 </a:t>
            </a:r>
            <a:r>
              <a:rPr lang="ko-KR" altLang="en-US" dirty="0" smtClean="0"/>
              <a:t>배열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단순 </a:t>
            </a:r>
            <a:r>
              <a:rPr lang="ko-KR" altLang="en-US" dirty="0"/>
              <a:t>무작위 표본추출이나 계통 표본추출 등 적절한 방법을 선택하여 </a:t>
            </a:r>
            <a:r>
              <a:rPr lang="ko-KR" altLang="en-US" dirty="0" smtClean="0"/>
              <a:t>표본추출</a:t>
            </a:r>
            <a:r>
              <a:rPr lang="en-US" altLang="ko-KR" dirty="0" smtClean="0"/>
              <a:t>. </a:t>
            </a:r>
          </a:p>
          <a:p>
            <a:pPr lvl="2"/>
            <a:r>
              <a:rPr lang="ko-KR" altLang="en-US" dirty="0" smtClean="0"/>
              <a:t>만일 </a:t>
            </a:r>
            <a:r>
              <a:rPr lang="ko-KR" altLang="en-US" dirty="0"/>
              <a:t>계통 표본추출을 사용한다고 가정할 경우</a:t>
            </a:r>
            <a:r>
              <a:rPr lang="en-US" altLang="ko-KR" dirty="0"/>
              <a:t>, </a:t>
            </a:r>
            <a:r>
              <a:rPr lang="ko-KR" altLang="en-US" dirty="0"/>
              <a:t>매번 </a:t>
            </a:r>
            <a:r>
              <a:rPr lang="en-US" altLang="ko-KR" dirty="0"/>
              <a:t>4</a:t>
            </a:r>
            <a:r>
              <a:rPr lang="ko-KR" altLang="en-US" dirty="0"/>
              <a:t>번째 대상자를 선정하여 추출하여</a:t>
            </a:r>
            <a:r>
              <a:rPr lang="en-US" altLang="ko-KR" dirty="0"/>
              <a:t>, </a:t>
            </a:r>
            <a:r>
              <a:rPr lang="ko-KR" altLang="en-US" dirty="0"/>
              <a:t>남학생 집단</a:t>
            </a:r>
            <a:r>
              <a:rPr lang="en-US" altLang="ko-KR" dirty="0"/>
              <a:t>(</a:t>
            </a:r>
            <a:r>
              <a:rPr lang="ko-KR" altLang="en-US" dirty="0"/>
              <a:t>층</a:t>
            </a:r>
            <a:r>
              <a:rPr lang="en-US" altLang="ko-KR" dirty="0"/>
              <a:t>)</a:t>
            </a:r>
            <a:r>
              <a:rPr lang="ko-KR" altLang="en-US" dirty="0"/>
              <a:t>에서 </a:t>
            </a:r>
            <a:r>
              <a:rPr lang="en-US" altLang="ko-KR" dirty="0"/>
              <a:t>3</a:t>
            </a:r>
            <a:r>
              <a:rPr lang="ko-KR" altLang="en-US" dirty="0"/>
              <a:t>명 그리고 여학생 집단</a:t>
            </a:r>
            <a:r>
              <a:rPr lang="en-US" altLang="ko-KR" dirty="0"/>
              <a:t>(</a:t>
            </a:r>
            <a:r>
              <a:rPr lang="ko-KR" altLang="en-US" dirty="0"/>
              <a:t>층</a:t>
            </a:r>
            <a:r>
              <a:rPr lang="en-US" altLang="ko-KR" dirty="0"/>
              <a:t>)</a:t>
            </a:r>
            <a:r>
              <a:rPr lang="ko-KR" altLang="en-US" dirty="0"/>
              <a:t>에서 </a:t>
            </a:r>
            <a:r>
              <a:rPr lang="en-US" altLang="ko-KR" dirty="0"/>
              <a:t>2</a:t>
            </a:r>
            <a:r>
              <a:rPr lang="ko-KR" altLang="en-US" dirty="0" smtClean="0"/>
              <a:t>명 추출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6724650" cy="2934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우수한 데이터의 필수조건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altLang="ko-KR" dirty="0" smtClean="0"/>
              <a:t>“</a:t>
            </a:r>
            <a:r>
              <a:rPr lang="en-US" altLang="ko-KR" dirty="0"/>
              <a:t>garbage in, garbage out!”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>
                <a:sym typeface="Wingdings" pitchFamily="2" charset="2"/>
              </a:rPr>
              <a:t>	</a:t>
            </a: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ko-KR" altLang="en-US" dirty="0" smtClean="0"/>
              <a:t> </a:t>
            </a:r>
            <a:r>
              <a:rPr lang="ko-KR" altLang="en-US" dirty="0"/>
              <a:t>“쓰레기가 들어가면</a:t>
            </a:r>
            <a:r>
              <a:rPr lang="en-US" altLang="ko-KR" dirty="0"/>
              <a:t>, </a:t>
            </a:r>
            <a:r>
              <a:rPr lang="ko-KR" altLang="en-US" dirty="0"/>
              <a:t>쓰레기가 나온다</a:t>
            </a:r>
            <a:r>
              <a:rPr lang="en-US" altLang="ko-KR" dirty="0" smtClean="0"/>
              <a:t>!”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해석</a:t>
            </a:r>
            <a:r>
              <a:rPr lang="en-US" altLang="ko-KR" dirty="0" smtClean="0"/>
              <a:t>: </a:t>
            </a:r>
            <a:r>
              <a:rPr lang="ko-KR" altLang="en-US" dirty="0" smtClean="0"/>
              <a:t>우수하지 </a:t>
            </a:r>
            <a:r>
              <a:rPr lang="ko-KR" altLang="en-US" dirty="0"/>
              <a:t>않은 데이터가 통계분석 프로그램에 들어가면 우수하지 않은 분석결과가 </a:t>
            </a:r>
            <a:r>
              <a:rPr lang="ko-KR" altLang="en-US" dirty="0" smtClean="0"/>
              <a:t>나온다</a:t>
            </a:r>
            <a:r>
              <a:rPr lang="en-US" altLang="ko-KR" dirty="0" smtClean="0"/>
              <a:t>. 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‘</a:t>
            </a:r>
            <a:r>
              <a:rPr lang="ko-KR" altLang="en-US" dirty="0"/>
              <a:t>우수한 데이터’</a:t>
            </a:r>
            <a:r>
              <a:rPr lang="ko-KR" altLang="en-US" dirty="0" smtClean="0"/>
              <a:t>란</a:t>
            </a:r>
            <a:r>
              <a:rPr lang="en-US" altLang="ko-KR" dirty="0" smtClean="0"/>
              <a:t>?</a:t>
            </a:r>
          </a:p>
          <a:p>
            <a:pPr lvl="1" fontAlgn="base"/>
            <a:r>
              <a:rPr lang="ko-KR" altLang="en-US" dirty="0" smtClean="0"/>
              <a:t>연구자가 </a:t>
            </a:r>
            <a:r>
              <a:rPr lang="ko-KR" altLang="en-US" dirty="0"/>
              <a:t>관심을 갖는 연구대상으로부터 연구목적에 가장 적절한 측정방법을 사용하여 얻은 </a:t>
            </a:r>
            <a:r>
              <a:rPr lang="ko-KR" altLang="en-US" dirty="0" smtClean="0"/>
              <a:t>데이터</a:t>
            </a:r>
            <a:r>
              <a:rPr lang="en-US" altLang="ko-KR" dirty="0" smtClean="0"/>
              <a:t>.</a:t>
            </a:r>
          </a:p>
          <a:p>
            <a:pPr lvl="1" fontAlgn="base">
              <a:buNone/>
            </a:pPr>
            <a:r>
              <a:rPr lang="en-US" altLang="ko-KR" dirty="0" smtClean="0"/>
              <a:t> </a:t>
            </a:r>
          </a:p>
          <a:p>
            <a:pPr fontAlgn="base"/>
            <a:r>
              <a:rPr lang="ko-KR" altLang="en-US" dirty="0" smtClean="0"/>
              <a:t>필수조건</a:t>
            </a:r>
            <a:r>
              <a:rPr lang="en-US" altLang="ko-KR" dirty="0" smtClean="0"/>
              <a:t>: </a:t>
            </a:r>
          </a:p>
          <a:p>
            <a:pPr lvl="1" fontAlgn="base"/>
            <a:r>
              <a:rPr lang="ko-KR" altLang="en-US" dirty="0" smtClean="0"/>
              <a:t>① </a:t>
            </a:r>
            <a:r>
              <a:rPr lang="ko-KR" altLang="en-US" dirty="0"/>
              <a:t>연구자가 관심을 갖는 연구대상 </a:t>
            </a:r>
            <a:r>
              <a:rPr lang="ko-KR" altLang="en-US" dirty="0" smtClean="0"/>
              <a:t>모집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② </a:t>
            </a:r>
            <a:r>
              <a:rPr lang="ko-KR" altLang="en-US" dirty="0"/>
              <a:t>연구목적에 적합한 데이터를 얻을 수 있는 가장 적절한 측정방법 적용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en-US" altLang="ko-KR" dirty="0"/>
              <a:t>(4) </a:t>
            </a:r>
            <a:r>
              <a:rPr lang="ko-KR" altLang="en-US" sz="3300" dirty="0" err="1" smtClean="0"/>
              <a:t>집락</a:t>
            </a:r>
            <a:r>
              <a:rPr lang="ko-KR" altLang="en-US" sz="3300" dirty="0" smtClean="0"/>
              <a:t> </a:t>
            </a:r>
            <a:r>
              <a:rPr lang="en-US" altLang="ko-KR" sz="3300" dirty="0" smtClean="0"/>
              <a:t>(</a:t>
            </a:r>
            <a:r>
              <a:rPr lang="ko-KR" altLang="en-US" sz="3300" dirty="0" smtClean="0"/>
              <a:t>또는 군집</a:t>
            </a:r>
            <a:r>
              <a:rPr lang="en-US" altLang="ko-KR" sz="3300" dirty="0" smtClean="0"/>
              <a:t>) </a:t>
            </a:r>
            <a:r>
              <a:rPr lang="ko-KR" altLang="en-US" sz="3300" dirty="0" smtClean="0"/>
              <a:t>표본추출</a:t>
            </a:r>
            <a:endParaRPr lang="en-US" altLang="ko-KR" sz="3300" dirty="0" smtClean="0"/>
          </a:p>
          <a:p>
            <a:pPr lvl="1" fontAlgn="base"/>
            <a:r>
              <a:rPr lang="ko-KR" altLang="en-US" sz="3300" dirty="0" smtClean="0">
                <a:latin typeface="+mn-ea"/>
              </a:rPr>
              <a:t>표본추출 </a:t>
            </a:r>
            <a:r>
              <a:rPr lang="ko-KR" altLang="en-US" sz="3300" dirty="0">
                <a:latin typeface="+mn-ea"/>
              </a:rPr>
              <a:t>단위를 개인이 아니라 한 집단이나 </a:t>
            </a:r>
            <a:r>
              <a:rPr lang="ko-KR" altLang="en-US" sz="3300" dirty="0" err="1">
                <a:latin typeface="+mn-ea"/>
              </a:rPr>
              <a:t>집락을</a:t>
            </a:r>
            <a:r>
              <a:rPr lang="ko-KR" altLang="en-US" sz="3300" dirty="0">
                <a:latin typeface="+mn-ea"/>
              </a:rPr>
              <a:t> </a:t>
            </a:r>
            <a:r>
              <a:rPr lang="ko-KR" altLang="en-US" sz="3300" dirty="0" smtClean="0">
                <a:latin typeface="+mn-ea"/>
              </a:rPr>
              <a:t>대상으로 함</a:t>
            </a:r>
            <a:r>
              <a:rPr lang="en-US" altLang="ko-KR" sz="3300" dirty="0" smtClean="0">
                <a:latin typeface="+mn-ea"/>
              </a:rPr>
              <a:t>.</a:t>
            </a:r>
          </a:p>
          <a:p>
            <a:pPr lvl="1" fontAlgn="base"/>
            <a:endParaRPr lang="en-US" altLang="ko-KR" sz="3300" dirty="0" smtClean="0">
              <a:latin typeface="+mn-ea"/>
            </a:endParaRPr>
          </a:p>
          <a:p>
            <a:pPr lvl="1" fontAlgn="base">
              <a:buFont typeface="Wingdings" pitchFamily="2" charset="2"/>
              <a:buChar char="v"/>
            </a:pPr>
            <a:r>
              <a:rPr lang="ko-KR" altLang="en-US" sz="3300" dirty="0" smtClean="0">
                <a:latin typeface="+mn-ea"/>
              </a:rPr>
              <a:t>지역표본추출</a:t>
            </a:r>
            <a:r>
              <a:rPr lang="en-US" altLang="ko-KR" sz="3300" dirty="0" smtClean="0">
                <a:latin typeface="+mn-ea"/>
              </a:rPr>
              <a:t>(</a:t>
            </a:r>
            <a:r>
              <a:rPr lang="en-US" altLang="ko-KR" sz="3300" i="1" dirty="0" smtClean="0">
                <a:latin typeface="+mn-ea"/>
              </a:rPr>
              <a:t>area sampling</a:t>
            </a:r>
            <a:r>
              <a:rPr lang="en-US" altLang="ko-KR" sz="3300" dirty="0" smtClean="0">
                <a:latin typeface="+mn-ea"/>
              </a:rPr>
              <a:t>): </a:t>
            </a:r>
          </a:p>
          <a:p>
            <a:pPr lvl="1" fontAlgn="base"/>
            <a:r>
              <a:rPr lang="ko-KR" altLang="en-US" sz="3300" dirty="0" smtClean="0">
                <a:latin typeface="+mn-ea"/>
              </a:rPr>
              <a:t>표적모집단의 구성원들이 여러 지역에 걸쳐 분포할 경우</a:t>
            </a:r>
            <a:r>
              <a:rPr lang="en-US" altLang="ko-KR" sz="3300" dirty="0" smtClean="0">
                <a:latin typeface="+mn-ea"/>
              </a:rPr>
              <a:t>.</a:t>
            </a:r>
          </a:p>
          <a:p>
            <a:pPr lvl="1" fontAlgn="base"/>
            <a:r>
              <a:rPr lang="ko-KR" altLang="en-US" sz="3300" dirty="0" smtClean="0">
                <a:latin typeface="+mn-ea"/>
              </a:rPr>
              <a:t>각각의 지역에 속한 구성원들이 조사문제에 있어서 지역간에 차이가 없다고 판단될 경우 </a:t>
            </a:r>
            <a:endParaRPr lang="en-US" altLang="ko-KR" sz="3300" dirty="0" smtClean="0">
              <a:latin typeface="+mn-ea"/>
            </a:endParaRPr>
          </a:p>
          <a:p>
            <a:pPr lvl="1" fontAlgn="base">
              <a:buNone/>
            </a:pPr>
            <a:r>
              <a:rPr lang="en-US" altLang="ko-KR" sz="3300" dirty="0" smtClean="0">
                <a:latin typeface="+mn-ea"/>
                <a:sym typeface="Wingdings" pitchFamily="2" charset="2"/>
              </a:rPr>
              <a:t></a:t>
            </a:r>
            <a:r>
              <a:rPr lang="ko-KR" altLang="en-US" sz="3300" dirty="0" smtClean="0">
                <a:latin typeface="+mn-ea"/>
              </a:rPr>
              <a:t> 임의의 한 지역을 선택하는 방법</a:t>
            </a:r>
            <a:r>
              <a:rPr lang="en-US" altLang="ko-KR" sz="3300" dirty="0" smtClean="0">
                <a:latin typeface="+mn-ea"/>
              </a:rPr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14350" fontAlgn="base"/>
            <a:r>
              <a:rPr lang="ko-KR" altLang="en-US" sz="2400" dirty="0" err="1" smtClean="0">
                <a:latin typeface="+mn-ea"/>
              </a:rPr>
              <a:t>집락</a:t>
            </a:r>
            <a:r>
              <a:rPr lang="ko-KR" altLang="en-US" sz="2400" dirty="0" smtClean="0">
                <a:latin typeface="+mn-ea"/>
              </a:rPr>
              <a:t> 표본추출의 장</a:t>
            </a:r>
            <a:r>
              <a:rPr lang="en-US" altLang="ko-KR" sz="2400" dirty="0" smtClean="0">
                <a:latin typeface="+mn-ea"/>
              </a:rPr>
              <a:t>·</a:t>
            </a:r>
            <a:r>
              <a:rPr lang="ko-KR" altLang="en-US" sz="2400" dirty="0" smtClean="0">
                <a:latin typeface="+mn-ea"/>
              </a:rPr>
              <a:t>단점</a:t>
            </a:r>
            <a:endParaRPr lang="en-US" altLang="ko-KR" sz="2400" dirty="0" smtClean="0">
              <a:latin typeface="+mn-ea"/>
            </a:endParaRPr>
          </a:p>
          <a:p>
            <a:pPr marL="971550" lvl="1" indent="-514350" fontAlgn="base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층화 표본추출과 달리 </a:t>
            </a:r>
            <a:r>
              <a:rPr lang="ko-KR" altLang="en-US" sz="2000" dirty="0" err="1" smtClean="0">
                <a:latin typeface="+mn-ea"/>
              </a:rPr>
              <a:t>표집틀이</a:t>
            </a:r>
            <a:r>
              <a:rPr lang="ko-KR" altLang="en-US" sz="2000" dirty="0" smtClean="0">
                <a:latin typeface="+mn-ea"/>
              </a:rPr>
              <a:t> 없어도 사용 가능</a:t>
            </a:r>
            <a:endParaRPr lang="en-US" altLang="ko-KR" sz="2000" dirty="0" smtClean="0">
              <a:latin typeface="+mn-ea"/>
            </a:endParaRPr>
          </a:p>
          <a:p>
            <a:pPr marL="971550" lvl="1" indent="-514350" fontAlgn="base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모집단 구성원에 대해 신뢰할 수 있는 목록이 없거나 구하지 못할 경우에 사용 가능</a:t>
            </a:r>
            <a:endParaRPr lang="en-US" altLang="ko-KR" sz="2000" dirty="0" smtClean="0">
              <a:latin typeface="+mn-ea"/>
            </a:endParaRPr>
          </a:p>
          <a:p>
            <a:pPr marL="971550" lvl="1" indent="-514350" fontAlgn="base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상당히 넓은 지리적 지역에서 사람이나 가구에 대해 완전하지 못하거나 갱신하지 못한 목록</a:t>
            </a:r>
            <a:endParaRPr lang="en-US" altLang="ko-KR" sz="2000" dirty="0" smtClean="0">
              <a:latin typeface="+mn-ea"/>
            </a:endParaRPr>
          </a:p>
          <a:p>
            <a:pPr marL="971550" lvl="1" indent="-514350" fontAlgn="base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비용경제성과 실행의 편의성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비록 모집단에 대한 </a:t>
            </a:r>
            <a:r>
              <a:rPr lang="ko-KR" altLang="en-US" sz="2000" dirty="0" err="1" smtClean="0">
                <a:latin typeface="+mn-ea"/>
              </a:rPr>
              <a:t>표집틀을</a:t>
            </a:r>
            <a:r>
              <a:rPr lang="ko-KR" altLang="en-US" sz="2000" dirty="0" smtClean="0">
                <a:latin typeface="+mn-ea"/>
              </a:rPr>
              <a:t> 갖고 있더라고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넓은 지역에 흩어져 있는 가구들을 대상으로 연구할 경우</a:t>
            </a:r>
            <a:endParaRPr lang="en-US" altLang="ko-KR" sz="2000" dirty="0" smtClean="0">
              <a:latin typeface="+mn-ea"/>
            </a:endParaRPr>
          </a:p>
          <a:p>
            <a:pPr marL="971550" lvl="1" indent="-514350" fontAlgn="base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표적모집단을 구성하는 그룹들이 여러 가지 유형인 경우에는 하나의 그룹만을 선택해서는 안 됨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971550" lvl="1" indent="-514350" fontAlgn="base">
              <a:buNone/>
            </a:pPr>
            <a:r>
              <a:rPr lang="en-US" altLang="ko-KR" sz="2000" dirty="0" smtClean="0">
                <a:latin typeface="+mn-ea"/>
              </a:rPr>
              <a:t>	</a:t>
            </a:r>
            <a:r>
              <a:rPr lang="en-US" altLang="ko-KR" sz="2000" dirty="0" smtClean="0">
                <a:latin typeface="+mn-ea"/>
                <a:sym typeface="Wingdings" pitchFamily="2" charset="2"/>
              </a:rPr>
              <a:t> </a:t>
            </a:r>
            <a:r>
              <a:rPr lang="ko-KR" altLang="en-US" sz="2000" dirty="0" smtClean="0">
                <a:latin typeface="+mn-ea"/>
              </a:rPr>
              <a:t>이때는 각 유형에 속하는 하위그룹들 각각에서 표본을 추출함으로써 표본의 모집단 대표성 확보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600" dirty="0" err="1" smtClean="0">
                <a:latin typeface="+mn-ea"/>
              </a:rPr>
              <a:t>집락표본추출의</a:t>
            </a:r>
            <a:r>
              <a:rPr lang="ko-KR" altLang="en-US" sz="2600" dirty="0" smtClean="0">
                <a:latin typeface="+mn-ea"/>
              </a:rPr>
              <a:t> 종류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600" dirty="0" smtClean="0">
                <a:latin typeface="+mn-ea"/>
              </a:rPr>
              <a:t>1 </a:t>
            </a:r>
            <a:r>
              <a:rPr lang="ko-KR" altLang="en-US" sz="2600" dirty="0" smtClean="0">
                <a:latin typeface="+mn-ea"/>
              </a:rPr>
              <a:t>단계 </a:t>
            </a:r>
            <a:r>
              <a:rPr lang="ko-KR" altLang="en-US" sz="2600" dirty="0" err="1" smtClean="0">
                <a:latin typeface="+mn-ea"/>
              </a:rPr>
              <a:t>집락표본추출</a:t>
            </a:r>
            <a:r>
              <a:rPr lang="en-US" altLang="ko-KR" sz="2600" dirty="0" smtClean="0">
                <a:latin typeface="+mn-ea"/>
              </a:rPr>
              <a:t>(</a:t>
            </a:r>
            <a:r>
              <a:rPr lang="en-US" altLang="ko-KR" sz="2600" i="1" dirty="0" smtClean="0">
                <a:latin typeface="+mn-ea"/>
              </a:rPr>
              <a:t>single-stage cluster sampling</a:t>
            </a:r>
            <a:r>
              <a:rPr lang="en-US" altLang="ko-KR" sz="2600" dirty="0" smtClean="0">
                <a:latin typeface="+mn-ea"/>
              </a:rPr>
              <a:t>) : </a:t>
            </a:r>
            <a:r>
              <a:rPr lang="ko-KR" altLang="en-US" sz="2600" dirty="0" smtClean="0">
                <a:latin typeface="+mn-ea"/>
              </a:rPr>
              <a:t>한 점포를 선정하여 특정 일의 모든 쇼핑객들을 대상으로 조사하는 경우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다단계 </a:t>
            </a:r>
            <a:r>
              <a:rPr lang="ko-KR" altLang="en-US" sz="2600" dirty="0" err="1" smtClean="0">
                <a:latin typeface="+mn-ea"/>
              </a:rPr>
              <a:t>집락표본추출</a:t>
            </a:r>
            <a:r>
              <a:rPr lang="en-US" altLang="ko-KR" sz="2600" dirty="0" smtClean="0">
                <a:latin typeface="+mn-ea"/>
              </a:rPr>
              <a:t>(</a:t>
            </a:r>
            <a:r>
              <a:rPr lang="en-US" altLang="ko-KR" sz="2600" i="1" dirty="0" smtClean="0">
                <a:latin typeface="+mn-ea"/>
              </a:rPr>
              <a:t>multi-stage cluster sampling</a:t>
            </a:r>
            <a:r>
              <a:rPr lang="en-US" altLang="ko-KR" sz="2600" dirty="0" smtClean="0">
                <a:latin typeface="+mn-ea"/>
              </a:rPr>
              <a:t>) : </a:t>
            </a:r>
            <a:r>
              <a:rPr lang="ko-KR" altLang="en-US" sz="2600" dirty="0" smtClean="0">
                <a:latin typeface="+mn-ea"/>
              </a:rPr>
              <a:t>한 점포를 선정해서 단순무작위 혹은 체계적 표본추출을 하는 경우 ← </a:t>
            </a:r>
            <a:r>
              <a:rPr lang="en-US" altLang="ko-KR" sz="2600" dirty="0" smtClean="0">
                <a:latin typeface="+mn-ea"/>
              </a:rPr>
              <a:t>2 </a:t>
            </a:r>
            <a:r>
              <a:rPr lang="ko-KR" altLang="en-US" sz="2600" dirty="0" smtClean="0">
                <a:latin typeface="+mn-ea"/>
              </a:rPr>
              <a:t>단계 군집표본추출</a:t>
            </a:r>
            <a:r>
              <a:rPr lang="en-US" altLang="ko-KR" sz="2600" dirty="0" smtClean="0">
                <a:latin typeface="+mn-ea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ko-KR" altLang="en-US" sz="7200" dirty="0" smtClean="0">
                <a:latin typeface="+mn-ea"/>
              </a:rPr>
              <a:t>국내 </a:t>
            </a:r>
            <a:r>
              <a:rPr lang="en-US" altLang="ko-KR" sz="7200" dirty="0" smtClean="0">
                <a:latin typeface="+mn-ea"/>
              </a:rPr>
              <a:t>A</a:t>
            </a:r>
            <a:r>
              <a:rPr lang="ko-KR" altLang="en-US" sz="7200" dirty="0" smtClean="0">
                <a:latin typeface="+mn-ea"/>
              </a:rPr>
              <a:t>사 커피 전문점 이용자의 인구통계학적 정보 및 커피에 대한 만족도 조사가정</a:t>
            </a:r>
            <a:r>
              <a:rPr lang="en-US" altLang="ko-KR" sz="7200" dirty="0" smtClean="0">
                <a:latin typeface="+mn-ea"/>
              </a:rPr>
              <a:t>. </a:t>
            </a:r>
          </a:p>
          <a:p>
            <a:endParaRPr lang="en-US" altLang="ko-KR" sz="7200" dirty="0" smtClean="0">
              <a:latin typeface="+mn-ea"/>
            </a:endParaRPr>
          </a:p>
          <a:p>
            <a:r>
              <a:rPr lang="ko-KR" altLang="en-US" sz="7200" dirty="0" smtClean="0">
                <a:latin typeface="+mn-ea"/>
              </a:rPr>
              <a:t>상황</a:t>
            </a:r>
            <a:r>
              <a:rPr lang="en-US" altLang="ko-KR" sz="7200" dirty="0" smtClean="0">
                <a:latin typeface="+mn-ea"/>
              </a:rPr>
              <a:t>: 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en-US" altLang="ko-KR" sz="7200" dirty="0" smtClean="0">
                <a:latin typeface="+mn-ea"/>
              </a:rPr>
              <a:t>A</a:t>
            </a:r>
            <a:r>
              <a:rPr lang="ko-KR" altLang="en-US" sz="7200" dirty="0" smtClean="0">
                <a:latin typeface="+mn-ea"/>
              </a:rPr>
              <a:t>사에 의뢰하여 커피 전문점 고객에 대한 자료 요청</a:t>
            </a:r>
            <a:endParaRPr lang="en-US" altLang="ko-KR" sz="7200" dirty="0" smtClean="0">
              <a:latin typeface="+mn-ea"/>
            </a:endParaRP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7200" dirty="0" smtClean="0">
                <a:latin typeface="+mn-ea"/>
              </a:rPr>
              <a:t>고객의 신분 비밀 보장을 위해 고객 정보 제공 불가</a:t>
            </a:r>
            <a:endParaRPr lang="en-US" altLang="ko-KR" sz="7200" dirty="0" smtClean="0">
              <a:latin typeface="+mn-ea"/>
            </a:endParaRPr>
          </a:p>
          <a:p>
            <a:pPr marL="914400" lvl="1" indent="-514350">
              <a:buFont typeface="+mj-ea"/>
              <a:buAutoNum type="circleNumDbPlain"/>
            </a:pPr>
            <a:r>
              <a:rPr lang="en-US" altLang="ko-KR" sz="7200" dirty="0" smtClean="0">
                <a:latin typeface="+mn-ea"/>
              </a:rPr>
              <a:t>A</a:t>
            </a:r>
            <a:r>
              <a:rPr lang="ko-KR" altLang="en-US" sz="7200" dirty="0" smtClean="0">
                <a:latin typeface="+mn-ea"/>
              </a:rPr>
              <a:t>사에서는 국내 </a:t>
            </a:r>
            <a:r>
              <a:rPr lang="ko-KR" altLang="en-US" sz="7200" dirty="0" smtClean="0"/>
              <a:t>각 지점에 대한 정보 제공 가능</a:t>
            </a:r>
            <a:r>
              <a:rPr lang="en-US" altLang="ko-KR" sz="7200" dirty="0" smtClean="0"/>
              <a:t>. </a:t>
            </a:r>
          </a:p>
          <a:p>
            <a:endParaRPr lang="en-US" altLang="ko-KR" sz="7200" dirty="0" smtClean="0"/>
          </a:p>
          <a:p>
            <a:r>
              <a:rPr lang="ko-KR" altLang="en-US" sz="7200" dirty="0" smtClean="0"/>
              <a:t>문</a:t>
            </a:r>
            <a:r>
              <a:rPr lang="ko-KR" altLang="en-US" sz="7200" dirty="0"/>
              <a:t>제</a:t>
            </a:r>
            <a:r>
              <a:rPr lang="en-US" altLang="ko-KR" sz="7200" dirty="0" smtClean="0"/>
              <a:t>: </a:t>
            </a:r>
            <a:r>
              <a:rPr lang="ko-KR" altLang="en-US" sz="7200" dirty="0" smtClean="0"/>
              <a:t>전국에 있는 모든 </a:t>
            </a:r>
            <a:r>
              <a:rPr lang="en-US" altLang="ko-KR" sz="7200" dirty="0" smtClean="0"/>
              <a:t>A</a:t>
            </a:r>
            <a:r>
              <a:rPr lang="ko-KR" altLang="en-US" sz="7200" dirty="0" smtClean="0"/>
              <a:t>사 커피 전문점을 방문하여 연구하는 것은 엄청난 비용 소요</a:t>
            </a:r>
            <a:endParaRPr lang="en-US" altLang="ko-KR" sz="7200" dirty="0" smtClean="0"/>
          </a:p>
          <a:p>
            <a:endParaRPr lang="en-US" altLang="ko-KR" sz="7200" dirty="0" smtClean="0"/>
          </a:p>
          <a:p>
            <a:r>
              <a:rPr lang="ko-KR" altLang="en-US" sz="7200" dirty="0" smtClean="0"/>
              <a:t>절차</a:t>
            </a:r>
            <a:r>
              <a:rPr lang="en-US" altLang="ko-KR" sz="7200" dirty="0" smtClean="0"/>
              <a:t>: 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6800" dirty="0" smtClean="0"/>
              <a:t>국내에 있는 모든 </a:t>
            </a:r>
            <a:r>
              <a:rPr lang="en-US" altLang="ko-KR" sz="6800" dirty="0" smtClean="0"/>
              <a:t>A</a:t>
            </a:r>
            <a:r>
              <a:rPr lang="ko-KR" altLang="en-US" sz="6800" dirty="0" smtClean="0"/>
              <a:t>사 커피 전문점 중 하나를 선택</a:t>
            </a:r>
            <a:endParaRPr lang="en-US" altLang="ko-KR" sz="6800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6800" dirty="0" smtClean="0"/>
              <a:t>그 커피 전문점을 이용하는 모든 고객을 대상으로 설문조사 실시</a:t>
            </a:r>
            <a:endParaRPr lang="en-US" altLang="ko-KR" sz="6800" dirty="0" smtClean="0"/>
          </a:p>
          <a:p>
            <a:endParaRPr lang="en-US" altLang="ko-KR" sz="7200" dirty="0" smtClean="0"/>
          </a:p>
          <a:p>
            <a:r>
              <a:rPr lang="ko-KR" altLang="en-US" sz="7200" dirty="0" smtClean="0"/>
              <a:t>전제 조건</a:t>
            </a:r>
            <a:r>
              <a:rPr lang="en-US" altLang="ko-KR" sz="7200" dirty="0" smtClean="0"/>
              <a:t>: </a:t>
            </a:r>
            <a:r>
              <a:rPr lang="ko-KR" altLang="en-US" sz="7200" dirty="0" smtClean="0"/>
              <a:t>전국에 있는 모든 </a:t>
            </a:r>
            <a:r>
              <a:rPr lang="en-US" altLang="ko-KR" sz="7200" dirty="0" smtClean="0"/>
              <a:t>A</a:t>
            </a:r>
            <a:r>
              <a:rPr lang="ko-KR" altLang="en-US" sz="7200" dirty="0" smtClean="0"/>
              <a:t>사 커피 전문점들이 동일한 판매 제품과 내부 인테리어 등을 갖추고 있음</a:t>
            </a:r>
            <a:r>
              <a:rPr lang="en-US" altLang="ko-KR" sz="7200" dirty="0" smtClean="0"/>
              <a:t>.</a:t>
            </a:r>
            <a:endParaRPr lang="ko-KR" altLang="en-US" sz="72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dirty="0" smtClean="0"/>
              <a:t>다단계 표본추출방법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집단 표본추출방법의 변형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</a:t>
            </a:r>
            <a:r>
              <a:rPr lang="ko-KR" altLang="en-US" dirty="0"/>
              <a:t>단계 이상 표본추출방법을 거쳐 최종 조사단위를 </a:t>
            </a:r>
            <a:r>
              <a:rPr lang="ko-KR" altLang="en-US" dirty="0" smtClean="0"/>
              <a:t>선정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적용 방법</a:t>
            </a:r>
            <a:r>
              <a:rPr lang="en-US" altLang="ko-KR" dirty="0" smtClean="0"/>
              <a:t>: </a:t>
            </a:r>
            <a:endParaRPr lang="en-US" altLang="ko-KR" dirty="0"/>
          </a:p>
          <a:p>
            <a:r>
              <a:rPr lang="ko-KR" altLang="en-US" dirty="0" smtClean="0"/>
              <a:t>연구목적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국내 거주자 </a:t>
            </a:r>
            <a:r>
              <a:rPr lang="ko-KR" altLang="en-US" dirty="0"/>
              <a:t>대상으로 </a:t>
            </a:r>
            <a:r>
              <a:rPr lang="ko-KR" altLang="en-US" dirty="0" smtClean="0"/>
              <a:t>결혼관 조사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시</a:t>
            </a:r>
            <a:r>
              <a:rPr lang="en-US" altLang="ko-KR" dirty="0"/>
              <a:t>·</a:t>
            </a:r>
            <a:r>
              <a:rPr lang="ko-KR" altLang="en-US" dirty="0"/>
              <a:t>도를 무작위로 </a:t>
            </a:r>
            <a:r>
              <a:rPr lang="ko-KR" altLang="en-US" dirty="0" smtClean="0"/>
              <a:t>추출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추출한 </a:t>
            </a:r>
            <a:r>
              <a:rPr lang="ko-KR" altLang="en-US" dirty="0"/>
              <a:t>시</a:t>
            </a:r>
            <a:r>
              <a:rPr lang="en-US" altLang="ko-KR" dirty="0"/>
              <a:t>·</a:t>
            </a:r>
            <a:r>
              <a:rPr lang="ko-KR" altLang="en-US" dirty="0"/>
              <a:t>도에서 다시 구나 군을 </a:t>
            </a:r>
            <a:r>
              <a:rPr lang="ko-KR" altLang="en-US" dirty="0" smtClean="0"/>
              <a:t>추출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추출된 </a:t>
            </a:r>
            <a:r>
              <a:rPr lang="ko-KR" altLang="en-US" dirty="0"/>
              <a:t>구나 군에서 동이나 읍</a:t>
            </a:r>
            <a:r>
              <a:rPr lang="en-US" altLang="ko-KR" dirty="0"/>
              <a:t>·</a:t>
            </a:r>
            <a:r>
              <a:rPr lang="ko-KR" altLang="en-US" dirty="0" smtClean="0"/>
              <a:t>면 선정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err="1" smtClean="0"/>
              <a:t>주민등록부를</a:t>
            </a:r>
            <a:r>
              <a:rPr lang="ko-KR" altLang="en-US" dirty="0" smtClean="0"/>
              <a:t> 사용하여 선정된 </a:t>
            </a:r>
            <a:r>
              <a:rPr lang="ko-KR" altLang="en-US" dirty="0"/>
              <a:t>동이나 읍</a:t>
            </a:r>
            <a:r>
              <a:rPr lang="en-US" altLang="ko-KR" dirty="0"/>
              <a:t>·</a:t>
            </a:r>
            <a:r>
              <a:rPr lang="ko-KR" altLang="en-US" dirty="0"/>
              <a:t>면 </a:t>
            </a:r>
            <a:r>
              <a:rPr lang="ko-KR" altLang="en-US" dirty="0" smtClean="0"/>
              <a:t>거주자들을 특정한 </a:t>
            </a:r>
            <a:r>
              <a:rPr lang="ko-KR" altLang="en-US" dirty="0"/>
              <a:t>표본을 무작위로 </a:t>
            </a:r>
            <a:r>
              <a:rPr lang="ko-KR" altLang="en-US" dirty="0" smtClean="0"/>
              <a:t>선정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800" dirty="0" smtClean="0"/>
              <a:t>다단계 </a:t>
            </a:r>
            <a:r>
              <a:rPr lang="ko-KR" altLang="en-US" sz="2800" dirty="0" err="1" smtClean="0"/>
              <a:t>집락표본추출</a:t>
            </a:r>
            <a:r>
              <a:rPr lang="ko-KR" altLang="en-US" sz="2800" dirty="0" smtClean="0"/>
              <a:t> 예</a:t>
            </a:r>
            <a:endParaRPr lang="en-US" altLang="ko-KR" sz="2800" dirty="0" smtClean="0"/>
          </a:p>
          <a:p>
            <a:endParaRPr lang="ko-KR" altLang="en-US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7649" name="_x195216112" descr="EMB00000c7403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348880"/>
            <a:ext cx="4536504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altLang="ko-KR" dirty="0"/>
              <a:t>5) </a:t>
            </a:r>
            <a:r>
              <a:rPr lang="ko-KR" altLang="en-US" dirty="0" err="1"/>
              <a:t>임의전화걸기</a:t>
            </a:r>
            <a:r>
              <a:rPr lang="en-US" altLang="ko-KR" dirty="0" smtClean="0"/>
              <a:t>(RDD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 smtClean="0"/>
              <a:t>대선이나 </a:t>
            </a:r>
            <a:r>
              <a:rPr lang="ko-KR" altLang="en-US" dirty="0"/>
              <a:t>총선과 같은 선거 여론조사를 위해 리서치 기관에서 주로 </a:t>
            </a:r>
            <a:r>
              <a:rPr lang="ko-KR" altLang="en-US" dirty="0" smtClean="0"/>
              <a:t>사용</a:t>
            </a:r>
            <a:endParaRPr lang="en-US" altLang="ko-KR" dirty="0" smtClean="0"/>
          </a:p>
          <a:p>
            <a:pPr fontAlgn="base"/>
            <a:r>
              <a:rPr lang="ko-KR" altLang="en-US" dirty="0" err="1" smtClean="0"/>
              <a:t>표집틀인</a:t>
            </a:r>
            <a:r>
              <a:rPr lang="ko-KR" altLang="en-US" dirty="0" smtClean="0"/>
              <a:t> </a:t>
            </a:r>
            <a:r>
              <a:rPr lang="ko-KR" altLang="en-US" dirty="0"/>
              <a:t>전화번호부에 기재된 </a:t>
            </a:r>
            <a:r>
              <a:rPr lang="ko-KR" altLang="en-US" dirty="0" smtClean="0"/>
              <a:t>전화번호 </a:t>
            </a:r>
            <a:r>
              <a:rPr lang="ko-KR" altLang="en-US" dirty="0"/>
              <a:t>이용하여 무작위로 가구나 또는 그 </a:t>
            </a:r>
            <a:r>
              <a:rPr lang="ko-KR" altLang="en-US" dirty="0" smtClean="0"/>
              <a:t>구성원 추출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ko-KR" altLang="en-US" dirty="0" smtClean="0"/>
              <a:t>특정 </a:t>
            </a:r>
            <a:r>
              <a:rPr lang="ko-KR" altLang="en-US" dirty="0"/>
              <a:t>선거구에 소재한 유권자들을 대상으로 전화를 걸어 </a:t>
            </a:r>
            <a:r>
              <a:rPr lang="ko-KR" altLang="en-US" dirty="0" smtClean="0"/>
              <a:t>여론조사 실시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특정 </a:t>
            </a:r>
            <a:r>
              <a:rPr lang="ko-KR" altLang="en-US" dirty="0"/>
              <a:t>선거구에 속한 지역번호를 </a:t>
            </a:r>
            <a:r>
              <a:rPr lang="ko-KR" altLang="en-US" dirty="0" smtClean="0"/>
              <a:t>확인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나머지 </a:t>
            </a:r>
            <a:r>
              <a:rPr lang="en-US" altLang="ko-KR" dirty="0"/>
              <a:t>4</a:t>
            </a:r>
            <a:r>
              <a:rPr lang="ko-KR" altLang="en-US" dirty="0"/>
              <a:t>개의 전화번호 중 일부를 무작위로 선정하여 </a:t>
            </a:r>
            <a:r>
              <a:rPr lang="ko-KR" altLang="en-US" dirty="0" smtClean="0"/>
              <a:t>전화 </a:t>
            </a:r>
            <a:r>
              <a:rPr lang="ko-KR" altLang="en-US" dirty="0"/>
              <a:t>거는 </a:t>
            </a:r>
            <a:r>
              <a:rPr lang="ko-KR" altLang="en-US" dirty="0" smtClean="0"/>
              <a:t>방식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실행 전제 조건</a:t>
            </a:r>
            <a:r>
              <a:rPr lang="en-US" altLang="ko-KR" dirty="0" smtClean="0"/>
              <a:t>: </a:t>
            </a:r>
          </a:p>
          <a:p>
            <a:pPr fontAlgn="base"/>
            <a:r>
              <a:rPr lang="ko-KR" altLang="en-US" dirty="0" smtClean="0"/>
              <a:t>전화번호부가 </a:t>
            </a:r>
            <a:r>
              <a:rPr lang="ko-KR" altLang="en-US" dirty="0"/>
              <a:t>모든 가구의 전화번호 목록을 갖고 </a:t>
            </a:r>
            <a:r>
              <a:rPr lang="ko-KR" altLang="en-US" dirty="0" smtClean="0"/>
              <a:t>있음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추출한 </a:t>
            </a:r>
            <a:r>
              <a:rPr lang="ko-KR" altLang="en-US" dirty="0"/>
              <a:t>표본은 모집단을 대표할 수 </a:t>
            </a:r>
            <a:r>
              <a:rPr lang="ko-KR" altLang="en-US" dirty="0" smtClean="0"/>
              <a:t>있음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기존 전제조건 충족문제 발생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표본의 편향성</a:t>
            </a:r>
            <a:r>
              <a:rPr lang="en-US" altLang="ko-KR" dirty="0" smtClean="0"/>
              <a:t>(bias)</a:t>
            </a:r>
            <a:r>
              <a:rPr lang="ko-KR" altLang="en-US" dirty="0" smtClean="0"/>
              <a:t> 발생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전화번호부에 등재하지 않는 전화번호 증가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070 </a:t>
            </a:r>
            <a:r>
              <a:rPr lang="ko-KR" altLang="en-US" dirty="0" smtClean="0"/>
              <a:t>인터넷 전화 사용인구 증가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전화번호부 번호 등재를 원치 않는 가구 증가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집 전화 자체가 없는 가구 증가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en-US" altLang="ko-KR" dirty="0" smtClean="0"/>
              <a:t>2</a:t>
            </a:r>
            <a:r>
              <a:rPr lang="ko-KR" altLang="en-US" dirty="0" smtClean="0"/>
              <a:t>대 이상 집 전화가 있는 가구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주로 집에 있는 노년층이나 주부가 </a:t>
            </a:r>
            <a:r>
              <a:rPr lang="ko-KR" altLang="en-US" dirty="0" err="1" smtClean="0"/>
              <a:t>전화받을</a:t>
            </a:r>
            <a:r>
              <a:rPr lang="ko-KR" altLang="en-US" dirty="0" smtClean="0"/>
              <a:t> 개연성 높음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한계 극복 대안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유</a:t>
            </a:r>
            <a:r>
              <a:rPr lang="en-US" altLang="ko-KR" dirty="0" smtClean="0"/>
              <a:t>·</a:t>
            </a:r>
            <a:r>
              <a:rPr lang="ko-KR" altLang="en-US" dirty="0" smtClean="0"/>
              <a:t>무선전화 병행조사</a:t>
            </a:r>
            <a:r>
              <a:rPr lang="en-US" altLang="ko-KR" dirty="0" smtClean="0"/>
              <a:t>(Mixed Mode Survey: MMS)</a:t>
            </a:r>
            <a:r>
              <a:rPr lang="ko-KR" altLang="en-US" dirty="0" smtClean="0"/>
              <a:t>방식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낮 시간대 </a:t>
            </a:r>
            <a:r>
              <a:rPr lang="ko-KR" altLang="en-US" dirty="0" err="1" smtClean="0"/>
              <a:t>부재율이</a:t>
            </a:r>
            <a:r>
              <a:rPr lang="ko-KR" altLang="en-US" dirty="0" smtClean="0"/>
              <a:t> 낮은 대상에는 집 전화 유선 </a:t>
            </a:r>
            <a:r>
              <a:rPr lang="ko-KR" altLang="en-US" dirty="0" err="1" smtClean="0"/>
              <a:t>임의전화걸기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낮 시간대 </a:t>
            </a:r>
            <a:r>
              <a:rPr lang="ko-KR" altLang="en-US" dirty="0" err="1" smtClean="0"/>
              <a:t>부재율이</a:t>
            </a:r>
            <a:r>
              <a:rPr lang="ko-KR" altLang="en-US" dirty="0" smtClean="0"/>
              <a:t> 높은 대상에는 무선 </a:t>
            </a:r>
            <a:r>
              <a:rPr lang="ko-KR" altLang="en-US" dirty="0" err="1" smtClean="0"/>
              <a:t>임의전화걸기</a:t>
            </a:r>
            <a:endParaRPr lang="ko-KR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확률표본추출</a:t>
            </a:r>
            <a:endParaRPr lang="en-US" altLang="ko-KR" dirty="0" smtClean="0"/>
          </a:p>
          <a:p>
            <a:r>
              <a:rPr lang="ko-KR" altLang="en-US" dirty="0" smtClean="0"/>
              <a:t>추출한 </a:t>
            </a:r>
            <a:r>
              <a:rPr lang="ko-KR" altLang="en-US" dirty="0"/>
              <a:t>표본은 모집단의 속성을 대표할 개연성이 매우 </a:t>
            </a:r>
            <a:r>
              <a:rPr lang="ko-KR" altLang="en-US" dirty="0" smtClean="0"/>
              <a:t>높음</a:t>
            </a:r>
            <a:endParaRPr lang="en-US" altLang="ko-KR" dirty="0" smtClean="0"/>
          </a:p>
          <a:p>
            <a:r>
              <a:rPr lang="en-US" altLang="ko-KR" dirty="0" smtClean="0">
                <a:sym typeface="Wingdings" pitchFamily="2" charset="2"/>
              </a:rPr>
              <a:t>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고비용 문제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대안</a:t>
            </a:r>
            <a:r>
              <a:rPr lang="en-US" altLang="ko-KR" dirty="0" smtClean="0"/>
              <a:t>: </a:t>
            </a:r>
            <a:r>
              <a:rPr lang="ko-KR" altLang="en-US" dirty="0" smtClean="0"/>
              <a:t>비확률 표본추출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	 </a:t>
            </a:r>
            <a:r>
              <a:rPr lang="ko-KR" altLang="en-US" dirty="0" smtClean="0"/>
              <a:t>모집단의 </a:t>
            </a:r>
            <a:r>
              <a:rPr lang="ko-KR" altLang="en-US" dirty="0"/>
              <a:t>속성을 대표할 수 있는 우수한 표본을 추출할 수는 </a:t>
            </a:r>
            <a:r>
              <a:rPr lang="ko-KR" altLang="en-US" dirty="0" smtClean="0"/>
              <a:t>없음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	 </a:t>
            </a:r>
            <a:r>
              <a:rPr lang="ko-KR" altLang="en-US" dirty="0" smtClean="0"/>
              <a:t>표본의 </a:t>
            </a:r>
            <a:r>
              <a:rPr lang="ko-KR" altLang="en-US" dirty="0"/>
              <a:t>속성으로 모집단의 전체적인 성격을 추정하여 일반화할 수는 </a:t>
            </a:r>
            <a:r>
              <a:rPr lang="ko-KR" altLang="en-US" dirty="0" smtClean="0"/>
              <a:t>없음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	</a:t>
            </a:r>
            <a:r>
              <a:rPr lang="en-US" altLang="ko-KR" dirty="0" smtClean="0"/>
              <a:t> </a:t>
            </a:r>
            <a:r>
              <a:rPr lang="ko-KR" altLang="en-US" dirty="0"/>
              <a:t>그 나름대로 모집단의 중요 속성을 파악할 수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비확률 표본추출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000" dirty="0" smtClean="0"/>
              <a:t>비확률 표본추출의 장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단점</a:t>
            </a:r>
            <a:endParaRPr lang="en-US" altLang="ko-KR" sz="2000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모집단의 속성을 대표할 수 있는 가능성이 낮음</a:t>
            </a:r>
            <a:endParaRPr lang="en-US" altLang="ko-KR" sz="1600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모집단에 있는 어떤 대상자가 표본으로 선택될지에 대한 가능성을 알 수 없음 </a:t>
            </a:r>
            <a:r>
              <a:rPr lang="en-US" altLang="ko-KR" sz="1600" dirty="0" smtClean="0">
                <a:sym typeface="Wingdings" pitchFamily="2" charset="2"/>
              </a:rPr>
              <a:t> </a:t>
            </a:r>
            <a:r>
              <a:rPr lang="ko-KR" altLang="en-US" sz="1600" dirty="0" smtClean="0"/>
              <a:t>표본추출오류를 산출할 수 없음</a:t>
            </a:r>
            <a:r>
              <a:rPr lang="en-US" altLang="ko-KR" sz="1600" dirty="0" smtClean="0"/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확률 표본추출에 비해 저비용</a:t>
            </a:r>
            <a:endParaRPr lang="en-US" altLang="ko-KR" sz="1600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실행하기 쉬움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특히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표집틀을</a:t>
            </a:r>
            <a:r>
              <a:rPr lang="ko-KR" altLang="en-US" sz="1600" dirty="0" smtClean="0"/>
              <a:t> 구하기 어려운 대상의 경우 유용하게 사용가능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예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노숙자들을 대상으로 한 연구 </a:t>
            </a:r>
            <a:r>
              <a:rPr lang="en-US" altLang="ko-KR" sz="1600" dirty="0" smtClean="0">
                <a:sym typeface="Wingdings" pitchFamily="2" charset="2"/>
              </a:rPr>
              <a:t> </a:t>
            </a:r>
            <a:r>
              <a:rPr lang="ko-KR" altLang="en-US" sz="1600" dirty="0" smtClean="0"/>
              <a:t>노숙자에 대한 </a:t>
            </a:r>
            <a:r>
              <a:rPr lang="ko-KR" altLang="en-US" sz="1600" dirty="0" err="1" smtClean="0"/>
              <a:t>표집틀을</a:t>
            </a:r>
            <a:r>
              <a:rPr lang="ko-KR" altLang="en-US" sz="1600" dirty="0" smtClean="0"/>
              <a:t> 구하기가 매우 어려움</a:t>
            </a:r>
            <a:r>
              <a:rPr lang="en-US" altLang="ko-KR" sz="1600" dirty="0" smtClean="0"/>
              <a:t>.</a:t>
            </a:r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비확률 표본추출의 종류</a:t>
            </a:r>
            <a:endParaRPr lang="en-US" altLang="ko-KR" sz="2000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편의 표본추출</a:t>
            </a:r>
            <a:r>
              <a:rPr lang="en-US" altLang="ko-KR" sz="1600" dirty="0" smtClean="0"/>
              <a:t>(convenient sampling)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유의 표본추출</a:t>
            </a:r>
            <a:r>
              <a:rPr lang="en-US" altLang="ko-KR" sz="1600" dirty="0" smtClean="0"/>
              <a:t>(purposive sampling)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지원자 표본추출</a:t>
            </a:r>
            <a:r>
              <a:rPr lang="en-US" altLang="ko-KR" sz="1600" dirty="0" smtClean="0"/>
              <a:t>(volunteer sampling)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눈덩이 표본추출</a:t>
            </a:r>
            <a:r>
              <a:rPr lang="en-US" altLang="ko-KR" sz="1600" dirty="0" smtClean="0"/>
              <a:t>(snowball sampling)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sz="1600" dirty="0" smtClean="0"/>
              <a:t>할당 표본추출</a:t>
            </a:r>
            <a:r>
              <a:rPr lang="en-US" altLang="ko-KR" sz="1600" dirty="0" smtClean="0"/>
              <a:t>(quota sampling)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ko-KR" altLang="en-US" dirty="0" smtClean="0"/>
              <a:t>연구자가 </a:t>
            </a:r>
            <a:r>
              <a:rPr lang="ko-KR" altLang="en-US" dirty="0"/>
              <a:t>관심을 갖는 연구대상 모집 </a:t>
            </a:r>
            <a:r>
              <a:rPr lang="ko-KR" altLang="en-US" dirty="0" smtClean="0"/>
              <a:t>부분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이상적 조건</a:t>
            </a:r>
            <a:r>
              <a:rPr lang="en-US" altLang="ko-KR" dirty="0" smtClean="0"/>
              <a:t>: </a:t>
            </a:r>
          </a:p>
          <a:p>
            <a:pPr fontAlgn="base"/>
            <a:r>
              <a:rPr lang="ko-KR" altLang="en-US" dirty="0" smtClean="0"/>
              <a:t>전수조사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센서스</a:t>
            </a:r>
            <a:r>
              <a:rPr lang="en-US" altLang="ko-KR" dirty="0" smtClean="0"/>
              <a:t>(census) - </a:t>
            </a:r>
            <a:r>
              <a:rPr lang="ko-KR" altLang="en-US" dirty="0" smtClean="0"/>
              <a:t>연구자가 </a:t>
            </a:r>
            <a:r>
              <a:rPr lang="ko-KR" altLang="en-US" dirty="0"/>
              <a:t>연구하고자 하는 관심 대상 모두를 조사하는 </a:t>
            </a:r>
            <a:r>
              <a:rPr lang="ko-KR" altLang="en-US" dirty="0" smtClean="0"/>
              <a:t>방법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 </a:t>
            </a:r>
          </a:p>
          <a:p>
            <a:pPr fontAlgn="base"/>
            <a:r>
              <a:rPr lang="ko-KR" altLang="en-US" dirty="0" smtClean="0"/>
              <a:t>‘모집단</a:t>
            </a:r>
            <a:r>
              <a:rPr lang="en-US" altLang="ko-KR" dirty="0" smtClean="0"/>
              <a:t>(</a:t>
            </a:r>
            <a:r>
              <a:rPr lang="ko-KR" altLang="en-US" dirty="0" smtClean="0"/>
              <a:t>母集團</a:t>
            </a:r>
            <a:r>
              <a:rPr lang="en-US" altLang="ko-KR" dirty="0" smtClean="0"/>
              <a:t>, population)’: </a:t>
            </a:r>
          </a:p>
          <a:p>
            <a:pPr fontAlgn="base"/>
            <a:r>
              <a:rPr lang="ko-KR" altLang="en-US" dirty="0" smtClean="0"/>
              <a:t>연구자가 </a:t>
            </a:r>
            <a:r>
              <a:rPr lang="ko-KR" altLang="en-US" dirty="0"/>
              <a:t>관심을 갖는 전체 </a:t>
            </a:r>
            <a:r>
              <a:rPr lang="ko-KR" altLang="en-US" dirty="0" smtClean="0"/>
              <a:t>대상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 </a:t>
            </a:r>
            <a:r>
              <a:rPr lang="ko-KR" altLang="en-US" dirty="0"/>
              <a:t>‘어머니 집단</a:t>
            </a:r>
            <a:r>
              <a:rPr lang="ko-KR" altLang="en-US" dirty="0" smtClean="0"/>
              <a:t>’</a:t>
            </a:r>
            <a:r>
              <a:rPr lang="en-US" altLang="ko-KR" dirty="0" smtClean="0"/>
              <a:t>.  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그러나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“</a:t>
            </a:r>
            <a:r>
              <a:rPr lang="ko-KR" altLang="en-US" dirty="0"/>
              <a:t>세상에 공짜는 없다</a:t>
            </a:r>
            <a:r>
              <a:rPr lang="ko-KR" altLang="en-US" dirty="0" smtClean="0"/>
              <a:t>”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많은 </a:t>
            </a:r>
            <a:r>
              <a:rPr lang="ko-KR" altLang="en-US" dirty="0"/>
              <a:t>수로 구성된 모집단 </a:t>
            </a:r>
            <a:r>
              <a:rPr lang="ko-KR" altLang="en-US" dirty="0" smtClean="0"/>
              <a:t>구성원 모두 조사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>
                <a:sym typeface="Wingdings" pitchFamily="2" charset="2"/>
              </a:rPr>
              <a:t>	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높은 </a:t>
            </a:r>
            <a:r>
              <a:rPr lang="ko-KR" altLang="en-US" dirty="0" smtClean="0"/>
              <a:t>시간 </a:t>
            </a:r>
            <a:r>
              <a:rPr lang="ko-KR" altLang="en-US" dirty="0"/>
              <a:t>및 경제적 </a:t>
            </a:r>
            <a:r>
              <a:rPr lang="ko-KR" altLang="en-US" dirty="0" smtClean="0"/>
              <a:t>비용 소요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err="1" smtClean="0"/>
              <a:t>인구주택총조사와</a:t>
            </a:r>
            <a:r>
              <a:rPr lang="ko-KR" altLang="en-US" dirty="0" smtClean="0"/>
              <a:t> </a:t>
            </a:r>
            <a:r>
              <a:rPr lang="ko-KR" altLang="en-US" dirty="0"/>
              <a:t>같은 대규모 </a:t>
            </a:r>
            <a:r>
              <a:rPr lang="ko-KR" altLang="en-US" dirty="0" smtClean="0"/>
              <a:t>센서스의 경우 </a:t>
            </a:r>
            <a:r>
              <a:rPr lang="ko-KR" altLang="en-US" dirty="0"/>
              <a:t>통계청과 같은 거대 국가기관에서만 </a:t>
            </a:r>
            <a:r>
              <a:rPr lang="ko-KR" altLang="en-US" dirty="0" smtClean="0"/>
              <a:t>실행 가능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fontAlgn="base">
              <a:buFont typeface="+mj-lt"/>
              <a:buAutoNum type="arabicParenR"/>
            </a:pPr>
            <a:r>
              <a:rPr lang="ko-KR" altLang="en-US" dirty="0" smtClean="0"/>
              <a:t>편의 표본추출 </a:t>
            </a:r>
          </a:p>
          <a:p>
            <a:pPr lvl="1" fontAlgn="base"/>
            <a:r>
              <a:rPr lang="ko-KR" altLang="en-US" dirty="0" smtClean="0"/>
              <a:t>우연 표본추출</a:t>
            </a:r>
            <a:r>
              <a:rPr lang="en-US" altLang="ko-KR" dirty="0" smtClean="0"/>
              <a:t>(accidental sampling) </a:t>
            </a:r>
            <a:r>
              <a:rPr lang="ko-KR" altLang="en-US" dirty="0" smtClean="0"/>
              <a:t>또는 무계획 표본추출</a:t>
            </a:r>
            <a:r>
              <a:rPr lang="en-US" altLang="ko-KR" dirty="0" smtClean="0"/>
              <a:t>(haphazard sampling)</a:t>
            </a:r>
          </a:p>
          <a:p>
            <a:pPr lvl="1" fontAlgn="base"/>
            <a:r>
              <a:rPr lang="ko-KR" altLang="en-US" dirty="0" smtClean="0"/>
              <a:t>비확률 표본추출의 가장 대표적인 표본추출방법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연구자가 편하게 접근할 수 있는 연구 대상자를 표본으로 뽑는 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>
                <a:latin typeface="+mn-ea"/>
              </a:rPr>
              <a:t>길거리 면접과 같이 우연히 그리고 무계획적으로 표본 추출</a:t>
            </a:r>
            <a:endParaRPr lang="en-US" altLang="ko-KR" dirty="0" smtClean="0">
              <a:latin typeface="+mn-ea"/>
            </a:endParaRPr>
          </a:p>
          <a:p>
            <a:pPr lvl="1" fontAlgn="base"/>
            <a:r>
              <a:rPr lang="ko-KR" altLang="en-US" dirty="0" smtClean="0">
                <a:latin typeface="+mn-ea"/>
              </a:rPr>
              <a:t>표적모집단 구성원들은 동질적</a:t>
            </a:r>
            <a:r>
              <a:rPr lang="en-US" altLang="ko-KR" dirty="0" smtClean="0">
                <a:latin typeface="+mn-ea"/>
              </a:rPr>
              <a:t>(</a:t>
            </a:r>
            <a:r>
              <a:rPr lang="en-US" altLang="ko-KR" i="1" dirty="0" smtClean="0">
                <a:latin typeface="+mn-ea"/>
              </a:rPr>
              <a:t>homogeneous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이어서 어떤 구성원을 대상으로 조사하더라도 마찬가지라는 것을 가정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lvl="1"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장점</a:t>
            </a:r>
            <a:r>
              <a:rPr lang="en-US" altLang="ko-KR" dirty="0" smtClean="0"/>
              <a:t>: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상대적으로 실행하기가 매우 수월함</a:t>
            </a:r>
            <a:r>
              <a:rPr lang="en-US" altLang="ko-KR" dirty="0" smtClean="0"/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실제 본 연구가 실행되기 이전에 제작한 설문지가 올바르게 작성된 것인지를 파악할 수 있음</a:t>
            </a:r>
            <a:r>
              <a:rPr lang="en-US" altLang="ko-KR" dirty="0" smtClean="0"/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사전검사</a:t>
            </a:r>
            <a:r>
              <a:rPr lang="en-US" altLang="ko-KR" dirty="0" smtClean="0">
                <a:latin typeface="+mn-ea"/>
              </a:rPr>
              <a:t>(pretest)</a:t>
            </a:r>
            <a:r>
              <a:rPr lang="ko-KR" altLang="en-US" dirty="0" smtClean="0">
                <a:latin typeface="+mn-ea"/>
              </a:rPr>
              <a:t>나 특정 연구 목적을 위해 자주 사용됨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조사대상들의 특성에 대한 개괄적 정보 획득 가능</a:t>
            </a:r>
            <a:r>
              <a:rPr lang="en-US" altLang="ko-KR" dirty="0" smtClean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편의 표본추출의 적용 사례</a:t>
            </a:r>
            <a:r>
              <a:rPr lang="en-US" altLang="ko-KR" dirty="0" smtClean="0"/>
              <a:t>: </a:t>
            </a:r>
          </a:p>
          <a:p>
            <a:pPr lvl="1"/>
            <a:r>
              <a:rPr lang="ko-KR" altLang="en-US" dirty="0" smtClean="0"/>
              <a:t>대학생들의 대중 매체 이용도 연구 가정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smtClean="0"/>
              <a:t>대학 내 중앙 광장을 지나치는 사람들을 대상으로 “실례합니다</a:t>
            </a:r>
            <a:r>
              <a:rPr lang="en-US" altLang="ko-KR" dirty="0" smtClean="0"/>
              <a:t>.”</a:t>
            </a:r>
            <a:r>
              <a:rPr lang="ko-KR" altLang="en-US" dirty="0" smtClean="0"/>
              <a:t>라고 양해를 구한 뒤 설문조사 실시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단점</a:t>
            </a:r>
            <a:r>
              <a:rPr lang="en-US" altLang="ko-KR" dirty="0" smtClean="0"/>
              <a:t>: </a:t>
            </a:r>
          </a:p>
          <a:p>
            <a:pPr lvl="1"/>
            <a:r>
              <a:rPr lang="ko-KR" altLang="en-US" dirty="0" smtClean="0"/>
              <a:t>참가자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표본이 어떤 모집단을 대표하는지가 명확하지 않음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smtClean="0"/>
              <a:t>중앙 광장을 지나는 대상이 대학생이 아닌 대학 주변에 거주하는 일반인일 가능성도 전혀 배제할 수 없음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fontAlgn="base">
              <a:buFont typeface="+mj-lt"/>
              <a:buAutoNum type="arabicParenR" startAt="2"/>
            </a:pPr>
            <a:r>
              <a:rPr lang="en-US" altLang="ko-KR" dirty="0" smtClean="0"/>
              <a:t> </a:t>
            </a:r>
            <a:r>
              <a:rPr lang="ko-KR" altLang="en-US" dirty="0" smtClean="0"/>
              <a:t>유의 표본추출</a:t>
            </a:r>
          </a:p>
          <a:p>
            <a:pPr lvl="1" fontAlgn="base"/>
            <a:r>
              <a:rPr lang="ko-KR" altLang="en-US" dirty="0" smtClean="0"/>
              <a:t>판단 표본추출</a:t>
            </a:r>
            <a:r>
              <a:rPr lang="en-US" altLang="ko-KR" dirty="0" smtClean="0"/>
              <a:t>(judgment sampling) </a:t>
            </a:r>
            <a:r>
              <a:rPr lang="ko-KR" altLang="en-US" dirty="0" smtClean="0"/>
              <a:t>또는 목적 표본추출이라고 함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특정한 표본추출단위가 표본으로 선택될 가능성은 연구자의 주관적인 판단에 의해 좌우될 수 있음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>
                <a:latin typeface="+mn-ea"/>
              </a:rPr>
              <a:t>해당분야의 전문가들의 의견이 표적모집단의 대표성을 갖는다고 가정</a:t>
            </a:r>
            <a:endParaRPr lang="en-US" altLang="ko-KR" dirty="0" smtClean="0">
              <a:latin typeface="+mn-ea"/>
            </a:endParaRPr>
          </a:p>
          <a:p>
            <a:pPr lvl="1" fontAlgn="base"/>
            <a:r>
              <a:rPr lang="ko-KR" altLang="en-US" dirty="0" smtClean="0">
                <a:latin typeface="+mn-ea"/>
              </a:rPr>
              <a:t>연구 목적에 근거하여 </a:t>
            </a:r>
            <a:r>
              <a:rPr lang="ko-KR" altLang="en-US" dirty="0" smtClean="0"/>
              <a:t>특정한 대상자를 표본으로 추출하는 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연구 목적에 적절한 해당분야 전문가나 특정한 조직이나 공동체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또는 어떤 특정하게 구분된 그러나 상대적으로 제한된 집단들을 대상으로 연구하는데 유용함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유의 표본추출의 장</a:t>
            </a:r>
            <a:r>
              <a:rPr lang="en-US" altLang="ko-KR" dirty="0" smtClean="0"/>
              <a:t>·</a:t>
            </a:r>
            <a:r>
              <a:rPr lang="ko-KR" altLang="en-US" dirty="0" smtClean="0"/>
              <a:t>단점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시간 및 경제적 비용이 매우 적게 </a:t>
            </a:r>
            <a:r>
              <a:rPr lang="ko-KR" altLang="en-US" dirty="0" err="1" smtClean="0"/>
              <a:t>듬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표본을 추출할 때 만일 연구자의 주관성이 과도하게 접목된다면 표본추출 오류 발생 가능성이 높음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본 조사 연구 이전에 실시하는 사전조사나 시험조사에 주로 사용</a:t>
            </a:r>
            <a:endParaRPr lang="en-US" altLang="ko-KR" dirty="0" smtClean="0">
              <a:latin typeface="+mn-ea"/>
            </a:endParaRP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실제로 표본의 모집단에 대한 대표성 정도는 평가할 수 없음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표본오차 계산도 </a:t>
            </a:r>
            <a:r>
              <a:rPr lang="ko-KR" altLang="en-US" dirty="0" smtClean="0"/>
              <a:t>거의 불가능함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arenR" startAt="3"/>
            </a:pPr>
            <a:r>
              <a:rPr lang="ko-KR" altLang="en-US" dirty="0" smtClean="0"/>
              <a:t>지원자 표본추출</a:t>
            </a:r>
          </a:p>
          <a:p>
            <a:pPr lvl="1" fontAlgn="base"/>
            <a:r>
              <a:rPr lang="ko-KR" altLang="en-US" dirty="0" smtClean="0"/>
              <a:t>참가 희망 대상자를 표본으로 선정하는 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비유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초등학생들이 수업 시간에 서로 먼저 발표하기 위해 손을 들고 “저요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저요”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외치는 모습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광고를 통해 연구를 소개하고 참여 대상자를 모집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참여 희망 대상자는 참가자로 지원하는 형식을 취함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장</a:t>
            </a:r>
            <a:r>
              <a:rPr lang="en-US" altLang="ko-KR" dirty="0" smtClean="0"/>
              <a:t>·</a:t>
            </a:r>
            <a:r>
              <a:rPr lang="ko-KR" altLang="en-US" dirty="0" smtClean="0"/>
              <a:t>단점</a:t>
            </a:r>
            <a:endParaRPr lang="en-US" altLang="ko-KR" dirty="0" smtClean="0"/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표본의 모집단 대표를 보장할 수 없음</a:t>
            </a:r>
            <a:r>
              <a:rPr lang="en-US" altLang="ko-KR" dirty="0" smtClean="0"/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연구 참여 지원자들은 연구 참여 비지원자들과 적극성이나 동기 부여란 측면에서 차이가 있을 개연성이 높음</a:t>
            </a:r>
            <a:r>
              <a:rPr lang="en-US" altLang="ko-KR" dirty="0" smtClean="0"/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/>
              <a:t>모집단을 대표할 가능성 낮음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arenR" startAt="4"/>
            </a:pPr>
            <a:r>
              <a:rPr lang="ko-KR" altLang="en-US" dirty="0" smtClean="0"/>
              <a:t>눈덩이 표본추출</a:t>
            </a:r>
          </a:p>
          <a:p>
            <a:pPr lvl="1" fontAlgn="base"/>
            <a:r>
              <a:rPr lang="ko-KR" altLang="en-US" dirty="0" smtClean="0"/>
              <a:t>특정 모집단의 구성원을 구하기 어려울 경우에 매우 유용한 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비유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산꼭대기에서 작은 눈덩이를 굴리면 눈덩이가 급속도로 커지면서 거대한 눈덩이가 되는 것과 유사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/>
              <a:t>처음에는 </a:t>
            </a:r>
            <a:r>
              <a:rPr lang="en-US" altLang="ko-KR" dirty="0" smtClean="0"/>
              <a:t>1</a:t>
            </a:r>
            <a:r>
              <a:rPr lang="ko-KR" altLang="en-US" dirty="0" smtClean="0"/>
              <a:t>명 또는 소수의 연구 대상자와 접촉한 뒤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그들에게 또 다른 </a:t>
            </a:r>
            <a:r>
              <a:rPr lang="en-US" altLang="ko-KR" dirty="0" smtClean="0"/>
              <a:t>1</a:t>
            </a:r>
            <a:r>
              <a:rPr lang="ko-KR" altLang="en-US" dirty="0" smtClean="0"/>
              <a:t>명 이상의 연구 대상자를 소개받고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다시 각 연구 대상자로부터 </a:t>
            </a:r>
            <a:r>
              <a:rPr lang="en-US" altLang="ko-KR" dirty="0" smtClean="0"/>
              <a:t>1</a:t>
            </a:r>
            <a:r>
              <a:rPr lang="ko-KR" altLang="en-US" dirty="0" smtClean="0"/>
              <a:t>명 이상의 연구 대상자를 소개받는 방식으로 연구 참여자를 모집하는 방법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표본추출</a:t>
            </a:r>
            <a:r>
              <a:rPr lang="en-US" altLang="ko-KR" dirty="0" smtClean="0"/>
              <a:t>(network sampling) </a:t>
            </a:r>
            <a:r>
              <a:rPr lang="ko-KR" altLang="en-US" dirty="0" smtClean="0"/>
              <a:t>또는 체인 표본추출</a:t>
            </a:r>
            <a:r>
              <a:rPr lang="en-US" altLang="ko-KR" dirty="0" smtClean="0"/>
              <a:t>(chain sampling): </a:t>
            </a:r>
          </a:p>
          <a:p>
            <a:pPr lvl="1" fontAlgn="base"/>
            <a:r>
              <a:rPr lang="ko-KR" altLang="en-US" dirty="0" smtClean="0"/>
              <a:t>각 대상자들의 인맥 네트워크를 통해 연구 참여자들을 모집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ko-KR" altLang="en-US" dirty="0" smtClean="0"/>
              <a:t>사회적으로 바람직하지 않은 직종에 근무하는 사람들을 모집할 때 유용함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/>
              <a:t>예</a:t>
            </a:r>
            <a:r>
              <a:rPr lang="en-US" altLang="ko-KR" dirty="0" smtClean="0"/>
              <a:t>1) </a:t>
            </a:r>
            <a:r>
              <a:rPr lang="ko-KR" altLang="en-US" dirty="0" smtClean="0"/>
              <a:t>마약이나 알코올 중독자 또는 </a:t>
            </a:r>
            <a:r>
              <a:rPr lang="ko-KR" altLang="en-US" dirty="0" err="1" smtClean="0"/>
              <a:t>성매매자</a:t>
            </a:r>
            <a:r>
              <a:rPr lang="ko-KR" altLang="en-US" dirty="0" smtClean="0"/>
              <a:t> 등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/>
              <a:t>예</a:t>
            </a:r>
            <a:r>
              <a:rPr lang="en-US" altLang="ko-KR" dirty="0" smtClean="0"/>
              <a:t>2) </a:t>
            </a:r>
            <a:r>
              <a:rPr lang="ko-KR" altLang="en-US" dirty="0" smtClean="0"/>
              <a:t>대학교 유학생들의 학교생활 만족도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장</a:t>
            </a:r>
            <a:r>
              <a:rPr lang="en-US" altLang="ko-KR" dirty="0" smtClean="0"/>
              <a:t>·</a:t>
            </a:r>
            <a:r>
              <a:rPr lang="ko-KR" altLang="en-US" dirty="0" smtClean="0"/>
              <a:t>단점</a:t>
            </a:r>
            <a:endParaRPr lang="en-US" altLang="ko-KR" dirty="0" smtClean="0"/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비용이 적게 </a:t>
            </a:r>
            <a:r>
              <a:rPr lang="ko-KR" altLang="en-US" dirty="0" err="1" smtClean="0">
                <a:latin typeface="+mn-ea"/>
              </a:rPr>
              <a:t>듬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en-US" altLang="ko-KR" dirty="0" smtClean="0">
                <a:latin typeface="+mn-ea"/>
              </a:rPr>
              <a:t>Focus Group Interview: FGI) </a:t>
            </a:r>
            <a:r>
              <a:rPr lang="ko-KR" altLang="en-US" dirty="0" smtClean="0">
                <a:latin typeface="+mn-ea"/>
              </a:rPr>
              <a:t>같은 비계량적 조사에서 흔히 사용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연속적 추천에 의해 선정된 대상자들은 동질성을 가질 개연성이 높음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연구 참여자의 주관적인 판단으로 소개한 사람들을 대상 </a:t>
            </a:r>
            <a:r>
              <a:rPr lang="en-US" altLang="ko-KR" dirty="0" smtClean="0">
                <a:latin typeface="+mn-ea"/>
                <a:sym typeface="Wingdings" pitchFamily="2" charset="2"/>
              </a:rPr>
              <a:t> </a:t>
            </a:r>
            <a:r>
              <a:rPr lang="ko-KR" altLang="en-US" dirty="0" smtClean="0">
                <a:latin typeface="+mn-ea"/>
              </a:rPr>
              <a:t>표본의 모집단 대표성을 보장하기가 다소 어려움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914400" lvl="1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표적모집단과는 매우 상이한 특성을 가질 개연성 역시 존재함</a:t>
            </a:r>
            <a:r>
              <a:rPr lang="en-US" altLang="ko-KR" dirty="0" smtClean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sz="2400" dirty="0" smtClean="0"/>
              <a:t>눈덩이 표본추출 종류</a:t>
            </a:r>
            <a:endParaRPr lang="en-US" altLang="ko-KR" sz="2400" dirty="0" smtClean="0"/>
          </a:p>
          <a:p>
            <a:pPr lvl="1" fontAlgn="base"/>
            <a:r>
              <a:rPr lang="ko-KR" altLang="en-US" sz="2400" dirty="0" smtClean="0"/>
              <a:t>선형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지수 비 구별 그리고 지수 구별</a:t>
            </a:r>
          </a:p>
          <a:p>
            <a:endParaRPr lang="ko-KR" altLang="en-US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23576824" descr="EMB000001e834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708920"/>
            <a:ext cx="3312368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arenR" startAt="5"/>
            </a:pPr>
            <a:r>
              <a:rPr lang="ko-KR" altLang="en-US" dirty="0" smtClean="0"/>
              <a:t>할당 표본추출</a:t>
            </a:r>
          </a:p>
          <a:p>
            <a:pPr lvl="1" fontAlgn="base"/>
            <a:r>
              <a:rPr lang="ko-KR" altLang="en-US" dirty="0" smtClean="0"/>
              <a:t>표본 추출 전</a:t>
            </a:r>
            <a:r>
              <a:rPr lang="en-US" altLang="ko-KR" dirty="0" smtClean="0"/>
              <a:t>,</a:t>
            </a:r>
            <a:r>
              <a:rPr lang="ko-KR" altLang="en-US" dirty="0" smtClean="0"/>
              <a:t> 미리 모집단의 속성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예를 들어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인구통계학적 특성이나 거주지에 대한 정보를 미리 습득 </a:t>
            </a: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en-US" altLang="ko-KR" dirty="0" smtClean="0"/>
              <a:t> </a:t>
            </a:r>
            <a:r>
              <a:rPr lang="ko-KR" altLang="en-US" dirty="0" smtClean="0"/>
              <a:t>그 속성의 구성 비율에 비례하여 표본 추출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>
                <a:latin typeface="+mn-ea"/>
              </a:rPr>
              <a:t>표본이 상대적으로 모집단의 속성을 좀 더 많이 반영할 수 있음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lvl="1" fontAlgn="base"/>
            <a:r>
              <a:rPr lang="ko-KR" altLang="en-US" dirty="0" smtClean="0">
                <a:latin typeface="+mn-ea"/>
              </a:rPr>
              <a:t>모집단의 특성에 대한 사전지식이 없을 경우엔 적용 불가</a:t>
            </a:r>
            <a:endParaRPr lang="en-US" altLang="ko-KR" dirty="0" smtClean="0">
              <a:latin typeface="+mn-ea"/>
            </a:endParaRPr>
          </a:p>
          <a:p>
            <a:pPr lvl="1" fontAlgn="base"/>
            <a:endParaRPr lang="en-US" altLang="ko-KR" dirty="0" smtClean="0">
              <a:latin typeface="+mn-ea"/>
            </a:endParaRPr>
          </a:p>
          <a:p>
            <a:pPr lvl="1" fontAlgn="base">
              <a:buFont typeface="Arial" pitchFamily="34" charset="0"/>
              <a:buChar char="•"/>
            </a:pPr>
            <a:r>
              <a:rPr lang="ko-KR" altLang="en-US" dirty="0" smtClean="0">
                <a:latin typeface="+mn-ea"/>
              </a:rPr>
              <a:t>표본추</a:t>
            </a:r>
            <a:r>
              <a:rPr lang="ko-KR" altLang="en-US" dirty="0" smtClean="0"/>
              <a:t>출과의 차이점</a:t>
            </a:r>
            <a:endParaRPr lang="en-US" altLang="ko-KR" dirty="0" smtClean="0"/>
          </a:p>
          <a:p>
            <a:pPr marL="1314450" lvl="2" indent="-514350" fontAlgn="base">
              <a:buFont typeface="+mj-ea"/>
              <a:buAutoNum type="circleNumDbPlain"/>
            </a:pPr>
            <a:r>
              <a:rPr lang="ko-KR" altLang="en-US" dirty="0" err="1" smtClean="0"/>
              <a:t>표집틀이</a:t>
            </a:r>
            <a:r>
              <a:rPr lang="ko-KR" altLang="en-US" dirty="0" smtClean="0"/>
              <a:t> 없음</a:t>
            </a:r>
            <a:endParaRPr lang="en-US" altLang="ko-KR" dirty="0" smtClean="0"/>
          </a:p>
          <a:p>
            <a:pPr marL="1314450" lvl="2" indent="-514350" fontAlgn="base">
              <a:buFont typeface="+mj-ea"/>
              <a:buAutoNum type="circleNumDbPlain"/>
            </a:pPr>
            <a:r>
              <a:rPr lang="ko-KR" altLang="en-US" dirty="0" smtClean="0"/>
              <a:t>그 대신 특정 변수에 대한 모집단의 대략적인 정보를 </a:t>
            </a:r>
            <a:r>
              <a:rPr lang="ko-KR" altLang="en-US" dirty="0" smtClean="0">
                <a:latin typeface="+mn-ea"/>
              </a:rPr>
              <a:t>미리 확보함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pPr marL="1314450" lvl="2" indent="-514350" fontAlgn="base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사전에 그룹화 </a:t>
            </a:r>
            <a:r>
              <a:rPr lang="ko-KR" altLang="en-US" dirty="0" err="1" smtClean="0">
                <a:latin typeface="+mn-ea"/>
              </a:rPr>
              <a:t>정보없이</a:t>
            </a:r>
            <a:r>
              <a:rPr lang="ko-KR" altLang="en-US" dirty="0" smtClean="0">
                <a:latin typeface="+mn-ea"/>
              </a:rPr>
              <a:t> 모집단 구분</a:t>
            </a:r>
            <a:r>
              <a:rPr lang="en-US" altLang="ko-KR" dirty="0" smtClean="0">
                <a:latin typeface="+mn-ea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할당 표본추출 절차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모집단의 주요 속성을 대표할 수 있는 일정 수의 범주를 결정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각 범주를 대표하는 사례 수</a:t>
            </a:r>
            <a:r>
              <a:rPr lang="en-US" altLang="ko-KR" dirty="0" smtClean="0"/>
              <a:t>(quota)</a:t>
            </a:r>
            <a:r>
              <a:rPr lang="ko-KR" altLang="en-US" dirty="0" smtClean="0"/>
              <a:t> 결정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각 범주마다 사례 수 추출</a:t>
            </a:r>
            <a:r>
              <a:rPr lang="en-US" altLang="ko-KR" dirty="0" smtClean="0"/>
              <a:t>. </a:t>
            </a:r>
          </a:p>
          <a:p>
            <a:pPr marL="914400" lvl="1" indent="-514350">
              <a:buFont typeface="+mj-ea"/>
              <a:buAutoNum type="circleNumDbPlain"/>
            </a:pPr>
            <a:endParaRPr lang="en-US" altLang="ko-KR" dirty="0" smtClean="0"/>
          </a:p>
          <a:p>
            <a:pPr marL="514350" indent="-514350"/>
            <a:r>
              <a:rPr lang="ko-KR" altLang="en-US" dirty="0" smtClean="0"/>
              <a:t>적용사례</a:t>
            </a:r>
            <a:r>
              <a:rPr lang="en-US" altLang="ko-KR" dirty="0" smtClean="0"/>
              <a:t>:</a:t>
            </a:r>
          </a:p>
          <a:p>
            <a:pPr marL="914400" lvl="1" indent="-514350"/>
            <a:r>
              <a:rPr lang="ko-KR" altLang="en-US" dirty="0" smtClean="0"/>
              <a:t>지방 </a:t>
            </a:r>
            <a:r>
              <a:rPr lang="en-US" altLang="ko-KR" dirty="0" smtClean="0"/>
              <a:t>D </a:t>
            </a:r>
            <a:r>
              <a:rPr lang="ko-KR" altLang="en-US" dirty="0" smtClean="0"/>
              <a:t>대도시 거주자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만 명 대상으로 사회경제적지위에 따라 정치성향의 차이점 파악</a:t>
            </a:r>
            <a:r>
              <a:rPr lang="en-US" altLang="ko-KR" dirty="0" smtClean="0"/>
              <a:t>. </a:t>
            </a:r>
          </a:p>
          <a:p>
            <a:pPr marL="914400" lvl="1" indent="-514350"/>
            <a:r>
              <a:rPr lang="ko-KR" altLang="en-US" dirty="0" smtClean="0"/>
              <a:t>총 </a:t>
            </a:r>
            <a:r>
              <a:rPr lang="en-US" altLang="ko-KR" dirty="0" smtClean="0"/>
              <a:t>2,000</a:t>
            </a:r>
            <a:r>
              <a:rPr lang="ko-KR" altLang="en-US" dirty="0" smtClean="0"/>
              <a:t>명의 표본을 추출하고자 함</a:t>
            </a:r>
            <a:r>
              <a:rPr lang="en-US" altLang="ko-KR" dirty="0" smtClean="0"/>
              <a:t>.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시청에 의뢰하여 </a:t>
            </a:r>
            <a:r>
              <a:rPr lang="en-US" altLang="ko-KR" dirty="0" smtClean="0"/>
              <a:t>D </a:t>
            </a:r>
            <a:r>
              <a:rPr lang="ko-KR" altLang="en-US" dirty="0" smtClean="0"/>
              <a:t>대도시의 </a:t>
            </a:r>
            <a:r>
              <a:rPr lang="ko-KR" altLang="en-US" dirty="0" err="1" smtClean="0"/>
              <a:t>상위층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중산층 그리고 </a:t>
            </a:r>
            <a:r>
              <a:rPr lang="ko-KR" altLang="en-US" dirty="0" err="1" smtClean="0"/>
              <a:t>하위층에</a:t>
            </a:r>
            <a:r>
              <a:rPr lang="ko-KR" altLang="en-US" dirty="0" smtClean="0"/>
              <a:t> 속하는 사람들의 구성비 확인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err="1" smtClean="0"/>
              <a:t>상위층</a:t>
            </a:r>
            <a:r>
              <a:rPr lang="ko-KR" altLang="en-US" dirty="0" smtClean="0"/>
              <a:t> </a:t>
            </a:r>
            <a:r>
              <a:rPr lang="en-US" altLang="ko-KR" dirty="0" smtClean="0"/>
              <a:t>10%, </a:t>
            </a:r>
            <a:r>
              <a:rPr lang="ko-KR" altLang="en-US" dirty="0" smtClean="0"/>
              <a:t>중산층 </a:t>
            </a:r>
            <a:r>
              <a:rPr lang="en-US" altLang="ko-KR" dirty="0" smtClean="0"/>
              <a:t>50% </a:t>
            </a:r>
            <a:r>
              <a:rPr lang="ko-KR" altLang="en-US" dirty="0" smtClean="0"/>
              <a:t>그리고 </a:t>
            </a:r>
            <a:r>
              <a:rPr lang="ko-KR" altLang="en-US" dirty="0" err="1" smtClean="0"/>
              <a:t>하위층</a:t>
            </a:r>
            <a:r>
              <a:rPr lang="ko-KR" altLang="en-US" dirty="0" smtClean="0"/>
              <a:t> </a:t>
            </a:r>
            <a:r>
              <a:rPr lang="en-US" altLang="ko-KR" dirty="0" smtClean="0"/>
              <a:t>40%</a:t>
            </a:r>
            <a:r>
              <a:rPr lang="ko-KR" altLang="en-US" dirty="0" smtClean="0"/>
              <a:t> 확인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err="1" smtClean="0"/>
              <a:t>상위층</a:t>
            </a:r>
            <a:r>
              <a:rPr lang="ko-KR" altLang="en-US" dirty="0" smtClean="0"/>
              <a:t>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중산층 </a:t>
            </a:r>
            <a:r>
              <a:rPr lang="en-US" altLang="ko-KR" dirty="0" smtClean="0"/>
              <a:t>1,000</a:t>
            </a:r>
            <a:r>
              <a:rPr lang="ko-KR" altLang="en-US" dirty="0" smtClean="0"/>
              <a:t>명 그리고 </a:t>
            </a:r>
            <a:r>
              <a:rPr lang="ko-KR" altLang="en-US" dirty="0" err="1" smtClean="0"/>
              <a:t>하위층</a:t>
            </a:r>
            <a:r>
              <a:rPr lang="ko-KR" altLang="en-US" dirty="0" smtClean="0"/>
              <a:t> </a:t>
            </a:r>
            <a:r>
              <a:rPr lang="en-US" altLang="ko-KR" dirty="0" smtClean="0"/>
              <a:t>800</a:t>
            </a:r>
            <a:r>
              <a:rPr lang="ko-KR" altLang="en-US" dirty="0" smtClean="0"/>
              <a:t>명을 </a:t>
            </a:r>
            <a:r>
              <a:rPr lang="ko-KR" altLang="en-US" dirty="0" err="1" smtClean="0"/>
              <a:t>비무작위로</a:t>
            </a:r>
            <a:r>
              <a:rPr lang="ko-KR" altLang="en-US" dirty="0" smtClean="0"/>
              <a:t> 추출함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altLang="ko-KR" dirty="0" smtClean="0"/>
              <a:t>“</a:t>
            </a:r>
            <a:r>
              <a:rPr lang="ko-KR" altLang="en-US" dirty="0" smtClean="0"/>
              <a:t>일개 </a:t>
            </a:r>
            <a:r>
              <a:rPr lang="ko-KR" altLang="en-US" dirty="0"/>
              <a:t>연구자는 연구를 실행할 수 </a:t>
            </a:r>
            <a:r>
              <a:rPr lang="ko-KR" altLang="en-US" dirty="0" smtClean="0"/>
              <a:t>없을까</a:t>
            </a:r>
            <a:r>
              <a:rPr lang="en-US" altLang="ko-KR" dirty="0"/>
              <a:t>?”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smtClean="0"/>
              <a:t>해답</a:t>
            </a:r>
            <a:r>
              <a:rPr lang="en-US" altLang="ko-KR" dirty="0" smtClean="0"/>
              <a:t>: “</a:t>
            </a:r>
            <a:r>
              <a:rPr lang="ko-KR" altLang="en-US" dirty="0" smtClean="0"/>
              <a:t>있다</a:t>
            </a:r>
            <a:r>
              <a:rPr lang="en-US" altLang="ko-KR" dirty="0" smtClean="0"/>
              <a:t>!!!” 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“어떻게</a:t>
            </a:r>
            <a:r>
              <a:rPr lang="en-US" altLang="ko-KR" dirty="0" smtClean="0"/>
              <a:t>(HOW)?”</a:t>
            </a:r>
          </a:p>
          <a:p>
            <a:pPr fontAlgn="base"/>
            <a:endParaRPr lang="en-US" altLang="ko-KR" dirty="0" smtClean="0">
              <a:sym typeface="Wingdings" pitchFamily="2" charset="2"/>
            </a:endParaRPr>
          </a:p>
          <a:p>
            <a:pPr fontAlgn="base"/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모집단 </a:t>
            </a:r>
            <a:r>
              <a:rPr lang="ko-KR" altLang="en-US" dirty="0"/>
              <a:t>중 일부 구성원만을 모집하는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가용할 </a:t>
            </a:r>
            <a:r>
              <a:rPr lang="ko-KR" altLang="en-US" dirty="0"/>
              <a:t>수 있는 비용 안에서 </a:t>
            </a:r>
            <a:r>
              <a:rPr lang="ko-KR" altLang="en-US" dirty="0" smtClean="0"/>
              <a:t>연구대상 모집 가능</a:t>
            </a:r>
            <a:r>
              <a:rPr lang="en-US" altLang="ko-KR" dirty="0" smtClean="0"/>
              <a:t>. 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‘표본추출’</a:t>
            </a:r>
            <a:r>
              <a:rPr lang="en-US" altLang="ko-KR" dirty="0" smtClean="0"/>
              <a:t>,</a:t>
            </a:r>
            <a:r>
              <a:rPr lang="ko-KR" altLang="en-US" dirty="0" smtClean="0"/>
              <a:t> ‘표본수집’ ‘</a:t>
            </a:r>
            <a:r>
              <a:rPr lang="ko-KR" altLang="en-US" dirty="0" err="1" smtClean="0"/>
              <a:t>표집</a:t>
            </a:r>
            <a:r>
              <a:rPr lang="ko-KR" altLang="en-US" dirty="0" smtClean="0"/>
              <a:t>’</a:t>
            </a:r>
            <a:r>
              <a:rPr lang="en-US" altLang="ko-KR" dirty="0" smtClean="0"/>
              <a:t>:</a:t>
            </a:r>
            <a:r>
              <a:rPr lang="ko-KR" altLang="en-US" dirty="0" smtClean="0"/>
              <a:t> 연구자가 </a:t>
            </a:r>
            <a:r>
              <a:rPr lang="ko-KR" altLang="en-US" dirty="0"/>
              <a:t>연구하고자 하는 모든 관심 대상</a:t>
            </a:r>
            <a:r>
              <a:rPr lang="en-US" altLang="ko-KR" dirty="0"/>
              <a:t>, </a:t>
            </a:r>
            <a:r>
              <a:rPr lang="ko-KR" altLang="en-US" dirty="0"/>
              <a:t>즉 모집단으로부터 일정 수의 대상을 뽑는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‘표본</a:t>
            </a:r>
            <a:r>
              <a:rPr lang="en-US" altLang="ko-KR" dirty="0" smtClean="0"/>
              <a:t>[</a:t>
            </a:r>
            <a:r>
              <a:rPr lang="ko-KR" altLang="en-US" dirty="0" smtClean="0"/>
              <a:t>標本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샘플</a:t>
            </a:r>
            <a:r>
              <a:rPr lang="en-US" altLang="ko-KR" dirty="0" smtClean="0"/>
              <a:t>(sample)]’ : </a:t>
            </a:r>
            <a:r>
              <a:rPr lang="ko-KR" altLang="en-US" dirty="0" smtClean="0"/>
              <a:t>모집단으로부터 </a:t>
            </a:r>
            <a:r>
              <a:rPr lang="ko-KR" altLang="en-US" dirty="0"/>
              <a:t>뽑은 일부 </a:t>
            </a:r>
            <a:r>
              <a:rPr lang="ko-KR" altLang="en-US" dirty="0" smtClean="0"/>
              <a:t>구성원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다음 이 시간에는</a:t>
            </a:r>
            <a:r>
              <a:rPr lang="en-US" altLang="ko-KR" dirty="0" smtClean="0"/>
              <a:t>…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설문지 작성방법</a:t>
            </a:r>
            <a:endParaRPr lang="ko-KR" alt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ko-KR" altLang="en-US" dirty="0" err="1" smtClean="0"/>
              <a:t>네이버</a:t>
            </a:r>
            <a:r>
              <a:rPr lang="en-US" altLang="ko-KR" dirty="0" smtClean="0"/>
              <a:t>(2012). </a:t>
            </a:r>
            <a:r>
              <a:rPr lang="ko-KR" altLang="en-US" dirty="0" err="1" smtClean="0"/>
              <a:t>네이버어학사전</a:t>
            </a:r>
            <a:r>
              <a:rPr lang="en-US" altLang="ko-KR" dirty="0" smtClean="0"/>
              <a:t>. available: </a:t>
            </a:r>
            <a:r>
              <a:rPr lang="en-US" altLang="ko-KR" u="sng" dirty="0" smtClean="0"/>
              <a:t>http://dic.naver.com/</a:t>
            </a:r>
            <a:r>
              <a:rPr lang="en-US" altLang="ko-KR" dirty="0" smtClean="0"/>
              <a:t> </a:t>
            </a:r>
          </a:p>
          <a:p>
            <a:pPr fontAlgn="base"/>
            <a:r>
              <a:rPr lang="ko-KR" altLang="en-US" dirty="0" smtClean="0"/>
              <a:t>장택원 </a:t>
            </a:r>
            <a:r>
              <a:rPr lang="en-US" altLang="ko-KR" dirty="0" smtClean="0"/>
              <a:t>(2012). </a:t>
            </a:r>
            <a:r>
              <a:rPr lang="ko-KR" altLang="en-US" dirty="0" smtClean="0"/>
              <a:t>「세상에서 가장 쉬운 사회조사방법론」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커뮤니케이션북스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전상규 </a:t>
            </a:r>
            <a:r>
              <a:rPr lang="en-US" altLang="ko-KR" dirty="0" smtClean="0"/>
              <a:t>(2011). </a:t>
            </a:r>
            <a:r>
              <a:rPr lang="ko-KR" altLang="en-US" dirty="0" smtClean="0"/>
              <a:t>사회조사 </a:t>
            </a:r>
            <a:r>
              <a:rPr lang="ko-KR" altLang="en-US" dirty="0" err="1" smtClean="0"/>
              <a:t>분석사</a:t>
            </a:r>
            <a:r>
              <a:rPr lang="ko-KR" altLang="en-US" dirty="0" smtClean="0"/>
              <a:t> 조사방법론 </a:t>
            </a:r>
            <a:r>
              <a:rPr lang="en-US" altLang="ko-KR" dirty="0" smtClean="0"/>
              <a:t>I·II. 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시대고시기획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최현철 </a:t>
            </a:r>
            <a:r>
              <a:rPr lang="en-US" altLang="ko-KR" dirty="0" smtClean="0"/>
              <a:t>(2008). </a:t>
            </a:r>
            <a:r>
              <a:rPr lang="ko-KR" altLang="en-US" dirty="0" smtClean="0"/>
              <a:t>「사회통계방법론」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나남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한국통계학회</a:t>
            </a:r>
            <a:r>
              <a:rPr lang="en-US" altLang="ko-KR" dirty="0" smtClean="0"/>
              <a:t>(2012). </a:t>
            </a:r>
            <a:r>
              <a:rPr lang="ko-KR" altLang="en-US" dirty="0" smtClean="0"/>
              <a:t>통계용어</a:t>
            </a:r>
            <a:r>
              <a:rPr lang="en-US" altLang="ko-KR" dirty="0" smtClean="0"/>
              <a:t>. available: </a:t>
            </a:r>
            <a:r>
              <a:rPr lang="en-US" altLang="ko-KR" u="sng" dirty="0" smtClean="0"/>
              <a:t>http://www.kss.or.kr/pds/sec/dic.aspx</a:t>
            </a:r>
            <a:endParaRPr lang="en-US" altLang="ko-KR" dirty="0" smtClean="0"/>
          </a:p>
          <a:p>
            <a:pPr fontAlgn="base"/>
            <a:r>
              <a:rPr lang="en-US" altLang="ko-KR" dirty="0" err="1" smtClean="0"/>
              <a:t>Agresti</a:t>
            </a:r>
            <a:r>
              <a:rPr lang="en-US" altLang="ko-KR" dirty="0" smtClean="0"/>
              <a:t>, A., &amp; Finlay, B. (1997). Statistical methods for the social science (3rd ed.). Upper Saddle River, NJ: Prentice Hall. </a:t>
            </a:r>
          </a:p>
          <a:p>
            <a:pPr fontAlgn="base"/>
            <a:r>
              <a:rPr lang="en-US" altLang="ko-KR" dirty="0" err="1" smtClean="0"/>
              <a:t>Babbie</a:t>
            </a:r>
            <a:r>
              <a:rPr lang="en-US" altLang="ko-KR" dirty="0" smtClean="0"/>
              <a:t>, E. (2001). The practice of social research (9th ed.). Belmont, CA: Wadsworth/Thomson Learning. </a:t>
            </a:r>
          </a:p>
          <a:p>
            <a:pPr fontAlgn="base"/>
            <a:r>
              <a:rPr lang="en-US" altLang="ko-KR" dirty="0" smtClean="0"/>
              <a:t>Hayes, A. F. (2005). Statistical methods for communication science. </a:t>
            </a:r>
            <a:r>
              <a:rPr lang="ko-KR" altLang="en-US" dirty="0" smtClean="0"/>
              <a:t>류성진 역 </a:t>
            </a:r>
            <a:r>
              <a:rPr lang="en-US" altLang="ko-KR" dirty="0" smtClean="0"/>
              <a:t>(2011). </a:t>
            </a:r>
            <a:r>
              <a:rPr lang="ko-KR" altLang="en-US" dirty="0" smtClean="0"/>
              <a:t>「커뮤니케이션 통계방법론」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커뮤니케이션북스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Levin, J., &amp; Fox, J. A. (1997). Elementary Statistics in social research (8th ed.). Needham Heights, MA: </a:t>
            </a:r>
            <a:r>
              <a:rPr lang="en-US" altLang="ko-KR" dirty="0" err="1" smtClean="0"/>
              <a:t>Allyn</a:t>
            </a:r>
            <a:r>
              <a:rPr lang="en-US" altLang="ko-KR" dirty="0" smtClean="0"/>
              <a:t> &amp; Bacon.</a:t>
            </a:r>
          </a:p>
          <a:p>
            <a:pPr fontAlgn="base"/>
            <a:r>
              <a:rPr lang="en-US" altLang="ko-KR" dirty="0" err="1" smtClean="0"/>
              <a:t>Trochim</a:t>
            </a:r>
            <a:r>
              <a:rPr lang="en-US" altLang="ko-KR" dirty="0" smtClean="0"/>
              <a:t>, W. M. K. (2012). Research methods knowledge base. available: </a:t>
            </a:r>
            <a:r>
              <a:rPr lang="en-US" altLang="ko-KR" u="sng" dirty="0" smtClean="0"/>
              <a:t>http://www.socialresearchmethods.net/kb/index.php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Wikipedia. (2012). Random number table. available: </a:t>
            </a:r>
            <a:r>
              <a:rPr lang="en-US" altLang="ko-KR" u="sng" dirty="0" smtClean="0"/>
              <a:t>http://en.wikipedia.org/wiki/Random_number_table</a:t>
            </a:r>
            <a:r>
              <a:rPr lang="en-US" altLang="ko-KR" dirty="0" smtClean="0"/>
              <a:t>.</a:t>
            </a:r>
            <a:endParaRPr lang="en-US" altLang="ko-KR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모집단으로부터 </a:t>
            </a:r>
            <a:r>
              <a:rPr lang="ko-KR" altLang="en-US" dirty="0"/>
              <a:t>표본추출과정</a:t>
            </a:r>
          </a:p>
          <a:p>
            <a:endParaRPr lang="ko-KR" altLang="en-US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7105" name="_x23792904" descr="EMB00000c7403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420888"/>
            <a:ext cx="2376264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표본의 이상성</a:t>
            </a:r>
            <a:r>
              <a:rPr lang="en-US" altLang="ko-KR" dirty="0" smtClean="0"/>
              <a:t>:</a:t>
            </a:r>
          </a:p>
          <a:p>
            <a:pPr lvl="1"/>
            <a:r>
              <a:rPr lang="ko-KR" altLang="en-US" dirty="0" smtClean="0"/>
              <a:t>표본의 </a:t>
            </a:r>
            <a:r>
              <a:rPr lang="ko-KR" altLang="en-US" dirty="0"/>
              <a:t>속성은 모집단이 갖고 있는 거의 모든 속성과 일치하면 할수록 </a:t>
            </a:r>
            <a:r>
              <a:rPr lang="ko-KR" altLang="en-US" dirty="0" smtClean="0"/>
              <a:t>좋음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smtClean="0"/>
              <a:t>표본이 </a:t>
            </a:r>
            <a:r>
              <a:rPr lang="ko-KR" altLang="en-US" dirty="0"/>
              <a:t>모집단의 속성을 거의 갖고 있다면</a:t>
            </a:r>
            <a:r>
              <a:rPr lang="en-US" altLang="ko-KR" dirty="0"/>
              <a:t>, </a:t>
            </a:r>
            <a:r>
              <a:rPr lang="ko-KR" altLang="en-US" dirty="0"/>
              <a:t>표본의 속성으로부터 도출한 어떤 결과는 모집단에도 그대로 </a:t>
            </a:r>
            <a:r>
              <a:rPr lang="ko-KR" altLang="en-US" dirty="0" smtClean="0"/>
              <a:t>적용 가능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모집단 추론</a:t>
            </a:r>
            <a:r>
              <a:rPr lang="en-US" altLang="ko-KR" dirty="0" smtClean="0"/>
              <a:t>(population inference):</a:t>
            </a:r>
          </a:p>
          <a:p>
            <a:pPr lvl="1"/>
            <a:r>
              <a:rPr lang="ko-KR" altLang="en-US" dirty="0" smtClean="0"/>
              <a:t>모집단으로부터 </a:t>
            </a:r>
            <a:r>
              <a:rPr lang="ko-KR" altLang="en-US" dirty="0"/>
              <a:t>추출한 표본으로부터 도출할 결과를 통해 모집단의 속성을 추측하는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	</a:t>
            </a:r>
          </a:p>
          <a:p>
            <a:pPr lvl="1"/>
            <a:r>
              <a:rPr lang="ko-KR" altLang="en-US" dirty="0" smtClean="0"/>
              <a:t>상당수 </a:t>
            </a:r>
            <a:r>
              <a:rPr lang="ko-KR" altLang="en-US" dirty="0"/>
              <a:t>사회과학 연구자들의 </a:t>
            </a:r>
            <a:r>
              <a:rPr lang="ko-KR" altLang="en-US" dirty="0" smtClean="0"/>
              <a:t>연구목적 </a:t>
            </a: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ko-KR" altLang="en-US" dirty="0" smtClean="0"/>
              <a:t> </a:t>
            </a:r>
            <a:r>
              <a:rPr lang="ko-KR" altLang="en-US" dirty="0"/>
              <a:t>모집단 </a:t>
            </a:r>
            <a:r>
              <a:rPr lang="ko-KR" altLang="en-US" dirty="0" smtClean="0"/>
              <a:t>추론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모집단 추론과 표본추출 간 관계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표본추출</a:t>
            </a:r>
            <a:r>
              <a:rPr lang="en-US" altLang="ko-KR" dirty="0"/>
              <a:t>(sampling)</a:t>
            </a:r>
            <a:r>
              <a:rPr lang="ko-KR" altLang="en-US" dirty="0"/>
              <a:t>과 추론</a:t>
            </a:r>
            <a:r>
              <a:rPr lang="en-US" altLang="ko-KR" dirty="0"/>
              <a:t>(inference)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5057" name="_x150801528" descr="EMB00000c7403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92896"/>
            <a:ext cx="3528392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ko-KR" altLang="en-US" sz="2000" dirty="0" smtClean="0"/>
              <a:t>모집단 추론의 요건</a:t>
            </a:r>
            <a:r>
              <a:rPr lang="en-US" altLang="ko-KR" sz="2000" dirty="0" smtClean="0"/>
              <a:t>: </a:t>
            </a:r>
          </a:p>
          <a:p>
            <a:pPr fontAlgn="base"/>
            <a:r>
              <a:rPr lang="ko-KR" altLang="en-US" sz="2000" dirty="0" smtClean="0"/>
              <a:t>표본은 모집단이 갖고 있는 거의 모든 속성을 가져야 함</a:t>
            </a:r>
            <a:r>
              <a:rPr lang="en-US" altLang="ko-KR" sz="2000" dirty="0" smtClean="0"/>
              <a:t>.</a:t>
            </a:r>
          </a:p>
          <a:p>
            <a:pPr fontAlgn="base"/>
            <a:r>
              <a:rPr lang="ko-KR" altLang="en-US" sz="2000" dirty="0" smtClean="0"/>
              <a:t>그러나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모집단의 거의 모든 속성을 갖는 표본을 추출하기 위해선 높은 비용이 소요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사례</a:t>
            </a:r>
            <a:r>
              <a:rPr lang="en-US" altLang="ko-KR" sz="2000" dirty="0" smtClean="0"/>
              <a:t>: </a:t>
            </a:r>
          </a:p>
          <a:p>
            <a:pPr lvl="1" fontAlgn="base"/>
            <a:r>
              <a:rPr lang="ko-KR" altLang="en-US" sz="1600" dirty="0" smtClean="0"/>
              <a:t>모집단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전국에 </a:t>
            </a:r>
            <a:r>
              <a:rPr lang="ko-KR" altLang="en-US" sz="1600" dirty="0"/>
              <a:t>있는 초</a:t>
            </a:r>
            <a:r>
              <a:rPr lang="en-US" altLang="ko-KR" sz="1600" dirty="0"/>
              <a:t>·</a:t>
            </a:r>
            <a:r>
              <a:rPr lang="ko-KR" altLang="en-US" sz="1600" dirty="0"/>
              <a:t>중</a:t>
            </a:r>
            <a:r>
              <a:rPr lang="en-US" altLang="ko-KR" sz="1600" dirty="0"/>
              <a:t>·</a:t>
            </a:r>
            <a:r>
              <a:rPr lang="ko-KR" altLang="en-US" sz="1600" dirty="0" smtClean="0"/>
              <a:t>고등학생</a:t>
            </a:r>
            <a:endParaRPr lang="en-US" altLang="ko-KR" sz="1600" dirty="0" smtClean="0"/>
          </a:p>
          <a:p>
            <a:pPr lvl="1" fontAlgn="base"/>
            <a:r>
              <a:rPr lang="ko-KR" altLang="en-US" sz="1600" dirty="0" smtClean="0"/>
              <a:t>연구주제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스마트폰</a:t>
            </a:r>
            <a:r>
              <a:rPr lang="ko-KR" altLang="en-US" sz="1600" dirty="0" smtClean="0"/>
              <a:t> 중독</a:t>
            </a:r>
            <a:endParaRPr lang="en-US" altLang="ko-KR" sz="1600" dirty="0" smtClean="0"/>
          </a:p>
          <a:p>
            <a:pPr lvl="1" fontAlgn="base"/>
            <a:r>
              <a:rPr lang="ko-KR" altLang="en-US" sz="1600" dirty="0" smtClean="0"/>
              <a:t>연구자가 거주한 </a:t>
            </a:r>
            <a:r>
              <a:rPr lang="ko-KR" altLang="en-US" sz="1600" dirty="0"/>
              <a:t>지역에서 </a:t>
            </a:r>
            <a:r>
              <a:rPr lang="ko-KR" altLang="en-US" sz="1600" dirty="0" err="1"/>
              <a:t>접근성이</a:t>
            </a:r>
            <a:r>
              <a:rPr lang="ko-KR" altLang="en-US" sz="1600" dirty="0"/>
              <a:t> 높은 초</a:t>
            </a:r>
            <a:r>
              <a:rPr lang="en-US" altLang="ko-KR" sz="1600" dirty="0"/>
              <a:t>·</a:t>
            </a:r>
            <a:r>
              <a:rPr lang="ko-KR" altLang="en-US" sz="1600" dirty="0"/>
              <a:t>중</a:t>
            </a:r>
            <a:r>
              <a:rPr lang="en-US" altLang="ko-KR" sz="1600" dirty="0"/>
              <a:t>·</a:t>
            </a:r>
            <a:r>
              <a:rPr lang="ko-KR" altLang="en-US" sz="1600" dirty="0"/>
              <a:t>고등학생만을 대상으로 일부 </a:t>
            </a:r>
            <a:r>
              <a:rPr lang="ko-KR" altLang="en-US" sz="1600" dirty="0" smtClean="0"/>
              <a:t>구성원 모집</a:t>
            </a:r>
            <a:endParaRPr lang="en-US" altLang="ko-KR" sz="1600" dirty="0" smtClean="0"/>
          </a:p>
          <a:p>
            <a:pPr lvl="1" fontAlgn="base"/>
            <a:r>
              <a:rPr lang="ko-KR" altLang="en-US" sz="1600" dirty="0" smtClean="0"/>
              <a:t>문제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표본은 모집단을 대표</a:t>
            </a:r>
            <a:r>
              <a:rPr lang="en-US" altLang="ko-KR" sz="1600" dirty="0"/>
              <a:t>(representative)</a:t>
            </a:r>
            <a:r>
              <a:rPr lang="ko-KR" altLang="en-US" sz="1600" dirty="0"/>
              <a:t>하기에 </a:t>
            </a:r>
            <a:r>
              <a:rPr lang="ko-KR" altLang="en-US" sz="1600" dirty="0" smtClean="0"/>
              <a:t>부족함</a:t>
            </a:r>
            <a:r>
              <a:rPr lang="en-US" altLang="ko-KR" sz="1600" dirty="0" smtClean="0"/>
              <a:t>. </a:t>
            </a:r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 </a:t>
            </a:r>
            <a:r>
              <a:rPr lang="en-US" altLang="ko-KR" sz="2000" dirty="0"/>
              <a:t>“</a:t>
            </a:r>
            <a:r>
              <a:rPr lang="ko-KR" altLang="en-US" sz="2000" dirty="0"/>
              <a:t>그렇다면 모집단의 속성을 대표할 수 있는 표본을 우리는 모집단으로부터 어떻게 추출할 수 있을까</a:t>
            </a:r>
            <a:r>
              <a:rPr lang="en-US" altLang="ko-KR" sz="2000" dirty="0"/>
              <a:t>?” </a:t>
            </a:r>
            <a:endParaRPr lang="ko-KR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3067</Words>
  <Application>Microsoft Office PowerPoint</Application>
  <PresentationFormat>화면 슬라이드 쇼(4:3)</PresentationFormat>
  <Paragraphs>491</Paragraphs>
  <Slides>51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51</vt:i4>
      </vt:variant>
    </vt:vector>
  </HeadingPairs>
  <TitlesOfParts>
    <vt:vector size="52" baseType="lpstr">
      <vt:lpstr>Office 테마</vt:lpstr>
      <vt:lpstr>표본추출</vt:lpstr>
      <vt:lpstr>강의 개요</vt:lpstr>
      <vt:lpstr>우수한 데이터의 필수조건</vt:lpstr>
      <vt:lpstr>계속</vt:lpstr>
      <vt:lpstr>계속</vt:lpstr>
      <vt:lpstr>계속</vt:lpstr>
      <vt:lpstr>계속</vt:lpstr>
      <vt:lpstr>모집단 추론과 표본추출 간 관계</vt:lpstr>
      <vt:lpstr>계속</vt:lpstr>
      <vt:lpstr>여기서 잠깐!</vt:lpstr>
      <vt:lpstr>표본추출의 중요성 사례 소개</vt:lpstr>
      <vt:lpstr>계속</vt:lpstr>
      <vt:lpstr>계속</vt:lpstr>
      <vt:lpstr>계속</vt:lpstr>
      <vt:lpstr>계속</vt:lpstr>
      <vt:lpstr>계속</vt:lpstr>
      <vt:lpstr>확률 VS. 비확률 표본추출</vt:lpstr>
      <vt:lpstr>확률 표본추출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비확률 표본추출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다음 이 시간에는…</vt:lpstr>
      <vt:lpstr>참고문헌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표본추출</dc:title>
  <dc:creator>Your User Name</dc:creator>
  <cp:lastModifiedBy>USER</cp:lastModifiedBy>
  <cp:revision>47</cp:revision>
  <dcterms:created xsi:type="dcterms:W3CDTF">2012-11-26T00:24:31Z</dcterms:created>
  <dcterms:modified xsi:type="dcterms:W3CDTF">2013-04-23T05:00:05Z</dcterms:modified>
</cp:coreProperties>
</file>