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409" r:id="rId2"/>
    <p:sldId id="400" r:id="rId3"/>
    <p:sldId id="301" r:id="rId4"/>
    <p:sldId id="329" r:id="rId5"/>
    <p:sldId id="411" r:id="rId6"/>
    <p:sldId id="408" r:id="rId7"/>
    <p:sldId id="286" r:id="rId8"/>
    <p:sldId id="394" r:id="rId9"/>
    <p:sldId id="390" r:id="rId10"/>
    <p:sldId id="412" r:id="rId11"/>
    <p:sldId id="403" r:id="rId12"/>
    <p:sldId id="402" r:id="rId13"/>
    <p:sldId id="413" r:id="rId14"/>
    <p:sldId id="405" r:id="rId15"/>
    <p:sldId id="420" r:id="rId16"/>
    <p:sldId id="406" r:id="rId17"/>
    <p:sldId id="418" r:id="rId18"/>
    <p:sldId id="421" r:id="rId19"/>
    <p:sldId id="422" r:id="rId20"/>
    <p:sldId id="407" r:id="rId21"/>
    <p:sldId id="395" r:id="rId22"/>
    <p:sldId id="423" r:id="rId23"/>
    <p:sldId id="424" r:id="rId24"/>
    <p:sldId id="398" r:id="rId25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28"/>
      <p:bold r:id="rId29"/>
    </p:embeddedFont>
    <p:embeddedFont>
      <p:font typeface="안상수2006중간" panose="02020603020101020101" pitchFamily="18" charset="-127"/>
      <p:regular r:id="rId30"/>
    </p:embeddedFont>
    <p:embeddedFont>
      <p:font typeface="HY견고딕" panose="02030600000101010101" pitchFamily="18" charset="-127"/>
      <p:regular r:id="rId31"/>
    </p:embeddedFont>
    <p:embeddedFont>
      <p:font typeface="나눔고딕" panose="020B0600000101010101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66FF"/>
    <a:srgbClr val="00FF00"/>
    <a:srgbClr val="CCFF33"/>
    <a:srgbClr val="FD7955"/>
    <a:srgbClr val="000066"/>
    <a:srgbClr val="FF0000"/>
    <a:srgbClr val="F9D887"/>
    <a:srgbClr val="FFA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940" autoAdjust="0"/>
  </p:normalViewPr>
  <p:slideViewPr>
    <p:cSldViewPr>
      <p:cViewPr>
        <p:scale>
          <a:sx n="87" d="100"/>
          <a:sy n="87" d="100"/>
        </p:scale>
        <p:origin x="-7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00"/>
    </p:cViewPr>
  </p:sorterViewPr>
  <p:notesViewPr>
    <p:cSldViewPr>
      <p:cViewPr varScale="1">
        <p:scale>
          <a:sx n="61" d="100"/>
          <a:sy n="61" d="100"/>
        </p:scale>
        <p:origin x="-33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D2C5-8872-43C6-B46D-79052FC4EF3C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4BE591-2E26-472A-AC98-5756816DC005}">
      <dgm:prSet phldrT="[텍스트]" custT="1"/>
      <dgm:spPr>
        <a:xfrm>
          <a:off x="2053" y="0"/>
          <a:ext cx="2100964" cy="428875"/>
        </a:xfrm>
        <a:prstGeom prst="roundRect">
          <a:avLst>
            <a:gd name="adj" fmla="val 10000"/>
          </a:avLst>
        </a:prstGeom>
        <a:solidFill>
          <a:srgbClr val="FFA16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latinLnBrk="1"/>
          <a:r>
            <a:rPr kumimoji="0" lang="en-US" altLang="ko-KR" sz="200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IPP</a:t>
          </a:r>
          <a:r>
            <a:rPr kumimoji="0" lang="ko-KR" altLang="en-US" sz="200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센터</a:t>
          </a:r>
          <a:endParaRPr lang="ko-KR" altLang="en-US" sz="2000" dirty="0">
            <a:solidFill>
              <a:sysClr val="window" lastClr="FFFFFF"/>
            </a:solidFill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gm:t>
    </dgm:pt>
    <dgm:pt modelId="{7624F0FB-37B8-4242-8E49-D06987D7F63E}" type="parTrans" cxnId="{2908D04D-4186-48B7-9159-A4596F15A8C4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5663F112-1B51-46BC-B79E-ECB19237C73E}" type="sibTrans" cxnId="{2908D04D-4186-48B7-9159-A4596F15A8C4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72919422-EC20-4B44-910E-E3C4E2E09269}" type="pres">
      <dgm:prSet presAssocID="{DAE3D2C5-8872-43C6-B46D-79052FC4EF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5F2D75-0C41-46C7-8885-46D999808C01}" type="pres">
      <dgm:prSet presAssocID="{944BE591-2E26-472A-AC98-5756816DC005}" presName="vertOne" presStyleCnt="0"/>
      <dgm:spPr/>
    </dgm:pt>
    <dgm:pt modelId="{CF9308E1-AC2D-47CD-A705-2766574E655F}" type="pres">
      <dgm:prSet presAssocID="{944BE591-2E26-472A-AC98-5756816DC005}" presName="txOne" presStyleLbl="node0" presStyleIdx="0" presStyleCnt="1" custLinFactNeighborX="-260" custLinFactNeighborY="-1215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69E994-7E36-433A-AF6D-E0458286BBBD}" type="pres">
      <dgm:prSet presAssocID="{944BE591-2E26-472A-AC98-5756816DC005}" presName="horzOne" presStyleCnt="0"/>
      <dgm:spPr/>
    </dgm:pt>
  </dgm:ptLst>
  <dgm:cxnLst>
    <dgm:cxn modelId="{2908D04D-4186-48B7-9159-A4596F15A8C4}" srcId="{DAE3D2C5-8872-43C6-B46D-79052FC4EF3C}" destId="{944BE591-2E26-472A-AC98-5756816DC005}" srcOrd="0" destOrd="0" parTransId="{7624F0FB-37B8-4242-8E49-D06987D7F63E}" sibTransId="{5663F112-1B51-46BC-B79E-ECB19237C73E}"/>
    <dgm:cxn modelId="{1485D2DF-4E81-47E2-8464-31F91C47342C}" type="presOf" srcId="{944BE591-2E26-472A-AC98-5756816DC005}" destId="{CF9308E1-AC2D-47CD-A705-2766574E655F}" srcOrd="0" destOrd="0" presId="urn:microsoft.com/office/officeart/2005/8/layout/hierarchy4"/>
    <dgm:cxn modelId="{70B18E71-1313-4282-8E89-1DEF9B011768}" type="presOf" srcId="{DAE3D2C5-8872-43C6-B46D-79052FC4EF3C}" destId="{72919422-EC20-4B44-910E-E3C4E2E09269}" srcOrd="0" destOrd="0" presId="urn:microsoft.com/office/officeart/2005/8/layout/hierarchy4"/>
    <dgm:cxn modelId="{5F1F21BD-13DC-4CEB-8085-2EF896AB5BEF}" type="presParOf" srcId="{72919422-EC20-4B44-910E-E3C4E2E09269}" destId="{4F5F2D75-0C41-46C7-8885-46D999808C01}" srcOrd="0" destOrd="0" presId="urn:microsoft.com/office/officeart/2005/8/layout/hierarchy4"/>
    <dgm:cxn modelId="{EE4EB684-EF97-40E5-B72B-80420090F308}" type="presParOf" srcId="{4F5F2D75-0C41-46C7-8885-46D999808C01}" destId="{CF9308E1-AC2D-47CD-A705-2766574E655F}" srcOrd="0" destOrd="0" presId="urn:microsoft.com/office/officeart/2005/8/layout/hierarchy4"/>
    <dgm:cxn modelId="{0723DC26-2C21-4A4C-9DB3-BCC49F00637F}" type="presParOf" srcId="{4F5F2D75-0C41-46C7-8885-46D999808C01}" destId="{6B69E994-7E36-433A-AF6D-E0458286BB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08E1-AC2D-47CD-A705-2766574E655F}">
      <dsp:nvSpPr>
        <dsp:cNvPr id="0" name=""/>
        <dsp:cNvSpPr/>
      </dsp:nvSpPr>
      <dsp:spPr>
        <a:xfrm>
          <a:off x="0" y="0"/>
          <a:ext cx="2160240" cy="504056"/>
        </a:xfrm>
        <a:prstGeom prst="roundRect">
          <a:avLst>
            <a:gd name="adj" fmla="val 10000"/>
          </a:avLst>
        </a:prstGeom>
        <a:solidFill>
          <a:srgbClr val="FFA16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ko-KR" sz="2000" kern="120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IPP</a:t>
          </a:r>
          <a:r>
            <a:rPr kumimoji="0" lang="ko-KR" altLang="en-US" sz="2000" kern="120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센터</a:t>
          </a:r>
          <a:endParaRPr lang="ko-KR" altLang="en-US" sz="2000" kern="1200" dirty="0">
            <a:solidFill>
              <a:sysClr val="window" lastClr="FFFFFF"/>
            </a:solidFill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sp:txBody>
      <dsp:txXfrm>
        <a:off x="14763" y="14763"/>
        <a:ext cx="2130714" cy="47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r">
              <a:defRPr sz="1300"/>
            </a:lvl1pPr>
          </a:lstStyle>
          <a:p>
            <a:fld id="{59615460-C668-4764-B68E-44D641A87BB3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r">
              <a:defRPr sz="1300"/>
            </a:lvl1pPr>
          </a:lstStyle>
          <a:p>
            <a:fld id="{0F11E302-CE31-4716-89EC-BF281E7C3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68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7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8" y="0"/>
            <a:ext cx="2946245" cy="496732"/>
          </a:xfrm>
          <a:prstGeom prst="rect">
            <a:avLst/>
          </a:prstGeom>
        </p:spPr>
        <p:txBody>
          <a:bodyPr vert="horz" lIns="92101" tIns="46050" rIns="92101" bIns="46050" rtlCol="0"/>
          <a:lstStyle>
            <a:lvl1pPr algn="r">
              <a:defRPr sz="1300"/>
            </a:lvl1pPr>
          </a:lstStyle>
          <a:p>
            <a:fld id="{CFBF84F9-38E6-4C8C-A849-B9ACD9F50FF5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1" tIns="46050" rIns="92101" bIns="4605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8"/>
          </a:xfrm>
          <a:prstGeom prst="rect">
            <a:avLst/>
          </a:prstGeom>
        </p:spPr>
        <p:txBody>
          <a:bodyPr vert="horz" lIns="92101" tIns="46050" rIns="92101" bIns="4605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312"/>
            <a:ext cx="2946247" cy="496731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8" y="9428312"/>
            <a:ext cx="2946245" cy="496731"/>
          </a:xfrm>
          <a:prstGeom prst="rect">
            <a:avLst/>
          </a:prstGeom>
        </p:spPr>
        <p:txBody>
          <a:bodyPr vert="horz" lIns="92101" tIns="46050" rIns="92101" bIns="46050" rtlCol="0" anchor="b"/>
          <a:lstStyle>
            <a:lvl1pPr algn="r">
              <a:defRPr sz="1300"/>
            </a:lvl1pPr>
          </a:lstStyle>
          <a:p>
            <a:fld id="{CF8C9BFE-33C8-4EC6-8FAF-C76721896E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850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대학교 교과과정 일부를 산업체 현장에서 장기간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(4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 이상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이수하도록 하는 </a:t>
            </a:r>
            <a:r>
              <a:rPr lang="ko-KR" altLang="en-US" sz="1900" b="1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기업연계형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장기현장실습 제도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로서 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 eaLnBrk="0" latin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 기업인턴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현장실습  등 단기현장체험 프로그램의 문제점을 개선하여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학교에서의 학업학기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전공과 관련된 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산업현장 근무학기</a:t>
            </a:r>
            <a:r>
              <a:rPr lang="en-US" altLang="ko-KR" sz="19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통합시킨  산학협력 교육모델</a:t>
            </a:r>
            <a:endParaRPr lang="en-US" altLang="ko-KR" sz="19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8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5. 27</a:t>
            </a:r>
            <a:r>
              <a:rPr lang="ko-KR" altLang="en-US" dirty="0" smtClean="0"/>
              <a:t>일 기준 </a:t>
            </a:r>
            <a:r>
              <a:rPr lang="en-US" altLang="ko-KR" dirty="0" smtClean="0"/>
              <a:t>36</a:t>
            </a:r>
            <a:r>
              <a:rPr lang="ko-KR" altLang="en-US" dirty="0" smtClean="0"/>
              <a:t>개 기업 </a:t>
            </a:r>
            <a:r>
              <a:rPr lang="en-US" altLang="ko-KR" dirty="0" smtClean="0"/>
              <a:t>91</a:t>
            </a:r>
            <a:r>
              <a:rPr lang="ko-KR" altLang="en-US" dirty="0" smtClean="0"/>
              <a:t>학생 모집 완료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1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5. 27</a:t>
            </a:r>
            <a:r>
              <a:rPr lang="ko-KR" altLang="en-US" dirty="0" smtClean="0"/>
              <a:t>일 기준 </a:t>
            </a:r>
            <a:r>
              <a:rPr lang="en-US" altLang="ko-KR" dirty="0" smtClean="0"/>
              <a:t>36</a:t>
            </a:r>
            <a:r>
              <a:rPr lang="ko-KR" altLang="en-US" dirty="0" smtClean="0"/>
              <a:t>개 기업 </a:t>
            </a:r>
            <a:r>
              <a:rPr lang="en-US" altLang="ko-KR" dirty="0" smtClean="0"/>
              <a:t>91</a:t>
            </a:r>
            <a:r>
              <a:rPr lang="ko-KR" altLang="en-US" dirty="0" smtClean="0"/>
              <a:t>학생 모집 완료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30:30:40 </a:t>
            </a:r>
            <a:r>
              <a:rPr lang="ko-KR" altLang="en-US" dirty="0" smtClean="0"/>
              <a:t>평가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0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30:30:40 </a:t>
            </a:r>
            <a:r>
              <a:rPr lang="ko-KR" altLang="en-US" dirty="0" smtClean="0"/>
              <a:t>평가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0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30:30:40 </a:t>
            </a:r>
            <a:r>
              <a:rPr lang="ko-KR" altLang="en-US" dirty="0" smtClean="0"/>
              <a:t>평가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9BFE-33C8-4EC6-8FAF-C76721896EE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0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61466-0AD3-47E2-B219-97C7B4F73221}" type="datetime1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C3927-A663-456B-9D4F-7C107847A71C}" type="slidenum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05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F995D-AE53-447D-A41E-6E0982CC26EE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E58A-082E-4F22-BD36-3800B3AE910F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9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6B76-5BEF-4A47-9B79-DDE1B1D46A99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63AAC-FE34-450D-B2FA-656AF12B6910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9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672A3-FBED-4A78-8188-6C6BDA50303B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643938" y="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fld id="{C1883F9B-2340-49F0-8CA6-E95147159927}" type="slidenum">
              <a:rPr kumimoji="0" lang="ko-KR" altLang="en-US" sz="2000" b="1" smtClean="0">
                <a:ea typeface="+mn-ea"/>
              </a:rPr>
              <a:pPr eaLnBrk="0" latinLnBrk="0" hangingPunct="0">
                <a:defRPr/>
              </a:pPr>
              <a:t>‹#›</a:t>
            </a:fld>
            <a:endParaRPr kumimoji="0" lang="en-US" altLang="ko-KR" sz="20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146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5A52-D394-4040-A23D-5FA1A6FD1708}" type="datetime1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3AC0-BD7A-4F6D-A313-ED4F7D92CCFE}" type="slidenum">
              <a:rPr lang="ko-KR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58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C4C57-9F4F-4D47-A01D-E36ED26E912E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8BB14-ADB4-4F2E-B9D2-37DE8B25815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1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21FF1-02B4-4FDF-A17D-FD2E791FD72F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AD3E-D389-4DC9-8839-C2D32236393B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13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BE6E3-C714-4C3C-B834-45EAC67B4CA9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AA371-4327-4958-897F-3F0DD4F8A7C6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85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94D8A-AAB8-4687-BFF5-173B1EA57A91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6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C1768-237B-4BBB-BB2B-1ED08874F7BC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F4654-9E67-4B0B-8253-0FB443D878F7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1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83749-BE93-49DE-B841-3A4DF14083CB}" type="datetime1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62AE5-22D0-4EC6-9AED-F6D30078E736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72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4152B-2814-4B4E-B8DD-25A3EDFA7F0D}" type="datetime1">
              <a:rPr lang="ko-KR" altLang="en-US" smtClean="0">
                <a:solidFill>
                  <a:srgbClr val="04617B">
                    <a:shade val="90000"/>
                  </a:srgbClr>
                </a:solidFill>
                <a:latin typeface="굴림" charset="-127"/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2015-06-08</a:t>
            </a:fld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F9C93-3B0D-4D0F-8335-14295E4F9BF4}" type="slidenum">
              <a:rPr lang="ko-KR" altLang="en-US" smtClean="0">
                <a:solidFill>
                  <a:srgbClr val="04617B">
                    <a:shade val="90000"/>
                  </a:srgbClr>
                </a:solidFill>
                <a:latin typeface="굴림" charset="-127"/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04617B">
                  <a:shade val="90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643938" y="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latinLnBrk="0" hangingPunct="0">
              <a:defRPr/>
            </a:pPr>
            <a:fld id="{C1883F9B-2340-49F0-8CA6-E95147159927}" type="slidenum">
              <a:rPr kumimoji="0" lang="ko-KR" altLang="en-US" sz="2000" b="1" smtClean="0">
                <a:ea typeface="+mn-ea"/>
              </a:rPr>
              <a:pPr eaLnBrk="0" latinLnBrk="0" hangingPunct="0">
                <a:defRPr/>
              </a:pPr>
              <a:t>‹#›</a:t>
            </a:fld>
            <a:endParaRPr kumimoji="0" lang="en-US" altLang="ko-KR" sz="20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40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28117" y="5433499"/>
            <a:ext cx="353982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en-US" altLang="ko-KR" sz="8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 startAt="2015"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6. 4-5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IPP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형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일학습병행제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사업단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7544" y="364594"/>
            <a:ext cx="52568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ko-KR" altLang="en-US" sz="2000" spc="-150" dirty="0" smtClean="0">
                <a:solidFill>
                  <a:srgbClr val="00B0F0"/>
                </a:solidFill>
                <a:latin typeface="+mj-ea"/>
                <a:ea typeface="+mj-ea"/>
              </a:rPr>
              <a:t>기업 </a:t>
            </a:r>
            <a:r>
              <a:rPr lang="ko-KR" altLang="en-US" sz="2000" spc="-150" dirty="0" err="1" smtClean="0">
                <a:solidFill>
                  <a:srgbClr val="00B0F0"/>
                </a:solidFill>
                <a:latin typeface="+mj-ea"/>
                <a:ea typeface="+mj-ea"/>
              </a:rPr>
              <a:t>연계형</a:t>
            </a:r>
            <a:r>
              <a:rPr lang="ko-KR" altLang="en-US" sz="2000" spc="-150" dirty="0" smtClean="0">
                <a:solidFill>
                  <a:srgbClr val="00B0F0"/>
                </a:solidFill>
                <a:latin typeface="+mj-ea"/>
                <a:ea typeface="+mj-ea"/>
              </a:rPr>
              <a:t> 장기현장실습 제도</a:t>
            </a:r>
            <a:endParaRPr lang="en-US" altLang="ko-KR" sz="2000" spc="-15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20" y="6122642"/>
            <a:ext cx="1344728" cy="3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4351066" y="20381"/>
            <a:ext cx="4792487" cy="6648979"/>
            <a:chOff x="4351066" y="20381"/>
            <a:chExt cx="4792487" cy="66489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960" y="20381"/>
              <a:ext cx="4700593" cy="6648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자유형 1"/>
            <p:cNvSpPr/>
            <p:nvPr/>
          </p:nvSpPr>
          <p:spPr>
            <a:xfrm>
              <a:off x="4351066" y="5802086"/>
              <a:ext cx="364950" cy="141514"/>
            </a:xfrm>
            <a:custGeom>
              <a:avLst/>
              <a:gdLst>
                <a:gd name="connsiteX0" fmla="*/ 125464 w 364950"/>
                <a:gd name="connsiteY0" fmla="*/ 0 h 141514"/>
                <a:gd name="connsiteX1" fmla="*/ 125464 w 364950"/>
                <a:gd name="connsiteY1" fmla="*/ 0 h 141514"/>
                <a:gd name="connsiteX2" fmla="*/ 27493 w 364950"/>
                <a:gd name="connsiteY2" fmla="*/ 21771 h 141514"/>
                <a:gd name="connsiteX3" fmla="*/ 27493 w 364950"/>
                <a:gd name="connsiteY3" fmla="*/ 21771 h 141514"/>
                <a:gd name="connsiteX4" fmla="*/ 158121 w 364950"/>
                <a:gd name="connsiteY4" fmla="*/ 65314 h 141514"/>
                <a:gd name="connsiteX5" fmla="*/ 179893 w 364950"/>
                <a:gd name="connsiteY5" fmla="*/ 65314 h 141514"/>
                <a:gd name="connsiteX6" fmla="*/ 125464 w 364950"/>
                <a:gd name="connsiteY6" fmla="*/ 87085 h 141514"/>
                <a:gd name="connsiteX7" fmla="*/ 38378 w 364950"/>
                <a:gd name="connsiteY7" fmla="*/ 65314 h 141514"/>
                <a:gd name="connsiteX8" fmla="*/ 179893 w 364950"/>
                <a:gd name="connsiteY8" fmla="*/ 54428 h 141514"/>
                <a:gd name="connsiteX9" fmla="*/ 49264 w 364950"/>
                <a:gd name="connsiteY9" fmla="*/ 32657 h 141514"/>
                <a:gd name="connsiteX10" fmla="*/ 125464 w 364950"/>
                <a:gd name="connsiteY10" fmla="*/ 87085 h 141514"/>
                <a:gd name="connsiteX11" fmla="*/ 234321 w 364950"/>
                <a:gd name="connsiteY11" fmla="*/ 108857 h 141514"/>
                <a:gd name="connsiteX12" fmla="*/ 136350 w 364950"/>
                <a:gd name="connsiteY12" fmla="*/ 119743 h 141514"/>
                <a:gd name="connsiteX13" fmla="*/ 49264 w 364950"/>
                <a:gd name="connsiteY13" fmla="*/ 87085 h 141514"/>
                <a:gd name="connsiteX14" fmla="*/ 81921 w 364950"/>
                <a:gd name="connsiteY14" fmla="*/ 76200 h 141514"/>
                <a:gd name="connsiteX15" fmla="*/ 223436 w 364950"/>
                <a:gd name="connsiteY15" fmla="*/ 76200 h 141514"/>
                <a:gd name="connsiteX16" fmla="*/ 158121 w 364950"/>
                <a:gd name="connsiteY16" fmla="*/ 87085 h 141514"/>
                <a:gd name="connsiteX17" fmla="*/ 114578 w 364950"/>
                <a:gd name="connsiteY17" fmla="*/ 76200 h 141514"/>
                <a:gd name="connsiteX18" fmla="*/ 103693 w 364950"/>
                <a:gd name="connsiteY18" fmla="*/ 43543 h 141514"/>
                <a:gd name="connsiteX19" fmla="*/ 27493 w 364950"/>
                <a:gd name="connsiteY19" fmla="*/ 65314 h 141514"/>
                <a:gd name="connsiteX20" fmla="*/ 27493 w 364950"/>
                <a:gd name="connsiteY20" fmla="*/ 76200 h 141514"/>
                <a:gd name="connsiteX21" fmla="*/ 136350 w 364950"/>
                <a:gd name="connsiteY21" fmla="*/ 21771 h 141514"/>
                <a:gd name="connsiteX22" fmla="*/ 49264 w 364950"/>
                <a:gd name="connsiteY22" fmla="*/ 54428 h 141514"/>
                <a:gd name="connsiteX23" fmla="*/ 16607 w 364950"/>
                <a:gd name="connsiteY23" fmla="*/ 65314 h 141514"/>
                <a:gd name="connsiteX24" fmla="*/ 49264 w 364950"/>
                <a:gd name="connsiteY24" fmla="*/ 87085 h 141514"/>
                <a:gd name="connsiteX25" fmla="*/ 125464 w 364950"/>
                <a:gd name="connsiteY25" fmla="*/ 87085 h 141514"/>
                <a:gd name="connsiteX26" fmla="*/ 190778 w 364950"/>
                <a:gd name="connsiteY26" fmla="*/ 32657 h 141514"/>
                <a:gd name="connsiteX27" fmla="*/ 5721 w 364950"/>
                <a:gd name="connsiteY27" fmla="*/ 43543 h 141514"/>
                <a:gd name="connsiteX28" fmla="*/ 16607 w 364950"/>
                <a:gd name="connsiteY28" fmla="*/ 87085 h 141514"/>
                <a:gd name="connsiteX29" fmla="*/ 49264 w 364950"/>
                <a:gd name="connsiteY29" fmla="*/ 97971 h 141514"/>
                <a:gd name="connsiteX30" fmla="*/ 212550 w 364950"/>
                <a:gd name="connsiteY30" fmla="*/ 54428 h 141514"/>
                <a:gd name="connsiteX31" fmla="*/ 364950 w 364950"/>
                <a:gd name="connsiteY31" fmla="*/ 97971 h 141514"/>
                <a:gd name="connsiteX32" fmla="*/ 364950 w 364950"/>
                <a:gd name="connsiteY32" fmla="*/ 97971 h 141514"/>
                <a:gd name="connsiteX33" fmla="*/ 299636 w 364950"/>
                <a:gd name="connsiteY33" fmla="*/ 141514 h 141514"/>
                <a:gd name="connsiteX34" fmla="*/ 321407 w 364950"/>
                <a:gd name="connsiteY34" fmla="*/ 97971 h 14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4950" h="141514">
                  <a:moveTo>
                    <a:pt x="125464" y="0"/>
                  </a:moveTo>
                  <a:lnTo>
                    <a:pt x="125464" y="0"/>
                  </a:lnTo>
                  <a:lnTo>
                    <a:pt x="27493" y="21771"/>
                  </a:lnTo>
                  <a:lnTo>
                    <a:pt x="27493" y="21771"/>
                  </a:lnTo>
                  <a:cubicBezTo>
                    <a:pt x="67562" y="36797"/>
                    <a:pt x="113951" y="57952"/>
                    <a:pt x="158121" y="65314"/>
                  </a:cubicBezTo>
                  <a:cubicBezTo>
                    <a:pt x="165280" y="66507"/>
                    <a:pt x="172636" y="65314"/>
                    <a:pt x="179893" y="65314"/>
                  </a:cubicBezTo>
                  <a:lnTo>
                    <a:pt x="125464" y="87085"/>
                  </a:lnTo>
                  <a:lnTo>
                    <a:pt x="38378" y="65314"/>
                  </a:lnTo>
                  <a:cubicBezTo>
                    <a:pt x="150776" y="52825"/>
                    <a:pt x="103492" y="54428"/>
                    <a:pt x="179893" y="54428"/>
                  </a:cubicBezTo>
                  <a:lnTo>
                    <a:pt x="49264" y="32657"/>
                  </a:lnTo>
                  <a:cubicBezTo>
                    <a:pt x="74664" y="50800"/>
                    <a:pt x="96601" y="75200"/>
                    <a:pt x="125464" y="87085"/>
                  </a:cubicBezTo>
                  <a:cubicBezTo>
                    <a:pt x="159681" y="101174"/>
                    <a:pt x="234321" y="108857"/>
                    <a:pt x="234321" y="108857"/>
                  </a:cubicBezTo>
                  <a:lnTo>
                    <a:pt x="136350" y="119743"/>
                  </a:lnTo>
                  <a:cubicBezTo>
                    <a:pt x="107321" y="108857"/>
                    <a:pt x="73473" y="106452"/>
                    <a:pt x="49264" y="87085"/>
                  </a:cubicBezTo>
                  <a:cubicBezTo>
                    <a:pt x="40304" y="79917"/>
                    <a:pt x="70469" y="76916"/>
                    <a:pt x="81921" y="76200"/>
                  </a:cubicBezTo>
                  <a:cubicBezTo>
                    <a:pt x="129001" y="73258"/>
                    <a:pt x="176264" y="76200"/>
                    <a:pt x="223436" y="76200"/>
                  </a:cubicBezTo>
                  <a:lnTo>
                    <a:pt x="158121" y="87085"/>
                  </a:lnTo>
                  <a:cubicBezTo>
                    <a:pt x="143607" y="83457"/>
                    <a:pt x="126261" y="85546"/>
                    <a:pt x="114578" y="76200"/>
                  </a:cubicBezTo>
                  <a:cubicBezTo>
                    <a:pt x="105618" y="69032"/>
                    <a:pt x="114347" y="47805"/>
                    <a:pt x="103693" y="43543"/>
                  </a:cubicBezTo>
                  <a:cubicBezTo>
                    <a:pt x="101423" y="42635"/>
                    <a:pt x="34150" y="60876"/>
                    <a:pt x="27493" y="65314"/>
                  </a:cubicBezTo>
                  <a:cubicBezTo>
                    <a:pt x="24474" y="67327"/>
                    <a:pt x="27493" y="72571"/>
                    <a:pt x="27493" y="76200"/>
                  </a:cubicBezTo>
                  <a:lnTo>
                    <a:pt x="136350" y="21771"/>
                  </a:lnTo>
                  <a:lnTo>
                    <a:pt x="49264" y="54428"/>
                  </a:lnTo>
                  <a:cubicBezTo>
                    <a:pt x="38480" y="58349"/>
                    <a:pt x="16607" y="53839"/>
                    <a:pt x="16607" y="65314"/>
                  </a:cubicBezTo>
                  <a:cubicBezTo>
                    <a:pt x="16607" y="78397"/>
                    <a:pt x="36435" y="84519"/>
                    <a:pt x="49264" y="87085"/>
                  </a:cubicBezTo>
                  <a:cubicBezTo>
                    <a:pt x="74171" y="92066"/>
                    <a:pt x="100064" y="87085"/>
                    <a:pt x="125464" y="87085"/>
                  </a:cubicBezTo>
                  <a:lnTo>
                    <a:pt x="190778" y="32657"/>
                  </a:lnTo>
                  <a:lnTo>
                    <a:pt x="5721" y="43543"/>
                  </a:lnTo>
                  <a:cubicBezTo>
                    <a:pt x="-8559" y="48005"/>
                    <a:pt x="7261" y="75403"/>
                    <a:pt x="16607" y="87085"/>
                  </a:cubicBezTo>
                  <a:cubicBezTo>
                    <a:pt x="23775" y="96045"/>
                    <a:pt x="49264" y="97971"/>
                    <a:pt x="49264" y="97971"/>
                  </a:cubicBezTo>
                  <a:lnTo>
                    <a:pt x="212550" y="54428"/>
                  </a:lnTo>
                  <a:lnTo>
                    <a:pt x="364950" y="97971"/>
                  </a:lnTo>
                  <a:lnTo>
                    <a:pt x="364950" y="97971"/>
                  </a:lnTo>
                  <a:lnTo>
                    <a:pt x="299636" y="141514"/>
                  </a:lnTo>
                  <a:lnTo>
                    <a:pt x="321407" y="97971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67544" y="789187"/>
            <a:ext cx="567609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6600" b="1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IPP</a:t>
            </a:r>
            <a:r>
              <a:rPr lang="ko-KR" altLang="en-US" sz="6600" b="1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형</a:t>
            </a:r>
            <a:r>
              <a:rPr lang="en-US" altLang="ko-KR" sz="6600" b="1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lang="ko-KR" altLang="en-US" sz="6600" b="1" dirty="0" err="1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일학습병행제</a:t>
            </a:r>
            <a:r>
              <a:rPr lang="ko-KR" altLang="en-US" sz="6600" b="1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endParaRPr lang="en-US" altLang="ko-KR" sz="6600" b="1" dirty="0" smtClean="0">
              <a:solidFill>
                <a:srgbClr val="0000FF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6600" b="1" dirty="0" smtClean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단과대학  </a:t>
            </a:r>
            <a:endParaRPr lang="en-US" altLang="ko-KR" sz="6600" b="1" dirty="0" smtClean="0">
              <a:solidFill>
                <a:srgbClr val="0000FF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6600" b="1" dirty="0" smtClean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rPr>
              <a:t>순회 설명회</a:t>
            </a:r>
            <a:endParaRPr lang="en-US" altLang="ko-KR" sz="6600" b="1" dirty="0">
              <a:solidFill>
                <a:srgbClr val="0000FF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448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61296" y="1196752"/>
            <a:ext cx="8131184" cy="504056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3, 4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학년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학기에 전공필수</a:t>
            </a:r>
            <a:r>
              <a:rPr lang="en-US" altLang="ko-KR" kern="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0000FF"/>
                </a:solidFill>
                <a:latin typeface="+mn-ea"/>
              </a:rPr>
              <a:t>해당학과에 한함</a:t>
            </a:r>
            <a:r>
              <a:rPr lang="en-US" altLang="ko-KR" kern="0" dirty="0">
                <a:solidFill>
                  <a:srgbClr val="0000FF"/>
                </a:solidFill>
                <a:latin typeface="+mn-ea"/>
              </a:rPr>
              <a:t>)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편성과 개설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kern="0" dirty="0" smtClean="0">
                <a:latin typeface="+mn-ea"/>
              </a:rPr>
              <a:t>2</a:t>
            </a:r>
            <a:r>
              <a:rPr lang="ko-KR" altLang="en-US" kern="0" dirty="0" smtClean="0">
                <a:latin typeface="+mn-ea"/>
              </a:rPr>
              <a:t>학년</a:t>
            </a:r>
            <a:r>
              <a:rPr lang="en-US" altLang="ko-KR" kern="0" dirty="0" smtClean="0">
                <a:latin typeface="+mn-ea"/>
              </a:rPr>
              <a:t>, 3</a:t>
            </a:r>
            <a:r>
              <a:rPr lang="ko-KR" altLang="en-US" kern="0" dirty="0" smtClean="0">
                <a:latin typeface="+mn-ea"/>
              </a:rPr>
              <a:t>학년 </a:t>
            </a:r>
            <a:r>
              <a:rPr lang="en-US" altLang="ko-KR" kern="0" dirty="0" smtClean="0">
                <a:latin typeface="+mn-ea"/>
              </a:rPr>
              <a:t>1</a:t>
            </a:r>
            <a:r>
              <a:rPr lang="ko-KR" altLang="en-US" kern="0" dirty="0" smtClean="0">
                <a:latin typeface="+mn-ea"/>
              </a:rPr>
              <a:t>학기</a:t>
            </a:r>
            <a:r>
              <a:rPr lang="en-US" altLang="ko-KR" kern="0" dirty="0" smtClean="0">
                <a:latin typeface="+mn-ea"/>
              </a:rPr>
              <a:t>, 4</a:t>
            </a:r>
            <a:r>
              <a:rPr lang="ko-KR" altLang="en-US" kern="0" dirty="0" smtClean="0">
                <a:latin typeface="+mn-ea"/>
              </a:rPr>
              <a:t>학년 </a:t>
            </a:r>
            <a:r>
              <a:rPr lang="en-US" altLang="ko-KR" kern="0" dirty="0" smtClean="0">
                <a:latin typeface="+mn-ea"/>
              </a:rPr>
              <a:t>1</a:t>
            </a:r>
            <a:r>
              <a:rPr lang="ko-KR" altLang="en-US" kern="0" dirty="0" smtClean="0">
                <a:latin typeface="+mn-ea"/>
              </a:rPr>
              <a:t>학기에 전공 최대학점 개설 장려</a:t>
            </a:r>
            <a:r>
              <a:rPr lang="en-US" altLang="ko-KR" kern="0" dirty="0" smtClean="0">
                <a:latin typeface="+mn-ea"/>
              </a:rPr>
              <a:t>.</a:t>
            </a: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방학 중 전공계절학기 개설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전공교육 부실화 우려를 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최소화</a:t>
            </a:r>
            <a:endParaRPr lang="en-US" altLang="ko-KR" dirty="0" smtClean="0">
              <a:solidFill>
                <a:srgbClr val="0000FF"/>
              </a:solidFill>
              <a:latin typeface="+mn-ea"/>
            </a:endParaRPr>
          </a:p>
          <a:p>
            <a:pPr marL="0" lvl="1" defTabSz="933450">
              <a:spcBef>
                <a:spcPct val="0"/>
              </a:spcBef>
              <a:spcAft>
                <a:spcPts val="1200"/>
              </a:spcAft>
            </a:pPr>
            <a:r>
              <a:rPr lang="en-US" altLang="ko-KR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-</a:t>
            </a:r>
            <a:r>
              <a:rPr lang="ko-KR" altLang="en-US" dirty="0" smtClean="0">
                <a:latin typeface="+mn-ea"/>
              </a:rPr>
              <a:t>학과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전공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혹은 계열별로 전공교과목 신청 및 개설 </a:t>
            </a:r>
            <a:endParaRPr lang="ko-KR" altLang="en-US" dirty="0">
              <a:latin typeface="+mn-ea"/>
            </a:endParaRP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dirty="0">
                <a:solidFill>
                  <a:srgbClr val="0000FF"/>
                </a:solidFill>
                <a:latin typeface="+mn-ea"/>
              </a:rPr>
              <a:t>IPP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기간 중 사이버강좌를 통해 학점 취득 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보완가능</a:t>
            </a:r>
            <a:endParaRPr lang="ko-KR" altLang="en-US" kern="0" dirty="0" smtClean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lnSpc>
                <a:spcPct val="2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kern="0" dirty="0">
                <a:latin typeface="+mn-ea"/>
              </a:rPr>
              <a:t>3, 4</a:t>
            </a:r>
            <a:r>
              <a:rPr lang="ko-KR" altLang="en-US" kern="0" dirty="0">
                <a:latin typeface="+mn-ea"/>
              </a:rPr>
              <a:t>학년 </a:t>
            </a:r>
            <a:r>
              <a:rPr lang="en-US" altLang="ko-KR" kern="0" dirty="0" smtClean="0">
                <a:latin typeface="+mn-ea"/>
              </a:rPr>
              <a:t>2</a:t>
            </a:r>
            <a:r>
              <a:rPr lang="ko-KR" altLang="en-US" kern="0" dirty="0" smtClean="0">
                <a:latin typeface="+mn-ea"/>
              </a:rPr>
              <a:t>학기에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IPP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전공선택 </a:t>
            </a:r>
            <a:r>
              <a:rPr lang="ko-KR" altLang="en-US" kern="0" dirty="0" smtClean="0">
                <a:latin typeface="+mn-ea"/>
              </a:rPr>
              <a:t> 추가 편성</a:t>
            </a:r>
            <a:r>
              <a:rPr lang="en-US" altLang="ko-KR" kern="0" dirty="0" smtClean="0">
                <a:latin typeface="+mn-ea"/>
              </a:rPr>
              <a:t>, </a:t>
            </a:r>
          </a:p>
          <a:p>
            <a:pPr marL="0" lvl="1" defTabSz="933450" latinLnBrk="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학과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전공교육과정에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IPP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관련 전공교과목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4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(12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학점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추가편성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*</a:t>
            </a:r>
            <a:r>
              <a:rPr lang="en-US" altLang="ko-KR" kern="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3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학년 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2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학기 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: IPP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현장실습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(1), IPP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현장실습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(2)</a:t>
            </a: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en-US" altLang="ko-KR" kern="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*4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학년 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2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학기 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: IPP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현장실습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(3), IPP</a:t>
            </a:r>
            <a:r>
              <a:rPr lang="ko-KR" altLang="en-US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현장실습</a:t>
            </a:r>
            <a:r>
              <a:rPr lang="en-US" altLang="ko-KR" kern="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(4</a:t>
            </a:r>
            <a:r>
              <a:rPr lang="en-US" altLang="ko-KR" kern="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kern="0" dirty="0" smtClean="0">
                <a:latin typeface="+mn-ea"/>
              </a:rPr>
              <a:t>일반선택의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 IPP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장기현장실습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(1),(2)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(3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학점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, 2</a:t>
            </a:r>
            <a:r>
              <a:rPr kumimoji="0" lang="ko-KR" alt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</a:rPr>
              <a:t>개과목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)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은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 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사업단에서 편성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.</a:t>
            </a:r>
            <a:endParaRPr lang="en-US" altLang="ko-KR" kern="0" dirty="0">
              <a:solidFill>
                <a:srgbClr val="0000FF"/>
              </a:solidFill>
              <a:latin typeface="+mn-ea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ko-KR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교육과정 운영방안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rot="10800000" flipH="1">
            <a:off x="761296" y="3714752"/>
            <a:ext cx="7954108" cy="228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사람 색깔별\남자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18426" y="1285860"/>
            <a:ext cx="1168416" cy="242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1017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85476" y="1268760"/>
            <a:ext cx="8215680" cy="324036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kern="0" dirty="0" smtClean="0">
                <a:latin typeface="+mn-ea"/>
              </a:rPr>
              <a:t>IPP</a:t>
            </a:r>
            <a:r>
              <a:rPr lang="ko-KR" altLang="en-US" kern="0" dirty="0" smtClean="0">
                <a:latin typeface="+mn-ea"/>
              </a:rPr>
              <a:t>실습기간</a:t>
            </a:r>
            <a:r>
              <a:rPr lang="en-US" altLang="ko-KR" kern="0" dirty="0" smtClean="0">
                <a:latin typeface="+mn-ea"/>
              </a:rPr>
              <a:t>(4</a:t>
            </a:r>
            <a:r>
              <a:rPr lang="ko-KR" altLang="en-US" kern="0" dirty="0" smtClean="0">
                <a:latin typeface="+mn-ea"/>
              </a:rPr>
              <a:t>개월</a:t>
            </a:r>
            <a:r>
              <a:rPr lang="en-US" altLang="ko-KR" kern="0" dirty="0" smtClean="0">
                <a:latin typeface="+mn-ea"/>
              </a:rPr>
              <a:t>)</a:t>
            </a:r>
            <a:r>
              <a:rPr lang="ko-KR" altLang="en-US" kern="0" dirty="0" smtClean="0">
                <a:latin typeface="+mn-ea"/>
              </a:rPr>
              <a:t>에 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전공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6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학점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+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일반선택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학점</a:t>
            </a:r>
            <a:r>
              <a:rPr lang="ko-KR" altLang="en-US" kern="0" dirty="0" smtClean="0">
                <a:latin typeface="+mn-ea"/>
              </a:rPr>
              <a:t> 인정</a:t>
            </a:r>
            <a:endParaRPr lang="en-US" altLang="ko-KR" kern="0" dirty="0" smtClean="0"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ko-KR" altLang="en-US" kern="0" dirty="0" smtClean="0"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kern="0" dirty="0" smtClean="0">
                <a:latin typeface="+mn-ea"/>
              </a:rPr>
              <a:t>IPP</a:t>
            </a:r>
            <a:r>
              <a:rPr lang="ko-KR" altLang="en-US" kern="0" dirty="0" smtClean="0">
                <a:latin typeface="+mn-ea"/>
              </a:rPr>
              <a:t>실습기간 중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사이버강좌 수강 시에 최대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학점 </a:t>
            </a:r>
            <a:r>
              <a:rPr lang="ko-KR" altLang="en-US" kern="0" dirty="0" smtClean="0">
                <a:latin typeface="+mn-ea"/>
              </a:rPr>
              <a:t>인정</a:t>
            </a:r>
            <a:endParaRPr lang="en-US" altLang="ko-KR" kern="0" dirty="0" smtClean="0"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US" altLang="ko-KR" kern="0" dirty="0" smtClean="0"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kern="0" dirty="0" smtClean="0">
                <a:latin typeface="+mn-ea"/>
              </a:rPr>
              <a:t>여름방학</a:t>
            </a:r>
            <a:r>
              <a:rPr lang="en-US" altLang="ko-KR" kern="0" dirty="0" smtClean="0">
                <a:latin typeface="+mn-ea"/>
              </a:rPr>
              <a:t>(</a:t>
            </a:r>
            <a:r>
              <a:rPr lang="ko-KR" altLang="en-US" kern="0" dirty="0" smtClean="0">
                <a:latin typeface="+mn-ea"/>
              </a:rPr>
              <a:t>겨울방학</a:t>
            </a:r>
            <a:r>
              <a:rPr lang="en-US" altLang="ko-KR" kern="0" dirty="0" smtClean="0">
                <a:latin typeface="+mn-ea"/>
              </a:rPr>
              <a:t>) </a:t>
            </a:r>
            <a:r>
              <a:rPr lang="ko-KR" altLang="en-US" kern="0" dirty="0" smtClean="0">
                <a:latin typeface="+mn-ea"/>
              </a:rPr>
              <a:t>동안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계절학기 수강으로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3~6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학점</a:t>
            </a:r>
            <a:r>
              <a:rPr lang="ko-KR" altLang="en-US" kern="0" dirty="0" smtClean="0">
                <a:latin typeface="+mn-ea"/>
              </a:rPr>
              <a:t> 이수 </a:t>
            </a:r>
            <a:endParaRPr lang="en-US" altLang="ko-KR" kern="0" dirty="0" smtClean="0">
              <a:latin typeface="+mn-ea"/>
            </a:endParaRPr>
          </a:p>
          <a:p>
            <a:pPr marL="0" lvl="1" defTabSz="933450" latinLnBrk="0">
              <a:spcBef>
                <a:spcPct val="0"/>
              </a:spcBef>
              <a:spcAft>
                <a:spcPct val="15000"/>
              </a:spcAft>
              <a:defRPr/>
            </a:pPr>
            <a:endParaRPr lang="en-US" altLang="ko-KR" kern="0" dirty="0"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kern="0" dirty="0" smtClean="0">
                <a:latin typeface="+mn-ea"/>
              </a:rPr>
              <a:t>실습 이후 학점인정에 필요한 서류</a:t>
            </a:r>
            <a:r>
              <a:rPr lang="en-US" altLang="ko-KR" kern="0" dirty="0" smtClean="0">
                <a:latin typeface="+mn-ea"/>
              </a:rPr>
              <a:t>(</a:t>
            </a:r>
            <a:r>
              <a:rPr lang="ko-KR" altLang="en-US" kern="0" dirty="0" smtClean="0">
                <a:latin typeface="+mn-ea"/>
              </a:rPr>
              <a:t>실습일지</a:t>
            </a:r>
            <a:r>
              <a:rPr lang="en-US" altLang="ko-KR" kern="0" dirty="0" smtClean="0">
                <a:latin typeface="+mn-ea"/>
              </a:rPr>
              <a:t>, </a:t>
            </a:r>
            <a:r>
              <a:rPr lang="ko-KR" altLang="en-US" kern="0" dirty="0" smtClean="0">
                <a:latin typeface="+mn-ea"/>
              </a:rPr>
              <a:t>결과보고서</a:t>
            </a:r>
            <a:r>
              <a:rPr lang="en-US" altLang="ko-KR" kern="0" dirty="0" smtClean="0">
                <a:latin typeface="+mn-ea"/>
              </a:rPr>
              <a:t>, </a:t>
            </a:r>
            <a:r>
              <a:rPr lang="ko-KR" altLang="en-US" kern="0" dirty="0" smtClean="0">
                <a:latin typeface="+mn-ea"/>
              </a:rPr>
              <a:t>기관평가표 등</a:t>
            </a:r>
            <a:r>
              <a:rPr lang="en-US" altLang="ko-KR" kern="0" dirty="0" smtClean="0">
                <a:latin typeface="+mn-ea"/>
              </a:rPr>
              <a:t>)</a:t>
            </a:r>
            <a:r>
              <a:rPr lang="ko-KR" altLang="en-US" kern="0" dirty="0" smtClean="0">
                <a:latin typeface="+mn-ea"/>
              </a:rPr>
              <a:t>를 </a:t>
            </a:r>
            <a:endParaRPr lang="en-US" altLang="ko-KR" kern="0" dirty="0" smtClean="0">
              <a:latin typeface="+mn-ea"/>
            </a:endParaRPr>
          </a:p>
          <a:p>
            <a:pPr marL="0" lvl="1" defTabSz="933450" latinLnBrk="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kern="0" dirty="0">
                <a:latin typeface="+mn-ea"/>
              </a:rPr>
              <a:t> </a:t>
            </a:r>
            <a:r>
              <a:rPr lang="en-US" altLang="ko-KR" kern="0" dirty="0" smtClean="0">
                <a:latin typeface="+mn-ea"/>
              </a:rPr>
              <a:t>  </a:t>
            </a:r>
            <a:r>
              <a:rPr lang="ko-KR" altLang="en-US" kern="0" dirty="0" smtClean="0">
                <a:latin typeface="+mn-ea"/>
              </a:rPr>
              <a:t>제출하여 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학점인정</a:t>
            </a:r>
            <a:endParaRPr lang="en-US" altLang="ko-KR" kern="0" dirty="0" smtClean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US" altLang="ko-KR" kern="0" dirty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kern="0" dirty="0" smtClean="0">
                <a:latin typeface="+mn-ea"/>
              </a:rPr>
              <a:t>성적평가는 실습기업</a:t>
            </a:r>
            <a:r>
              <a:rPr lang="en-US" altLang="ko-KR" kern="0" dirty="0" smtClean="0">
                <a:latin typeface="+mn-ea"/>
              </a:rPr>
              <a:t>(30%), </a:t>
            </a:r>
            <a:r>
              <a:rPr lang="ko-KR" altLang="en-US" kern="0" dirty="0" smtClean="0">
                <a:latin typeface="+mn-ea"/>
              </a:rPr>
              <a:t>전공교수</a:t>
            </a:r>
            <a:r>
              <a:rPr lang="en-US" altLang="ko-KR" kern="0" dirty="0" smtClean="0">
                <a:latin typeface="+mn-ea"/>
              </a:rPr>
              <a:t>(40%), IPP</a:t>
            </a:r>
            <a:r>
              <a:rPr lang="ko-KR" altLang="en-US" kern="0" dirty="0" smtClean="0">
                <a:latin typeface="+mn-ea"/>
              </a:rPr>
              <a:t>센터</a:t>
            </a:r>
            <a:r>
              <a:rPr lang="en-US" altLang="ko-KR" kern="0" dirty="0" smtClean="0">
                <a:latin typeface="+mn-ea"/>
              </a:rPr>
              <a:t>(30%)</a:t>
            </a:r>
            <a:r>
              <a:rPr lang="ko-KR" altLang="en-US" kern="0" dirty="0" smtClean="0">
                <a:latin typeface="+mn-ea"/>
              </a:rPr>
              <a:t> 평가를 종합하여  </a:t>
            </a:r>
            <a:endParaRPr lang="en-US" altLang="ko-KR" kern="0" dirty="0" smtClean="0">
              <a:latin typeface="+mn-ea"/>
            </a:endParaRPr>
          </a:p>
          <a:p>
            <a:pPr marL="0" lvl="1" defTabSz="933450" latinLnBrk="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  </a:t>
            </a:r>
            <a:r>
              <a:rPr lang="en-US" altLang="ko-KR" b="1" kern="0" dirty="0" smtClean="0">
                <a:solidFill>
                  <a:srgbClr val="0000FF"/>
                </a:solidFill>
                <a:latin typeface="+mn-ea"/>
              </a:rPr>
              <a:t>Pass or Fail</a:t>
            </a:r>
            <a:r>
              <a:rPr lang="ko-KR" altLang="en-US" b="1" kern="0" dirty="0" smtClean="0">
                <a:latin typeface="+mn-ea"/>
              </a:rPr>
              <a:t> </a:t>
            </a:r>
            <a:r>
              <a:rPr lang="ko-KR" altLang="en-US" kern="0" dirty="0" smtClean="0">
                <a:latin typeface="+mn-ea"/>
              </a:rPr>
              <a:t>방식으로 운영</a:t>
            </a:r>
            <a:endParaRPr kumimoji="0" lang="en-US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597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현장실습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학점인정 및 성적평가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122" name="Picture 2" descr="G:\사람 색깔별\남자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653136"/>
            <a:ext cx="1045350" cy="2164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877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30751" y="836712"/>
            <a:ext cx="8733737" cy="450059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09160" tIns="437388" rIns="609160" bIns="149352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개설과목 </a:t>
            </a:r>
            <a:r>
              <a:rPr lang="en-US" altLang="ko-KR" sz="2000" kern="0" dirty="0" smtClean="0">
                <a:latin typeface="+mn-ea"/>
              </a:rPr>
              <a:t>: </a:t>
            </a:r>
            <a:r>
              <a:rPr lang="ko-KR" altLang="en-US" sz="2000" kern="0" dirty="0" smtClean="0">
                <a:latin typeface="+mn-ea"/>
              </a:rPr>
              <a:t>전공 당 </a:t>
            </a: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1(2)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과목 정도</a:t>
            </a:r>
            <a:r>
              <a:rPr lang="ko-KR" altLang="en-US" sz="2000" kern="0" dirty="0" smtClean="0">
                <a:latin typeface="+mn-ea"/>
              </a:rPr>
              <a:t>로 개설하되</a:t>
            </a:r>
            <a:r>
              <a:rPr lang="en-US" altLang="ko-KR" sz="2000" kern="0" dirty="0" smtClean="0">
                <a:latin typeface="+mn-ea"/>
              </a:rPr>
              <a:t>, </a:t>
            </a:r>
            <a:r>
              <a:rPr lang="ko-KR" altLang="en-US" sz="2000" kern="0" dirty="0" smtClean="0">
                <a:latin typeface="+mn-ea"/>
              </a:rPr>
              <a:t>전공 및 학부간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통합교과목</a:t>
            </a:r>
            <a:r>
              <a:rPr lang="ko-KR" altLang="en-US" sz="2000" kern="0" dirty="0" smtClean="0">
                <a:latin typeface="+mn-ea"/>
              </a:rPr>
              <a:t> 운영원칙으로 비용 및 교원 강의 부담 최소화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현재 </a:t>
            </a:r>
            <a:r>
              <a:rPr lang="en-US" altLang="ko-KR" sz="2000" kern="0" dirty="0" smtClean="0">
                <a:latin typeface="+mn-ea"/>
              </a:rPr>
              <a:t>2</a:t>
            </a:r>
            <a:r>
              <a:rPr lang="ko-KR" altLang="en-US" sz="2000" kern="0" dirty="0" smtClean="0">
                <a:latin typeface="+mn-ea"/>
              </a:rPr>
              <a:t>학기에 전공필수 교과목이 편성되어 있는 학과 경우 </a:t>
            </a:r>
            <a:endParaRPr lang="en-US" altLang="ko-KR" sz="2000" kern="0" dirty="0" smtClean="0">
              <a:latin typeface="+mn-ea"/>
            </a:endParaRP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2000" kern="0" dirty="0">
                <a:latin typeface="+mn-ea"/>
              </a:rPr>
              <a:t> </a:t>
            </a:r>
            <a:r>
              <a:rPr lang="en-US" altLang="ko-KR" sz="2000" kern="0" dirty="0" smtClean="0">
                <a:latin typeface="+mn-ea"/>
              </a:rPr>
              <a:t>  </a:t>
            </a:r>
            <a:r>
              <a:rPr lang="ko-KR" altLang="en-US" sz="2000" kern="0" dirty="0" smtClean="0">
                <a:latin typeface="+mn-ea"/>
              </a:rPr>
              <a:t>이번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여름방학 때에 계절학기 개설 </a:t>
            </a:r>
            <a:r>
              <a:rPr lang="ko-KR" altLang="en-US" sz="2000" kern="0" dirty="0" smtClean="0">
                <a:latin typeface="+mn-ea"/>
              </a:rPr>
              <a:t>필요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2000" kern="0" dirty="0" smtClean="0">
                <a:latin typeface="+mn-ea"/>
              </a:rPr>
              <a:t>4</a:t>
            </a:r>
            <a:r>
              <a:rPr lang="ko-KR" altLang="en-US" sz="2000" kern="0" dirty="0" smtClean="0">
                <a:latin typeface="+mn-ea"/>
              </a:rPr>
              <a:t>학년의 경우에 해당 전공학점을 필요 졸업학점이수 학생은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일반선택 교과목으로도 신청 이수 가능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ko-KR" altLang="en-US" sz="1000" kern="0" dirty="0" smtClean="0"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계절학기 강사료 지급 </a:t>
            </a:r>
            <a:r>
              <a:rPr lang="en-US" altLang="ko-KR" sz="2000" kern="0" dirty="0" smtClean="0">
                <a:latin typeface="+mn-ea"/>
              </a:rPr>
              <a:t>: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사업비에 책정</a:t>
            </a:r>
            <a:endParaRPr lang="en-US" altLang="ko-KR" sz="2000" kern="0" dirty="0" smtClean="0">
              <a:solidFill>
                <a:srgbClr val="0000FF"/>
              </a:solidFill>
              <a:latin typeface="+mn-ea"/>
            </a:endParaRP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개설시기 </a:t>
            </a:r>
            <a:r>
              <a:rPr lang="en-US" altLang="ko-KR" sz="2000" kern="0" dirty="0" smtClean="0">
                <a:latin typeface="+mn-ea"/>
              </a:rPr>
              <a:t>: </a:t>
            </a:r>
            <a:r>
              <a:rPr lang="ko-KR" altLang="en-US" sz="2000" kern="0" dirty="0" smtClean="0">
                <a:latin typeface="+mn-ea"/>
              </a:rPr>
              <a:t>전공능력을 갖추기 위해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실습 이전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여름방학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이 </a:t>
            </a:r>
            <a:r>
              <a:rPr lang="ko-KR" altLang="en-US" sz="2000" kern="0" dirty="0" smtClean="0">
                <a:latin typeface="+mn-ea"/>
              </a:rPr>
              <a:t>타당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   </a:t>
            </a:r>
            <a:r>
              <a:rPr lang="ko-KR" altLang="en-US" sz="2000" kern="0" dirty="0" smtClean="0">
                <a:latin typeface="+mn-ea"/>
              </a:rPr>
              <a:t>부족분에 한하여 겨울방학 때에 운영 예정</a:t>
            </a: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.</a:t>
            </a:r>
            <a:endParaRPr lang="en-US" altLang="ko-KR" kern="0" dirty="0">
              <a:solidFill>
                <a:srgbClr val="0000FF"/>
              </a:solidFill>
              <a:latin typeface="+mn-ea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3816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전공계절학기 운영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146" name="Picture 2" descr="G:\사람 색깔별\남자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858148" y="1700808"/>
            <a:ext cx="1071570" cy="2295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9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61296" y="1000108"/>
            <a:ext cx="8131184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b="1" kern="0" dirty="0" smtClean="0">
                <a:solidFill>
                  <a:srgbClr val="008000"/>
                </a:solidFill>
                <a:latin typeface="+mn-ea"/>
              </a:rPr>
              <a:t>학생입장에서의 운영절차</a:t>
            </a:r>
            <a:endParaRPr lang="en-US" altLang="ko-KR" b="1" kern="0" dirty="0" smtClean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ko-KR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실습과정 운영절차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0586"/>
              </p:ext>
            </p:extLst>
          </p:nvPr>
        </p:nvGraphicFramePr>
        <p:xfrm>
          <a:off x="759036" y="1471709"/>
          <a:ext cx="7920880" cy="446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405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05824">
                <a:tc rowSpan="4"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사전준비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학생 모집 및 지원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설명회 참석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신청서 작성 및 등록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이력서 작성 및 등록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전담교수 상담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인터뷰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기업체 선정 및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센터 사전교육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지도교수 상담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사전준비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전공</a:t>
                      </a:r>
                      <a:r>
                        <a:rPr lang="ko-KR" altLang="en-US" sz="16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학점 열람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지도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및 계절학기 수강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실습근무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현장파견 및 기업 현장실습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개월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현장일지 작성 및 등록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산업체 평가 및 등록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사후관리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결과보고서 작성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발표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센터 사후교육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설문조사 및 개선사항 등록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지도교수 상담 및 평가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827584" y="6016158"/>
            <a:ext cx="8131184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*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학생 및 기업의 </a:t>
            </a:r>
            <a:r>
              <a:rPr lang="ko-KR" altLang="en-US" kern="0" dirty="0" err="1" smtClean="0">
                <a:solidFill>
                  <a:srgbClr val="0000FF"/>
                </a:solidFill>
                <a:latin typeface="+mn-ea"/>
              </a:rPr>
              <a:t>매칭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 절차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안</a:t>
            </a:r>
            <a:r>
              <a:rPr lang="en-US" altLang="ko-KR" kern="0" dirty="0" smtClean="0">
                <a:solidFill>
                  <a:srgbClr val="0000FF"/>
                </a:solidFill>
                <a:latin typeface="+mn-ea"/>
              </a:rPr>
              <a:t>) : </a:t>
            </a:r>
            <a:r>
              <a:rPr lang="ko-KR" altLang="en-US" kern="0" dirty="0" smtClean="0">
                <a:solidFill>
                  <a:srgbClr val="0000FF"/>
                </a:solidFill>
                <a:latin typeface="+mn-ea"/>
              </a:rPr>
              <a:t>추천 및 경쟁 방식 적용예정   </a:t>
            </a:r>
            <a:endParaRPr lang="en-US" altLang="ko-KR" kern="0" dirty="0" smtClean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8863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48903"/>
              </p:ext>
            </p:extLst>
          </p:nvPr>
        </p:nvGraphicFramePr>
        <p:xfrm>
          <a:off x="143508" y="1196752"/>
          <a:ext cx="8856984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006"/>
                <a:gridCol w="2576848"/>
                <a:gridCol w="2095179"/>
                <a:gridCol w="1554310"/>
                <a:gridCol w="1185537"/>
                <a:gridCol w="936104"/>
              </a:tblGrid>
              <a:tr h="3965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수당</a:t>
                      </a:r>
                      <a:r>
                        <a:rPr lang="en-US" altLang="ko-KR" sz="16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실습인원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정보통신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위니텍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정보기술개발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금융보험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경북신용보증재단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신용보증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세기 레이스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레이스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창훈 레이스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레이스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㈜지엔원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유창정기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유림산업㈜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엠텍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전체 전공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욱일산업㈜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회계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㈜연일금속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5673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근무 협약체결 기업 현황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713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50057"/>
              </p:ext>
            </p:extLst>
          </p:nvPr>
        </p:nvGraphicFramePr>
        <p:xfrm>
          <a:off x="179512" y="1240067"/>
          <a:ext cx="8784976" cy="499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2520280"/>
                <a:gridCol w="1944216"/>
                <a:gridCol w="2088232"/>
                <a:gridCol w="792088"/>
                <a:gridCol w="79208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수당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u="none" strike="noStrike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인원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60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㈜제이앤케이정공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금형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760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전체 전공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대경티엠에스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시설경비 서비스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금융보험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㈜대백저축은행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36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전기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화학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토목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전산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한국가스공사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가스제조 및 공급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환경공학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㈜중앙환경기술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환경측정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케이디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오염방지기계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한국이앤씨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사업서비스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전자전기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기계자동차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에스엘디홀딩스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의료폐기물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회계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㈜우진공업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5673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근무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협약체결 기업 현황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99637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25967"/>
              </p:ext>
            </p:extLst>
          </p:nvPr>
        </p:nvGraphicFramePr>
        <p:xfrm>
          <a:off x="287524" y="1124744"/>
          <a:ext cx="8532948" cy="5177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600"/>
                <a:gridCol w="3201418"/>
                <a:gridCol w="2124392"/>
                <a:gridCol w="1258899"/>
                <a:gridCol w="786812"/>
                <a:gridCol w="628827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수당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u="none" strike="noStrike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인원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태산미디어프린팅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신문인쇄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금융보험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전산통계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동대구신용협동조합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47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토목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㈜원전건설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도장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철물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전기공사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티엔아이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화섬직물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전자제어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㈜제다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전기회로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지오메디텍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의료기기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47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생명공학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관광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디자인그룹칸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디자인개발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인쇄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547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생명공학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주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네이처팜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농산물 유통판매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명진기공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환경기계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엠에스저축은행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568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근무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협약체결 기업 현황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1509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99484"/>
              </p:ext>
            </p:extLst>
          </p:nvPr>
        </p:nvGraphicFramePr>
        <p:xfrm>
          <a:off x="336170" y="1219260"/>
          <a:ext cx="8628317" cy="501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75"/>
                <a:gridCol w="2291395"/>
                <a:gridCol w="2089502"/>
                <a:gridCol w="2230978"/>
                <a:gridCol w="792088"/>
                <a:gridCol w="72007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 dirty="0" err="1"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 dirty="0" err="1">
                          <a:effectLst/>
                          <a:latin typeface="+mn-ea"/>
                          <a:ea typeface="+mn-ea"/>
                        </a:rPr>
                        <a:t>기업체명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>
                          <a:effectLst/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 dirty="0" smtClean="0">
                          <a:effectLst/>
                          <a:latin typeface="+mn-ea"/>
                          <a:ea typeface="+mn-ea"/>
                        </a:rPr>
                        <a:t>수당</a:t>
                      </a:r>
                      <a:endParaRPr lang="en-US" altLang="ko-KR" sz="18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800" b="1" u="none" strike="noStrike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8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u="none" strike="noStrike" dirty="0" smtClean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8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800" b="1" u="none" strike="noStrike" dirty="0" smtClean="0">
                          <a:effectLst/>
                          <a:latin typeface="+mn-ea"/>
                          <a:ea typeface="+mn-ea"/>
                        </a:rPr>
                        <a:t>인원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7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삼성요업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가정용 토기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㈜대하정공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사무용 의자 부품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토목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한국신재생에너지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태양광구조물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길산업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폐열회수설비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삼정산업㈜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부흥스틸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절단가공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철재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경영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경제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㈜케이알이엠에스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전자부품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조명기기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화학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㈜오리온필름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폴리에렌필름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화학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㈜금강알텍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비경화성 고무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㈜우성금속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스텐레스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배관자재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근무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협약체결 기업 현황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17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84918"/>
              </p:ext>
            </p:extLst>
          </p:nvPr>
        </p:nvGraphicFramePr>
        <p:xfrm>
          <a:off x="251520" y="1320118"/>
          <a:ext cx="8568952" cy="2828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805"/>
                <a:gridCol w="2535332"/>
                <a:gridCol w="1815423"/>
                <a:gridCol w="2061208"/>
                <a:gridCol w="936104"/>
                <a:gridCol w="720080"/>
              </a:tblGrid>
              <a:tr h="6811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  <a:latin typeface="+mn-ea"/>
                          <a:ea typeface="+mn-ea"/>
                        </a:rPr>
                        <a:t>업종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수당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u="none" strike="noStrike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6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600" b="1" u="none" strike="noStrike" dirty="0" smtClean="0">
                          <a:effectLst/>
                          <a:latin typeface="+mn-ea"/>
                          <a:ea typeface="+mn-ea"/>
                        </a:rPr>
                        <a:t>인원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전산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임베디드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㈜장원교육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서적</a:t>
                      </a:r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출판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한국차폐기술㈜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자동차부품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88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태성디에스티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㈜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반도체장비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733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전공 무관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대구테크노파크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연구사업기획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기업지원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근무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협약체결 기업 현황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9282" y="4941168"/>
            <a:ext cx="8131184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b="1" kern="0" dirty="0" smtClean="0">
                <a:solidFill>
                  <a:srgbClr val="C00000"/>
                </a:solidFill>
                <a:latin typeface="+mn-ea"/>
              </a:rPr>
              <a:t>* </a:t>
            </a:r>
            <a:r>
              <a:rPr lang="ko-KR" altLang="en-US" b="1" kern="0" dirty="0" smtClean="0">
                <a:solidFill>
                  <a:srgbClr val="C00000"/>
                </a:solidFill>
                <a:latin typeface="+mn-ea"/>
              </a:rPr>
              <a:t>현재까지 </a:t>
            </a:r>
            <a:r>
              <a:rPr lang="en-US" altLang="ko-KR" b="1" kern="0" dirty="0" smtClean="0">
                <a:solidFill>
                  <a:srgbClr val="C00000"/>
                </a:solidFill>
                <a:latin typeface="+mn-ea"/>
              </a:rPr>
              <a:t>44(/</a:t>
            </a:r>
            <a:r>
              <a:rPr lang="en-US" altLang="ko-KR" b="1" kern="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50</a:t>
            </a:r>
            <a:r>
              <a:rPr lang="en-US" altLang="ko-KR" b="1" kern="0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ko-KR" altLang="en-US" b="1" kern="0" dirty="0" smtClean="0">
                <a:solidFill>
                  <a:srgbClr val="C00000"/>
                </a:solidFill>
                <a:latin typeface="+mn-ea"/>
              </a:rPr>
              <a:t>개 기업 유치와 </a:t>
            </a:r>
            <a:r>
              <a:rPr lang="en-US" altLang="ko-KR" b="1" kern="0" dirty="0" smtClean="0">
                <a:solidFill>
                  <a:srgbClr val="C00000"/>
                </a:solidFill>
                <a:latin typeface="+mn-ea"/>
              </a:rPr>
              <a:t>113(/</a:t>
            </a:r>
            <a:r>
              <a:rPr lang="en-US" altLang="ko-KR" b="1" kern="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150</a:t>
            </a:r>
            <a:r>
              <a:rPr lang="en-US" altLang="ko-KR" b="1" kern="0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ko-KR" altLang="en-US" b="1" kern="0" dirty="0" smtClean="0">
                <a:solidFill>
                  <a:srgbClr val="C00000"/>
                </a:solidFill>
                <a:latin typeface="+mn-ea"/>
              </a:rPr>
              <a:t>명의 학생이 현장실습 가능 </a:t>
            </a:r>
            <a:endParaRPr lang="en-US" altLang="ko-KR" b="1" kern="0" dirty="0" smtClean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64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ko-KR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381" y="159919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참여학생이 좋은 점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56651"/>
              </p:ext>
            </p:extLst>
          </p:nvPr>
        </p:nvGraphicFramePr>
        <p:xfrm>
          <a:off x="779984" y="980728"/>
          <a:ext cx="7680448" cy="526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024264"/>
              </a:tblGrid>
              <a:tr h="4291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29100">
                <a:tc rowSpan="9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IPP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장기현장실습의 혜택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1)</a:t>
                      </a:r>
                      <a:r>
                        <a:rPr lang="en-US" altLang="ko-KR" sz="1600" b="1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현장경험을 통한 자신에 맞는 진로선택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9100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전공분야 현장경험을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통해 </a:t>
                      </a: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진로선택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명확히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할 수 있음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9100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전공 실무능력 향상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027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실제 산업현장에서 사용되는 첨단기술과 장비를 경험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할 수 있음</a:t>
                      </a:r>
                      <a:endParaRPr lang="en-US" altLang="ko-KR" sz="1600" dirty="0" smtClean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산업현장에서의 전문 엔지니어와의 문제해결을 통한 경험학습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91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3) </a:t>
                      </a:r>
                      <a:r>
                        <a:rPr lang="ko-KR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취업 경쟁력 강화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9100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현장실무 경험을 통해 기업에서 필요로 하는 능력 습득</a:t>
                      </a:r>
                      <a:endParaRPr lang="en-US" altLang="ko-KR" sz="16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027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현장실무 경험을 통한 취업능력 인정으로 면접 시 이점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현장실무 경력을 인정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받을 수 있음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9100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4) </a:t>
                      </a:r>
                      <a:r>
                        <a:rPr lang="ko-KR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경제적 도움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233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근무수당 지급</a:t>
                      </a:r>
                      <a:endParaRPr lang="en-US" altLang="ko-KR" sz="1600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업체 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+IPP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센터 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만원 보장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447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189584"/>
            <a:ext cx="8229600" cy="41917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1. IPP</a:t>
            </a:r>
            <a:r>
              <a:rPr lang="ko-KR" altLang="en-US" b="1" dirty="0" smtClean="0">
                <a:latin typeface="+mn-ea"/>
              </a:rPr>
              <a:t>형 </a:t>
            </a:r>
            <a:r>
              <a:rPr lang="ko-KR" altLang="en-US" b="1" dirty="0" err="1" smtClean="0">
                <a:latin typeface="+mn-ea"/>
              </a:rPr>
              <a:t>일학습병행제</a:t>
            </a:r>
            <a:r>
              <a:rPr lang="ko-KR" altLang="en-US" b="1" dirty="0" smtClean="0">
                <a:latin typeface="+mn-ea"/>
              </a:rPr>
              <a:t> 사업 소개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endParaRPr lang="en-US" altLang="ko-K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</a:t>
            </a:r>
            <a:r>
              <a:rPr lang="ko-KR" altLang="en-US" sz="2300" dirty="0" smtClean="0">
                <a:latin typeface="+mn-ea"/>
              </a:rPr>
              <a:t>배경 </a:t>
            </a:r>
            <a:r>
              <a:rPr lang="en-US" altLang="ko-KR" sz="2300" dirty="0" smtClean="0">
                <a:latin typeface="+mn-ea"/>
              </a:rPr>
              <a:t>/ </a:t>
            </a:r>
            <a:r>
              <a:rPr lang="ko-KR" altLang="en-US" sz="2300" dirty="0" smtClean="0">
                <a:latin typeface="+mn-ea"/>
              </a:rPr>
              <a:t>경과보고 </a:t>
            </a:r>
            <a:r>
              <a:rPr lang="en-US" altLang="ko-KR" sz="2300" dirty="0" smtClean="0">
                <a:latin typeface="+mn-ea"/>
              </a:rPr>
              <a:t>/ </a:t>
            </a:r>
            <a:r>
              <a:rPr lang="ko-KR" altLang="en-US" sz="2300" dirty="0" smtClean="0">
                <a:latin typeface="+mn-ea"/>
              </a:rPr>
              <a:t>사업개요 </a:t>
            </a:r>
            <a:endParaRPr lang="en-US" altLang="ko-KR" sz="2300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smtClean="0">
                <a:latin typeface="+mn-ea"/>
              </a:rPr>
              <a:t>학사제도 논의사항 </a:t>
            </a:r>
            <a:r>
              <a:rPr lang="en-US" altLang="ko-KR" b="1" dirty="0" smtClean="0">
                <a:latin typeface="+mn-ea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</a:t>
            </a:r>
            <a:r>
              <a:rPr lang="ko-KR" altLang="en-US" sz="2300" dirty="0" smtClean="0">
                <a:latin typeface="+mn-ea"/>
              </a:rPr>
              <a:t>교육과정 개편 </a:t>
            </a:r>
            <a:r>
              <a:rPr lang="en-US" altLang="ko-KR" sz="2300" dirty="0" smtClean="0">
                <a:latin typeface="+mn-ea"/>
              </a:rPr>
              <a:t>/ </a:t>
            </a:r>
            <a:r>
              <a:rPr lang="ko-KR" altLang="en-US" sz="2300" dirty="0" smtClean="0">
                <a:latin typeface="+mn-ea"/>
              </a:rPr>
              <a:t>학점인정  </a:t>
            </a:r>
            <a:r>
              <a:rPr lang="en-US" altLang="ko-KR" sz="2300" dirty="0" smtClean="0">
                <a:latin typeface="+mn-ea"/>
              </a:rPr>
              <a:t>/ </a:t>
            </a:r>
            <a:r>
              <a:rPr lang="ko-KR" altLang="en-US" sz="2300" dirty="0" smtClean="0">
                <a:latin typeface="+mn-ea"/>
              </a:rPr>
              <a:t>전공계절학기</a:t>
            </a:r>
            <a:endParaRPr lang="en-US" altLang="ko-KR" sz="2300" dirty="0">
              <a:latin typeface="+mn-ea"/>
            </a:endParaRPr>
          </a:p>
          <a:p>
            <a:pPr marL="0" indent="0">
              <a:buNone/>
            </a:pP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3. IPP</a:t>
            </a:r>
            <a:r>
              <a:rPr lang="ko-KR" altLang="en-US" b="1" dirty="0" smtClean="0">
                <a:latin typeface="+mn-ea"/>
              </a:rPr>
              <a:t>사업 운영계획</a:t>
            </a:r>
            <a:endParaRPr lang="en-US" altLang="ko-KR" b="1" dirty="0" smtClean="0">
              <a:latin typeface="+mn-ea"/>
            </a:endParaRPr>
          </a:p>
          <a:p>
            <a:endParaRPr lang="en-US" altLang="ko-KR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4. </a:t>
            </a:r>
            <a:r>
              <a:rPr lang="ko-KR" altLang="en-US" b="1" dirty="0" smtClean="0">
                <a:latin typeface="+mn-ea"/>
              </a:rPr>
              <a:t>참여학생이 좋은 점</a:t>
            </a:r>
            <a:endParaRPr lang="en-US" altLang="ko-KR" b="1" dirty="0" smtClean="0">
              <a:latin typeface="+mn-ea"/>
            </a:endParaRPr>
          </a:p>
          <a:p>
            <a:pPr marL="0" indent="0">
              <a:buNone/>
            </a:pPr>
            <a:endParaRPr lang="en-US" altLang="ko-KR" b="1" dirty="0" smtClean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b="1" dirty="0" smtClean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5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협조사항  </a:t>
            </a:r>
            <a:endParaRPr lang="en-US" altLang="ko-KR" b="1" dirty="0" smtClean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</a:t>
            </a:r>
            <a:r>
              <a:rPr lang="en-US" altLang="ko-KR" sz="2300" dirty="0" smtClean="0">
                <a:latin typeface="+mn-ea"/>
              </a:rPr>
              <a:t>IPP </a:t>
            </a:r>
            <a:r>
              <a:rPr lang="ko-KR" altLang="en-US" sz="2300" dirty="0" smtClean="0">
                <a:latin typeface="+mn-ea"/>
              </a:rPr>
              <a:t>실습기업 모집 </a:t>
            </a:r>
            <a:r>
              <a:rPr lang="en-US" altLang="ko-KR" sz="2300" dirty="0" smtClean="0">
                <a:latin typeface="+mn-ea"/>
              </a:rPr>
              <a:t>/ </a:t>
            </a:r>
            <a:r>
              <a:rPr lang="ko-KR" altLang="en-US" sz="2300" dirty="0" smtClean="0">
                <a:latin typeface="+mn-ea"/>
              </a:rPr>
              <a:t>학과별 참여학생 모집</a:t>
            </a:r>
            <a:endParaRPr lang="ko-KR" altLang="en-US" sz="23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531" y="620688"/>
            <a:ext cx="4210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72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rPr>
              <a:t>목차</a:t>
            </a:r>
            <a:endParaRPr lang="ko-KR" altLang="en-US" sz="7200" dirty="0">
              <a:solidFill>
                <a:schemeClr val="bg1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683568" cy="170080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G:\사람 색깔별\남자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00826" y="2210366"/>
            <a:ext cx="1954234" cy="400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78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09496" y="1535702"/>
            <a:ext cx="7477280" cy="246480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en-US" altLang="ko-KR" sz="20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해당 전공학생이 장기현장실습 근무할 수 있는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교수님의</a:t>
            </a:r>
            <a:endParaRPr lang="en-US" altLang="ko-KR" sz="2000" kern="0" dirty="0" smtClean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  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지인 기업이나 추천 기업을 적극 발굴</a:t>
            </a:r>
            <a:r>
              <a:rPr lang="ko-KR" altLang="en-US" sz="2000" kern="0" dirty="0" smtClean="0">
                <a:latin typeface="+mn-ea"/>
              </a:rPr>
              <a:t>해서 협약에 협조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2000" kern="0" dirty="0" smtClean="0">
                <a:latin typeface="+mn-ea"/>
              </a:rPr>
              <a:t>   (</a:t>
            </a:r>
            <a:r>
              <a:rPr lang="ko-KR" altLang="en-US" sz="2000" kern="0" dirty="0" smtClean="0">
                <a:latin typeface="+mn-ea"/>
              </a:rPr>
              <a:t>현재 약 </a:t>
            </a:r>
            <a:r>
              <a:rPr lang="en-US" altLang="ko-KR" sz="2000" kern="0" dirty="0" smtClean="0">
                <a:latin typeface="+mn-ea"/>
              </a:rPr>
              <a:t>40~50</a:t>
            </a:r>
            <a:r>
              <a:rPr lang="ko-KR" altLang="en-US" sz="2000" kern="0" dirty="0" smtClean="0">
                <a:latin typeface="+mn-ea"/>
              </a:rPr>
              <a:t>여명의 학생이 현장실습 기업 미비 상태</a:t>
            </a:r>
            <a:r>
              <a:rPr lang="en-US" altLang="ko-KR" sz="2000" kern="0" dirty="0" smtClean="0">
                <a:latin typeface="+mn-ea"/>
              </a:rPr>
              <a:t>)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1600" kern="0" dirty="0" smtClean="0">
                <a:latin typeface="+mn-ea"/>
              </a:rPr>
              <a:t>   *5</a:t>
            </a:r>
            <a:r>
              <a:rPr lang="ko-KR" altLang="en-US" sz="1600" kern="0" dirty="0" smtClean="0">
                <a:latin typeface="+mn-ea"/>
              </a:rPr>
              <a:t>인 이상의 종업원과 기업에서 수당 </a:t>
            </a:r>
            <a:r>
              <a:rPr lang="en-US" altLang="ko-KR" sz="1600" kern="0" dirty="0" smtClean="0">
                <a:latin typeface="+mn-ea"/>
              </a:rPr>
              <a:t>80</a:t>
            </a:r>
            <a:r>
              <a:rPr lang="ko-KR" altLang="en-US" sz="1600" kern="0" dirty="0" smtClean="0">
                <a:latin typeface="+mn-ea"/>
              </a:rPr>
              <a:t>만원 지급 조건 회사</a:t>
            </a:r>
            <a:r>
              <a:rPr lang="en-US" altLang="ko-KR" sz="1600" kern="0" dirty="0" smtClean="0">
                <a:latin typeface="+mn-ea"/>
              </a:rPr>
              <a:t>.</a:t>
            </a: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en-US" altLang="ko-KR" sz="20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>
              <a:solidFill>
                <a:srgbClr val="0000FF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7" name="직사각형 6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7959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사업 참여 기업협약 및 학생모집 적극협조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57224" y="1357298"/>
            <a:ext cx="2643206" cy="5355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기업 추천</a:t>
            </a:r>
            <a:endParaRPr lang="ko-KR" altLang="en-US" sz="2400" b="1" dirty="0"/>
          </a:p>
        </p:txBody>
      </p:sp>
      <p:sp>
        <p:nvSpPr>
          <p:cNvPr id="12" name="타원 11"/>
          <p:cNvSpPr/>
          <p:nvPr/>
        </p:nvSpPr>
        <p:spPr>
          <a:xfrm>
            <a:off x="857224" y="4331308"/>
            <a:ext cx="2643206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학생 추천</a:t>
            </a:r>
            <a:endParaRPr lang="ko-KR" altLang="en-US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785786" y="4474184"/>
            <a:ext cx="7048652" cy="145514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en-US" altLang="ko-KR" sz="20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2000" kern="0" dirty="0" smtClean="0">
                <a:latin typeface="+mn-ea"/>
              </a:rPr>
              <a:t>참여 학과</a:t>
            </a:r>
            <a:r>
              <a:rPr lang="en-US" altLang="ko-KR" sz="2000" kern="0" dirty="0" smtClean="0">
                <a:latin typeface="+mn-ea"/>
              </a:rPr>
              <a:t>(</a:t>
            </a:r>
            <a:r>
              <a:rPr lang="ko-KR" altLang="en-US" sz="2000" kern="0" dirty="0" smtClean="0">
                <a:latin typeface="+mn-ea"/>
              </a:rPr>
              <a:t>전공</a:t>
            </a:r>
            <a:r>
              <a:rPr lang="en-US" altLang="ko-KR" sz="2000" kern="0" dirty="0" smtClean="0">
                <a:latin typeface="+mn-ea"/>
              </a:rPr>
              <a:t>)</a:t>
            </a:r>
            <a:r>
              <a:rPr lang="ko-KR" altLang="en-US" sz="2000" kern="0" dirty="0" smtClean="0">
                <a:latin typeface="+mn-ea"/>
              </a:rPr>
              <a:t>의</a:t>
            </a:r>
            <a:r>
              <a:rPr lang="en-US" altLang="ko-KR" sz="2000" kern="0" dirty="0" smtClean="0">
                <a:latin typeface="+mn-ea"/>
              </a:rPr>
              <a:t> </a:t>
            </a: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3, 4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학년 재학생</a:t>
            </a:r>
            <a:r>
              <a:rPr lang="en-US" altLang="ko-KR" sz="2000" kern="0" dirty="0" smtClean="0">
                <a:latin typeface="+mn-ea"/>
              </a:rPr>
              <a:t>(</a:t>
            </a:r>
            <a:r>
              <a:rPr lang="ko-KR" altLang="en-US" sz="2000" kern="0" dirty="0" smtClean="0">
                <a:latin typeface="+mn-ea"/>
              </a:rPr>
              <a:t>휴학생 제외</a:t>
            </a:r>
            <a:r>
              <a:rPr lang="en-US" altLang="ko-KR" sz="2000" kern="0" dirty="0" smtClean="0">
                <a:latin typeface="+mn-ea"/>
              </a:rPr>
              <a:t>) </a:t>
            </a:r>
            <a:r>
              <a:rPr lang="ko-KR" altLang="en-US" sz="2000" kern="0" dirty="0" smtClean="0">
                <a:latin typeface="+mn-ea"/>
              </a:rPr>
              <a:t>및</a:t>
            </a:r>
            <a:endParaRPr lang="en-US" altLang="ko-KR" sz="2000" kern="0" dirty="0" smtClean="0">
              <a:latin typeface="+mn-ea"/>
            </a:endParaRP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ko-KR" sz="2000" kern="0" dirty="0">
                <a:latin typeface="+mn-ea"/>
              </a:rPr>
              <a:t> </a:t>
            </a:r>
            <a:r>
              <a:rPr lang="en-US" altLang="ko-KR" sz="2000" kern="0" dirty="0" smtClean="0">
                <a:latin typeface="+mn-ea"/>
              </a:rPr>
              <a:t> 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학기 초과자</a:t>
            </a:r>
            <a:r>
              <a:rPr lang="en-US" altLang="ko-KR" sz="2000" kern="0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2000" kern="0" dirty="0" smtClean="0">
                <a:solidFill>
                  <a:srgbClr val="0000FF"/>
                </a:solidFill>
                <a:latin typeface="+mn-ea"/>
              </a:rPr>
              <a:t>졸업연기자 </a:t>
            </a:r>
            <a:r>
              <a:rPr lang="ko-KR" altLang="en-US" sz="2000" kern="0" dirty="0" smtClean="0">
                <a:latin typeface="+mn-ea"/>
              </a:rPr>
              <a:t>신청과</a:t>
            </a:r>
            <a:r>
              <a:rPr lang="en-US" altLang="ko-KR" sz="2000" kern="0" dirty="0" smtClean="0">
                <a:latin typeface="+mn-ea"/>
              </a:rPr>
              <a:t> </a:t>
            </a:r>
            <a:r>
              <a:rPr lang="ko-KR" altLang="en-US" sz="2000" kern="0" dirty="0" smtClean="0">
                <a:latin typeface="+mn-ea"/>
              </a:rPr>
              <a:t>적극 지도 협조</a:t>
            </a:r>
            <a:r>
              <a:rPr lang="en-US" altLang="ko-KR" sz="2000" kern="0" dirty="0" smtClean="0">
                <a:latin typeface="+mn-ea"/>
              </a:rPr>
              <a:t>.</a:t>
            </a:r>
          </a:p>
          <a:p>
            <a:pPr marL="0" lvl="1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en-US" altLang="ko-KR" sz="20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>
              <a:solidFill>
                <a:srgbClr val="0000FF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31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32580"/>
              </p:ext>
            </p:extLst>
          </p:nvPr>
        </p:nvGraphicFramePr>
        <p:xfrm>
          <a:off x="759036" y="1214422"/>
          <a:ext cx="7920880" cy="48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405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일 정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사업비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국고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수령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학사제도 구축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참여학생 홍보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참여학생 모집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참여기업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참여학생 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매칭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 IPP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 학생 여름 계절학기 수요확인 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참여학생 사전 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집체교육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학과지도교수 상담 및 교육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기업 발굴 완료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기 협약기업 협약서 수정 및 보완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일학습병행제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기업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개 발굴 확정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 관련 여름 계절학기 확인 및 개설 운영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7 ~ 8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홈페이지 및 포털 구축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NCS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기반 교과과정 개편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 ~ 12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IPP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현장실습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기업체 관리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학생 관리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보고서 작성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2016. 1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참여학생 평가 및 학점인정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만족도 평가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58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성과발표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결과보고서 작성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차년도 사업 준비 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4745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1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차 사업 향후 운영계획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1715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19621"/>
              </p:ext>
            </p:extLst>
          </p:nvPr>
        </p:nvGraphicFramePr>
        <p:xfrm>
          <a:off x="647564" y="1411641"/>
          <a:ext cx="7920880" cy="283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39568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모집기간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2015. 06. 05(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09:00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~ 06. 19(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17:00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신청대상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 참여 학과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3-4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 재학생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휴학생제외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제출방법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양식 작성하여 지도교수 및 학과장 확인 후 직접제출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01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제출서류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⓵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신청서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붙임 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(※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지도교수 및 학과장 확인 후 제출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⓶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이력서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붙임 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⓷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자기소개서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붙임 서식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6465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 출 처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취업처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센터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(T.053-850-5082)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본관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층 취업역량개발센터 內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하계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학기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장기현장실습 학생모집 일정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866946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IPP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신청기간 및 신청방법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66" y="4479503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IPP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선발방법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31879"/>
              </p:ext>
            </p:extLst>
          </p:nvPr>
        </p:nvGraphicFramePr>
        <p:xfrm>
          <a:off x="683568" y="5013176"/>
          <a:ext cx="792088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82"/>
                <a:gridCol w="6798298"/>
              </a:tblGrid>
              <a:tr h="144016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선발절차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신청자를 대상으로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참여교수가 학생 희망기업과의 자격요건을 </a:t>
                      </a:r>
                    </a:p>
                    <a:p>
                      <a:pPr fontAlgn="base" latinLnBrk="1"/>
                      <a:r>
                        <a:rPr lang="en-US" altLang="ko-K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검토하여 기업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학생선발</a:t>
                      </a: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선발된 학생신청서를 해당 파견기업으로 전달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하여 기업에서 서류전형 또는 면대면 면접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일정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확정하여 최종 학생   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선발함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2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53266"/>
              </p:ext>
            </p:extLst>
          </p:nvPr>
        </p:nvGraphicFramePr>
        <p:xfrm>
          <a:off x="647564" y="1484784"/>
          <a:ext cx="792088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4320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선발기간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2015. 06. 22(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~ 07. 03(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선발대상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신청서 제출자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6" name="직사각형 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하계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학기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장기현장실습 학생모집 일정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866946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기업 </a:t>
            </a:r>
            <a:r>
              <a:rPr lang="ko-KR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매칭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차 학생선발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11813"/>
              </p:ext>
            </p:extLst>
          </p:nvPr>
        </p:nvGraphicFramePr>
        <p:xfrm>
          <a:off x="719572" y="3212976"/>
          <a:ext cx="7920880" cy="128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46228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선발기간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2015. 07. 01(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~ 07. 10(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6130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선발방법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기업별 서류전형 또는 면대면 면접</a:t>
                      </a:r>
                      <a:endParaRPr lang="en-US" altLang="ko-K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기업별 전형방법은 사후 기업별 </a:t>
                      </a:r>
                      <a:r>
                        <a:rPr lang="ko-KR" alt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매칭을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통한 선발을 통해 학생에게 개별 통보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4906" y="2564904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파견기업에서 학생선발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70659"/>
              </p:ext>
            </p:extLst>
          </p:nvPr>
        </p:nvGraphicFramePr>
        <p:xfrm>
          <a:off x="755576" y="5229200"/>
          <a:ext cx="792088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46228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발표일시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2015. 07. 06(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~</a:t>
                      </a:r>
                      <a:endParaRPr lang="en-US" altLang="ko-KR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기업별 선발에 따라 학생에게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개별 통보</a:t>
                      </a:r>
                      <a:endParaRPr lang="ko-KR" alt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678" y="4653136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☞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최종선발발표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540" y="6021288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u="sng" dirty="0" smtClean="0">
                <a:solidFill>
                  <a:srgbClr val="C00000"/>
                </a:solidFill>
                <a:latin typeface="+mj-ea"/>
                <a:ea typeface="+mj-ea"/>
              </a:rPr>
              <a:t>상기 선발 일정은 </a:t>
            </a:r>
            <a:r>
              <a:rPr lang="en-US" altLang="ko-KR" sz="2000" u="sng" dirty="0" smtClean="0">
                <a:solidFill>
                  <a:srgbClr val="C00000"/>
                </a:solidFill>
                <a:latin typeface="+mj-ea"/>
                <a:ea typeface="+mj-ea"/>
              </a:rPr>
              <a:t>IPP</a:t>
            </a:r>
            <a:r>
              <a:rPr lang="ko-KR" altLang="en-US" sz="2000" u="sng" dirty="0" smtClean="0">
                <a:solidFill>
                  <a:srgbClr val="C00000"/>
                </a:solidFill>
                <a:latin typeface="+mj-ea"/>
                <a:ea typeface="+mj-ea"/>
              </a:rPr>
              <a:t>센터 사정에 의해 일정이 변동될 수 있습니다</a:t>
            </a:r>
            <a:r>
              <a:rPr lang="en-US" altLang="ko-KR" sz="2000" u="sng" dirty="0" smtClean="0">
                <a:solidFill>
                  <a:srgbClr val="C00000"/>
                </a:solidFill>
                <a:latin typeface="+mj-ea"/>
                <a:ea typeface="+mj-ea"/>
              </a:rPr>
              <a:t>.</a:t>
            </a:r>
            <a:endParaRPr lang="ko-KR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0464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112138" y="2285992"/>
            <a:ext cx="5174506" cy="150646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7200" b="1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감사합니다</a:t>
            </a:r>
            <a:r>
              <a:rPr lang="en-US" altLang="ko-KR" sz="7200" b="1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!</a:t>
            </a:r>
            <a:endParaRPr lang="ko-KR" altLang="en-US" sz="7200" b="1" dirty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5" name="직사각형 4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사업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Q &amp; A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171" name="Picture 3" descr="G:\사람 색깔별\남자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644" y="2428868"/>
            <a:ext cx="2074613" cy="4240208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99885" y="3517944"/>
            <a:ext cx="332950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IPP</a:t>
            </a:r>
            <a:r>
              <a:rPr lang="ko-KR" altLang="en-US" sz="2000" b="1" dirty="0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형 </a:t>
            </a:r>
            <a:r>
              <a:rPr lang="ko-KR" altLang="en-US" sz="2000" b="1" dirty="0" err="1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일학습병행제</a:t>
            </a:r>
            <a:r>
              <a:rPr lang="en-US" altLang="ko-KR" sz="2000" b="1" dirty="0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rgbClr val="9966FF"/>
                </a:solidFill>
                <a:latin typeface="맑은 고딕" pitchFamily="50" charset="-127"/>
                <a:ea typeface="맑은 고딕" pitchFamily="50" charset="-127"/>
              </a:rPr>
              <a:t>사업단</a:t>
            </a:r>
            <a:endParaRPr lang="en-US" altLang="ko-KR" sz="2000" b="1" dirty="0" smtClean="0">
              <a:solidFill>
                <a:srgbClr val="9966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 dirty="0" err="1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취업</a:t>
            </a:r>
            <a:r>
              <a:rPr lang="ko-KR" altLang="en-US" sz="2000" b="1" dirty="0" err="1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처</a:t>
            </a:r>
            <a:endParaRPr lang="ko-KR" altLang="en-US" sz="2000" b="1" dirty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9616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052736"/>
            <a:ext cx="799288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I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ndustry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P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rofessional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P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ractice</a:t>
            </a:r>
          </a:p>
          <a:p>
            <a:pPr>
              <a:spcBef>
                <a:spcPts val="300"/>
              </a:spcBef>
            </a:pPr>
            <a:r>
              <a:rPr lang="ko-KR" altLang="en-US" dirty="0">
                <a:solidFill>
                  <a:srgbClr val="0070C0"/>
                </a:solidFill>
                <a:latin typeface="+mn-ea"/>
              </a:rPr>
              <a:t>대학교 학업학기와 체계적인 산업체 전일제 현장훈련을 병행하는 </a:t>
            </a:r>
            <a:endParaRPr lang="en-US" altLang="ko-KR" dirty="0">
              <a:solidFill>
                <a:srgbClr val="0070C0"/>
              </a:solidFill>
              <a:latin typeface="+mn-ea"/>
            </a:endParaRPr>
          </a:p>
          <a:p>
            <a:pPr>
              <a:spcBef>
                <a:spcPts val="300"/>
              </a:spcBef>
            </a:pP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기업 </a:t>
            </a:r>
            <a:r>
              <a:rPr lang="ko-KR" altLang="en-US" b="1" dirty="0" err="1">
                <a:solidFill>
                  <a:srgbClr val="0070C0"/>
                </a:solidFill>
                <a:latin typeface="+mn-ea"/>
              </a:rPr>
              <a:t>연계형</a:t>
            </a:r>
            <a:r>
              <a:rPr lang="ko-KR" altLang="en-US" b="1" dirty="0">
                <a:solidFill>
                  <a:srgbClr val="0070C0"/>
                </a:solidFill>
                <a:latin typeface="+mn-ea"/>
              </a:rPr>
              <a:t> 장기현장실습 제도</a:t>
            </a:r>
            <a:r>
              <a:rPr lang="en-US" altLang="ko-KR" dirty="0" smtClean="0">
                <a:solidFill>
                  <a:srgbClr val="0070C0"/>
                </a:solidFill>
                <a:latin typeface="+mn-ea"/>
              </a:rPr>
              <a:t>.</a:t>
            </a:r>
            <a:endParaRPr lang="en-US" altLang="ko-KR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22" name="직사각형 21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1155" y="188640"/>
            <a:ext cx="176462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란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867672" y="2643182"/>
            <a:ext cx="7704856" cy="3643338"/>
            <a:chOff x="857224" y="2214554"/>
            <a:chExt cx="7704856" cy="3643338"/>
          </a:xfrm>
        </p:grpSpPr>
        <p:grpSp>
          <p:nvGrpSpPr>
            <p:cNvPr id="32" name="그룹 31"/>
            <p:cNvGrpSpPr/>
            <p:nvPr/>
          </p:nvGrpSpPr>
          <p:grpSpPr>
            <a:xfrm>
              <a:off x="857224" y="2214554"/>
              <a:ext cx="7704856" cy="3643338"/>
              <a:chOff x="857224" y="2214554"/>
              <a:chExt cx="7704856" cy="3643338"/>
            </a:xfrm>
          </p:grpSpPr>
          <p:sp>
            <p:nvSpPr>
              <p:cNvPr id="18" name="아래쪽 화살표 17"/>
              <p:cNvSpPr/>
              <p:nvPr/>
            </p:nvSpPr>
            <p:spPr>
              <a:xfrm flipV="1">
                <a:off x="3929058" y="3357562"/>
                <a:ext cx="1428760" cy="357190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1" name="그룹 30"/>
              <p:cNvGrpSpPr/>
              <p:nvPr/>
            </p:nvGrpSpPr>
            <p:grpSpPr>
              <a:xfrm>
                <a:off x="857224" y="2214554"/>
                <a:ext cx="7704856" cy="3643338"/>
                <a:chOff x="857224" y="2214554"/>
                <a:chExt cx="7704856" cy="3643338"/>
              </a:xfrm>
            </p:grpSpPr>
            <p:grpSp>
              <p:nvGrpSpPr>
                <p:cNvPr id="17" name="그룹 16"/>
                <p:cNvGrpSpPr/>
                <p:nvPr/>
              </p:nvGrpSpPr>
              <p:grpSpPr>
                <a:xfrm>
                  <a:off x="857224" y="2214554"/>
                  <a:ext cx="7704856" cy="3052176"/>
                  <a:chOff x="827584" y="1636541"/>
                  <a:chExt cx="7704856" cy="3052176"/>
                </a:xfrm>
              </p:grpSpPr>
              <p:sp>
                <p:nvSpPr>
                  <p:cNvPr id="16" name="아래쪽 화살표 15"/>
                  <p:cNvSpPr/>
                  <p:nvPr/>
                </p:nvSpPr>
                <p:spPr>
                  <a:xfrm flipV="1">
                    <a:off x="3899418" y="4208309"/>
                    <a:ext cx="1428760" cy="357190"/>
                  </a:xfrm>
                  <a:prstGeom prst="downArrow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9" name="자유형 18"/>
                  <p:cNvSpPr/>
                  <p:nvPr/>
                </p:nvSpPr>
                <p:spPr>
                  <a:xfrm>
                    <a:off x="827584" y="2700254"/>
                    <a:ext cx="1970586" cy="1988463"/>
                  </a:xfrm>
                  <a:custGeom>
                    <a:avLst/>
                    <a:gdLst>
                      <a:gd name="connsiteX0" fmla="*/ 0 w 1887397"/>
                      <a:gd name="connsiteY0" fmla="*/ 1233489 h 1894078"/>
                      <a:gd name="connsiteX1" fmla="*/ 471849 w 1887397"/>
                      <a:gd name="connsiteY1" fmla="*/ 1233489 h 1894078"/>
                      <a:gd name="connsiteX2" fmla="*/ 471849 w 1887397"/>
                      <a:gd name="connsiteY2" fmla="*/ 0 h 1894078"/>
                      <a:gd name="connsiteX3" fmla="*/ 1415548 w 1887397"/>
                      <a:gd name="connsiteY3" fmla="*/ 0 h 1894078"/>
                      <a:gd name="connsiteX4" fmla="*/ 1415548 w 1887397"/>
                      <a:gd name="connsiteY4" fmla="*/ 1233489 h 1894078"/>
                      <a:gd name="connsiteX5" fmla="*/ 1887397 w 1887397"/>
                      <a:gd name="connsiteY5" fmla="*/ 1233489 h 1894078"/>
                      <a:gd name="connsiteX6" fmla="*/ 943699 w 1887397"/>
                      <a:gd name="connsiteY6" fmla="*/ 1894078 h 1894078"/>
                      <a:gd name="connsiteX7" fmla="*/ 0 w 1887397"/>
                      <a:gd name="connsiteY7" fmla="*/ 1233489 h 1894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7397" h="1894078">
                        <a:moveTo>
                          <a:pt x="1229138" y="1894077"/>
                        </a:moveTo>
                        <a:lnTo>
                          <a:pt x="1229138" y="1420559"/>
                        </a:lnTo>
                        <a:lnTo>
                          <a:pt x="0" y="1420559"/>
                        </a:lnTo>
                        <a:lnTo>
                          <a:pt x="0" y="473519"/>
                        </a:lnTo>
                        <a:lnTo>
                          <a:pt x="1229138" y="473520"/>
                        </a:lnTo>
                        <a:lnTo>
                          <a:pt x="1229138" y="1"/>
                        </a:lnTo>
                        <a:lnTo>
                          <a:pt x="1887397" y="947038"/>
                        </a:lnTo>
                        <a:lnTo>
                          <a:pt x="1229138" y="1894077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569" tIns="571417" rIns="429862" bIns="571418" numCol="1" spcCol="1270" anchor="ctr" anchorCtr="0">
                    <a:noAutofit/>
                  </a:bodyPr>
                  <a:lstStyle/>
                  <a:p>
                    <a:pPr marL="0" marR="0" lvl="0" indent="0" algn="ctr" defTabSz="914400" eaLnBrk="1" fontAlgn="auto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600" b="1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대학교</a:t>
                    </a:r>
                    <a:endParaRPr kumimoji="0" lang="en-US" altLang="ko-KR" sz="1600" b="1" kern="1200" spc="1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marL="0" marR="0" lvl="0" indent="0" algn="ctr" defTabSz="914400" eaLnBrk="1" fontAlgn="auto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600" b="1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학업학기</a:t>
                    </a:r>
                    <a:endParaRPr lang="ko-KR" altLang="en-US" sz="1600" b="1" kern="1200" spc="1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en-US" altLang="ko-KR" sz="1200" kern="1200" spc="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(Academic study)</a:t>
                    </a:r>
                    <a:endParaRPr lang="ko-KR" altLang="en-US" sz="1200" kern="1200" spc="100" baseline="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</p:txBody>
              </p:sp>
              <p:sp>
                <p:nvSpPr>
                  <p:cNvPr id="20" name="자유형 19"/>
                  <p:cNvSpPr/>
                  <p:nvPr/>
                </p:nvSpPr>
                <p:spPr>
                  <a:xfrm>
                    <a:off x="6535234" y="2700254"/>
                    <a:ext cx="1997206" cy="1921200"/>
                  </a:xfrm>
                  <a:custGeom>
                    <a:avLst/>
                    <a:gdLst>
                      <a:gd name="connsiteX0" fmla="*/ 0 w 1887397"/>
                      <a:gd name="connsiteY0" fmla="*/ 1229997 h 1890586"/>
                      <a:gd name="connsiteX1" fmla="*/ 471849 w 1887397"/>
                      <a:gd name="connsiteY1" fmla="*/ 1229997 h 1890586"/>
                      <a:gd name="connsiteX2" fmla="*/ 471849 w 1887397"/>
                      <a:gd name="connsiteY2" fmla="*/ 0 h 1890586"/>
                      <a:gd name="connsiteX3" fmla="*/ 1415548 w 1887397"/>
                      <a:gd name="connsiteY3" fmla="*/ 0 h 1890586"/>
                      <a:gd name="connsiteX4" fmla="*/ 1415548 w 1887397"/>
                      <a:gd name="connsiteY4" fmla="*/ 1229997 h 1890586"/>
                      <a:gd name="connsiteX5" fmla="*/ 1887397 w 1887397"/>
                      <a:gd name="connsiteY5" fmla="*/ 1229997 h 1890586"/>
                      <a:gd name="connsiteX6" fmla="*/ 943699 w 1887397"/>
                      <a:gd name="connsiteY6" fmla="*/ 1890586 h 1890586"/>
                      <a:gd name="connsiteX7" fmla="*/ 0 w 1887397"/>
                      <a:gd name="connsiteY7" fmla="*/ 1229997 h 1890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7397" h="1890586">
                        <a:moveTo>
                          <a:pt x="659475" y="1"/>
                        </a:moveTo>
                        <a:lnTo>
                          <a:pt x="659475" y="472647"/>
                        </a:lnTo>
                        <a:lnTo>
                          <a:pt x="1887397" y="472646"/>
                        </a:lnTo>
                        <a:lnTo>
                          <a:pt x="1887397" y="1417940"/>
                        </a:lnTo>
                        <a:lnTo>
                          <a:pt x="659475" y="1417940"/>
                        </a:lnTo>
                        <a:lnTo>
                          <a:pt x="659475" y="1890585"/>
                        </a:lnTo>
                        <a:lnTo>
                          <a:pt x="0" y="945294"/>
                        </a:lnTo>
                        <a:lnTo>
                          <a:pt x="659475" y="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19050">
                    <a:solidFill>
                      <a:srgbClr val="00B0F0"/>
                    </a:solidFill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9863" tIns="571417" rIns="99568" bIns="571418" numCol="1" spcCol="1270" anchor="ctr" anchorCtr="0">
                    <a:noAutofit/>
                  </a:bodyPr>
                  <a:lstStyle/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ko-KR" altLang="en-US" sz="1600" b="1" kern="1200" spc="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산업현장</a:t>
                    </a:r>
                    <a:r>
                      <a:rPr lang="en-US" altLang="ko-KR" sz="1600" b="1" spc="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</a:rPr>
                      <a:t> </a:t>
                    </a: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ko-KR" altLang="en-US" sz="1600" b="1" kern="1200" spc="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실무경험학기</a:t>
                    </a:r>
                    <a:endParaRPr kumimoji="0" lang="en-US" altLang="ko-KR" sz="1600" b="1" kern="1200" spc="200" baseline="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  <a:p>
                    <a:pPr lvl="0" algn="ctr" defTabSz="6223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0" lang="en-US" altLang="ko-KR" sz="1400" kern="1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(work</a:t>
                    </a:r>
                    <a:r>
                      <a:rPr kumimoji="0" lang="en-US" altLang="ko-KR" sz="1400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 </a:t>
                    </a:r>
                    <a:r>
                      <a:rPr kumimoji="0" lang="en-US" altLang="ko-KR" sz="1400" kern="12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</a:rPr>
                      <a:t>experience)</a:t>
                    </a:r>
                    <a:endParaRPr lang="ko-KR" altLang="en-US" sz="1400" kern="1200" baseline="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/>
                      <a:latin typeface="+mn-ea"/>
                    </a:endParaRPr>
                  </a:p>
                </p:txBody>
              </p:sp>
              <p:grpSp>
                <p:nvGrpSpPr>
                  <p:cNvPr id="24" name="그룹 23"/>
                  <p:cNvGrpSpPr/>
                  <p:nvPr/>
                </p:nvGrpSpPr>
                <p:grpSpPr>
                  <a:xfrm>
                    <a:off x="1763688" y="1636541"/>
                    <a:ext cx="5760639" cy="1116552"/>
                    <a:chOff x="1552800" y="1668999"/>
                    <a:chExt cx="6042368" cy="1123736"/>
                  </a:xfrm>
                </p:grpSpPr>
                <p:sp>
                  <p:nvSpPr>
                    <p:cNvPr id="26" name="자유형 25"/>
                    <p:cNvSpPr/>
                    <p:nvPr/>
                  </p:nvSpPr>
                  <p:spPr>
                    <a:xfrm>
                      <a:off x="3516411" y="1704138"/>
                      <a:ext cx="2111179" cy="1055506"/>
                    </a:xfrm>
                    <a:custGeom>
                      <a:avLst/>
                      <a:gdLst>
                        <a:gd name="connsiteX0" fmla="*/ 0 w 1465787"/>
                        <a:gd name="connsiteY0" fmla="*/ 732894 h 1465787"/>
                        <a:gd name="connsiteX1" fmla="*/ 732894 w 1465787"/>
                        <a:gd name="connsiteY1" fmla="*/ 0 h 1465787"/>
                        <a:gd name="connsiteX2" fmla="*/ 1465788 w 1465787"/>
                        <a:gd name="connsiteY2" fmla="*/ 732894 h 1465787"/>
                        <a:gd name="connsiteX3" fmla="*/ 732894 w 1465787"/>
                        <a:gd name="connsiteY3" fmla="*/ 1465788 h 1465787"/>
                        <a:gd name="connsiteX4" fmla="*/ 0 w 1465787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5787" h="1465787">
                          <a:moveTo>
                            <a:pt x="0" y="732894"/>
                          </a:moveTo>
                          <a:cubicBezTo>
                            <a:pt x="0" y="328128"/>
                            <a:pt x="328128" y="0"/>
                            <a:pt x="732894" y="0"/>
                          </a:cubicBezTo>
                          <a:cubicBezTo>
                            <a:pt x="1137660" y="0"/>
                            <a:pt x="1465788" y="328128"/>
                            <a:pt x="1465788" y="732894"/>
                          </a:cubicBezTo>
                          <a:cubicBezTo>
                            <a:pt x="1465788" y="1137660"/>
                            <a:pt x="1137660" y="1465788"/>
                            <a:pt x="732894" y="1465788"/>
                          </a:cubicBezTo>
                          <a:cubicBezTo>
                            <a:pt x="328128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229900" tIns="229900" rIns="229900" bIns="229900" numCol="1" spcCol="1270" anchor="ctr" anchorCtr="0">
                      <a:noAutofit/>
                    </a:bodyPr>
                    <a:lstStyle/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진로 설정</a:t>
                      </a:r>
                      <a:r>
                        <a:rPr lang="en-US" altLang="ko-KR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취업역량 강화</a:t>
                      </a:r>
                      <a:endParaRPr lang="en-US" sz="16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7" name="자유형 26"/>
                    <p:cNvSpPr/>
                    <p:nvPr/>
                  </p:nvSpPr>
                  <p:spPr>
                    <a:xfrm>
                      <a:off x="5623771" y="1670050"/>
                      <a:ext cx="1971397" cy="1122685"/>
                    </a:xfrm>
                    <a:custGeom>
                      <a:avLst/>
                      <a:gdLst>
                        <a:gd name="connsiteX0" fmla="*/ 0 w 1707334"/>
                        <a:gd name="connsiteY0" fmla="*/ 732894 h 1465787"/>
                        <a:gd name="connsiteX1" fmla="*/ 853667 w 1707334"/>
                        <a:gd name="connsiteY1" fmla="*/ 0 h 1465787"/>
                        <a:gd name="connsiteX2" fmla="*/ 1707334 w 1707334"/>
                        <a:gd name="connsiteY2" fmla="*/ 732894 h 1465787"/>
                        <a:gd name="connsiteX3" fmla="*/ 853667 w 1707334"/>
                        <a:gd name="connsiteY3" fmla="*/ 1465788 h 1465787"/>
                        <a:gd name="connsiteX4" fmla="*/ 0 w 1707334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07334" h="1465787">
                          <a:moveTo>
                            <a:pt x="0" y="732894"/>
                          </a:moveTo>
                          <a:cubicBezTo>
                            <a:pt x="0" y="328128"/>
                            <a:pt x="382200" y="0"/>
                            <a:pt x="853667" y="0"/>
                          </a:cubicBezTo>
                          <a:cubicBezTo>
                            <a:pt x="1325134" y="0"/>
                            <a:pt x="1707334" y="328128"/>
                            <a:pt x="1707334" y="732894"/>
                          </a:cubicBezTo>
                          <a:cubicBezTo>
                            <a:pt x="1707334" y="1137660"/>
                            <a:pt x="1325134" y="1465788"/>
                            <a:pt x="853667" y="1465788"/>
                          </a:cubicBezTo>
                          <a:cubicBezTo>
                            <a:pt x="382200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65273" tIns="229900" rIns="265273" bIns="229900" numCol="1" spcCol="1270" anchor="ctr" anchorCtr="0">
                      <a:noAutofit/>
                    </a:bodyPr>
                    <a:lstStyle/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현장지향 </a:t>
                      </a:r>
                      <a:endParaRPr lang="en-US" altLang="ko-KR" sz="1600" b="1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실</a:t>
                      </a:r>
                      <a:r>
                        <a:rPr lang="ko-KR" altLang="en-US" sz="1600" b="1" kern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무형</a:t>
                      </a:r>
                      <a:r>
                        <a:rPr lang="en-US" altLang="ko-KR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인재</a:t>
                      </a:r>
                      <a:endParaRPr lang="en-US" altLang="ko-KR" sz="1600" b="1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양성</a:t>
                      </a:r>
                      <a:endParaRPr lang="en-US" altLang="ko-KR" sz="1600" b="1" kern="120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8" name="자유형 27"/>
                    <p:cNvSpPr/>
                    <p:nvPr/>
                  </p:nvSpPr>
                  <p:spPr>
                    <a:xfrm>
                      <a:off x="1552800" y="1668999"/>
                      <a:ext cx="1971398" cy="1122682"/>
                    </a:xfrm>
                    <a:custGeom>
                      <a:avLst/>
                      <a:gdLst>
                        <a:gd name="connsiteX0" fmla="*/ 0 w 1707334"/>
                        <a:gd name="connsiteY0" fmla="*/ 732894 h 1465787"/>
                        <a:gd name="connsiteX1" fmla="*/ 853667 w 1707334"/>
                        <a:gd name="connsiteY1" fmla="*/ 0 h 1465787"/>
                        <a:gd name="connsiteX2" fmla="*/ 1707334 w 1707334"/>
                        <a:gd name="connsiteY2" fmla="*/ 732894 h 1465787"/>
                        <a:gd name="connsiteX3" fmla="*/ 853667 w 1707334"/>
                        <a:gd name="connsiteY3" fmla="*/ 1465788 h 1465787"/>
                        <a:gd name="connsiteX4" fmla="*/ 0 w 1707334"/>
                        <a:gd name="connsiteY4" fmla="*/ 732894 h 146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07334" h="1465787">
                          <a:moveTo>
                            <a:pt x="0" y="732894"/>
                          </a:moveTo>
                          <a:cubicBezTo>
                            <a:pt x="0" y="328128"/>
                            <a:pt x="382200" y="0"/>
                            <a:pt x="853667" y="0"/>
                          </a:cubicBezTo>
                          <a:cubicBezTo>
                            <a:pt x="1325134" y="0"/>
                            <a:pt x="1707334" y="328128"/>
                            <a:pt x="1707334" y="732894"/>
                          </a:cubicBezTo>
                          <a:cubicBezTo>
                            <a:pt x="1707334" y="1137660"/>
                            <a:pt x="1325134" y="1465788"/>
                            <a:pt x="853667" y="1465788"/>
                          </a:cubicBezTo>
                          <a:cubicBezTo>
                            <a:pt x="382200" y="1465788"/>
                            <a:pt x="0" y="1137660"/>
                            <a:pt x="0" y="732894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65273" tIns="229900" rIns="265273" bIns="229900" numCol="1" spcCol="1270" anchor="ctr" anchorCtr="0">
                      <a:noAutofit/>
                    </a:bodyPr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산업체와 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대학</a:t>
                      </a:r>
                      <a:endParaRPr lang="en-US" altLang="ko-KR" sz="1600" b="1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미스</a:t>
                      </a: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매</a:t>
                      </a:r>
                      <a:r>
                        <a:rPr lang="ko-KR" altLang="en-US" sz="1600" b="1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치 </a:t>
                      </a:r>
                      <a:r>
                        <a:rPr lang="ko-KR" altLang="en-US" sz="16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+mj-ea"/>
                          <a:ea typeface="+mj-ea"/>
                        </a:rPr>
                        <a:t>해소</a:t>
                      </a:r>
                      <a:endParaRPr lang="en-US" altLang="ko-KR" sz="16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21" name="타원 20"/>
                <p:cNvSpPr/>
                <p:nvPr/>
              </p:nvSpPr>
              <p:spPr>
                <a:xfrm>
                  <a:off x="2489850" y="5214950"/>
                  <a:ext cx="4429156" cy="642942"/>
                </a:xfrm>
                <a:prstGeom prst="ellipse">
                  <a:avLst/>
                </a:prstGeom>
                <a:solidFill>
                  <a:srgbClr val="9966FF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/>
                    <a:t>단기현장체험의 문제점 개선</a:t>
                  </a:r>
                  <a:endParaRPr lang="ko-KR" altLang="en-US" b="1" dirty="0"/>
                </a:p>
              </p:txBody>
            </p:sp>
          </p:grpSp>
        </p:grpSp>
        <p:sp>
          <p:nvSpPr>
            <p:cNvPr id="23" name="모서리가 둥근 직사각형 22"/>
            <p:cNvSpPr/>
            <p:nvPr/>
          </p:nvSpPr>
          <p:spPr>
            <a:xfrm>
              <a:off x="2928926" y="3786190"/>
              <a:ext cx="3571900" cy="928694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 err="1" smtClean="0"/>
                <a:t>기업연계형</a:t>
              </a:r>
              <a:r>
                <a:rPr lang="ko-KR" altLang="en-US" sz="2200" b="1" dirty="0" smtClean="0"/>
                <a:t> 장기현장실습</a:t>
              </a:r>
              <a:endParaRPr lang="ko-KR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675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3629237" y="2487398"/>
            <a:ext cx="3601885" cy="2496988"/>
            <a:chOff x="3629237" y="2487398"/>
            <a:chExt cx="3601885" cy="2496988"/>
          </a:xfrm>
        </p:grpSpPr>
        <p:cxnSp>
          <p:nvCxnSpPr>
            <p:cNvPr id="41" name="꺾인 연결선 40"/>
            <p:cNvCxnSpPr/>
            <p:nvPr/>
          </p:nvCxnSpPr>
          <p:spPr bwMode="auto">
            <a:xfrm>
              <a:off x="3629237" y="2487398"/>
              <a:ext cx="124131" cy="2496988"/>
            </a:xfrm>
            <a:prstGeom prst="bentConnector3">
              <a:avLst>
                <a:gd name="adj1" fmla="val 292929"/>
              </a:avLst>
            </a:prstGeom>
            <a:solidFill>
              <a:srgbClr val="4F81BD"/>
            </a:solidFill>
            <a:ln w="50800" cap="flat" cmpd="sng" algn="ctr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직선 화살표 연결선 41"/>
            <p:cNvCxnSpPr/>
            <p:nvPr/>
          </p:nvCxnSpPr>
          <p:spPr bwMode="auto">
            <a:xfrm>
              <a:off x="3993358" y="3668840"/>
              <a:ext cx="1368151" cy="13990"/>
            </a:xfrm>
            <a:prstGeom prst="straightConnector1">
              <a:avLst/>
            </a:prstGeom>
            <a:solidFill>
              <a:srgbClr val="4F81BD"/>
            </a:solidFill>
            <a:ln w="44450" cap="flat" cmpd="sng" algn="ctr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 bwMode="auto">
            <a:xfrm>
              <a:off x="4122858" y="3273178"/>
              <a:ext cx="11091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7955"/>
                  </a:solidFill>
                  <a:effectLst/>
                  <a:uLnTx/>
                  <a:uFillTx/>
                  <a:latin typeface="+mn-ea"/>
                </a:rPr>
                <a:t>해결방안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D7955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390738" y="2777069"/>
              <a:ext cx="1840384" cy="1811522"/>
            </a:xfrm>
            <a:prstGeom prst="roundRect">
              <a:avLst/>
            </a:prstGeom>
            <a:solidFill>
              <a:srgbClr val="9966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latinLnBrk="0">
                <a:lnSpc>
                  <a:spcPct val="150000"/>
                </a:lnSpc>
                <a:defRPr/>
              </a:pPr>
              <a:r>
                <a:rPr kumimoji="1" lang="ko-KR" altLang="en-US" b="1" kern="0" dirty="0" err="1" smtClean="0">
                  <a:solidFill>
                    <a:schemeClr val="bg1"/>
                  </a:solidFill>
                  <a:latin typeface="+mn-ea"/>
                </a:rPr>
                <a:t>기업연계형</a:t>
              </a:r>
              <a:endParaRPr kumimoji="1" lang="en-US" altLang="ko-KR" b="1" kern="0" dirty="0" smtClean="0">
                <a:solidFill>
                  <a:schemeClr val="bg1"/>
                </a:solidFill>
                <a:latin typeface="+mn-ea"/>
              </a:endParaRPr>
            </a:p>
            <a:p>
              <a:pPr lvl="0" algn="ctr" latinLnBrk="0">
                <a:lnSpc>
                  <a:spcPct val="150000"/>
                </a:lnSpc>
                <a:defRPr/>
              </a:pPr>
              <a:r>
                <a:rPr kumimoji="1" lang="ko-KR" altLang="en-US" b="1" kern="0" dirty="0" smtClean="0">
                  <a:solidFill>
                    <a:schemeClr val="bg1"/>
                  </a:solidFill>
                  <a:latin typeface="+mn-ea"/>
                </a:rPr>
                <a:t>장기현장실습</a:t>
              </a:r>
              <a:endParaRPr kumimoji="1" lang="en-US" altLang="ko-KR" b="1" kern="0" dirty="0">
                <a:solidFill>
                  <a:schemeClr val="bg1"/>
                </a:solidFill>
                <a:latin typeface="+mn-ea"/>
              </a:endParaRPr>
            </a:p>
            <a:p>
              <a:pPr lvl="0" algn="ctr" latinLnBrk="0">
                <a:lnSpc>
                  <a:spcPct val="150000"/>
                </a:lnSpc>
                <a:defRPr/>
              </a:pPr>
              <a:r>
                <a:rPr kumimoji="1" lang="ko-KR" altLang="en-US" b="1" kern="0" dirty="0" smtClean="0">
                  <a:solidFill>
                    <a:schemeClr val="bg1"/>
                  </a:solidFill>
                  <a:latin typeface="+mn-ea"/>
                </a:rPr>
                <a:t>프로그램</a:t>
              </a:r>
              <a:endParaRPr kumimoji="1" lang="en-US" altLang="ko-KR" b="1" kern="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30" name="직사각형 29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55576" y="188640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사업 도입배경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026462" y="1196752"/>
            <a:ext cx="2753450" cy="2539140"/>
            <a:chOff x="961897" y="1551189"/>
            <a:chExt cx="2753450" cy="2325275"/>
          </a:xfrm>
        </p:grpSpPr>
        <p:grpSp>
          <p:nvGrpSpPr>
            <p:cNvPr id="22" name="그룹 21"/>
            <p:cNvGrpSpPr/>
            <p:nvPr/>
          </p:nvGrpSpPr>
          <p:grpSpPr>
            <a:xfrm>
              <a:off x="961897" y="1551189"/>
              <a:ext cx="2753450" cy="2325275"/>
              <a:chOff x="961897" y="1551189"/>
              <a:chExt cx="2753450" cy="2325275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961897" y="1959811"/>
                <a:ext cx="2753449" cy="19166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모서리가 둥근 직사각형 20"/>
              <p:cNvSpPr/>
              <p:nvPr/>
            </p:nvSpPr>
            <p:spPr bwMode="auto">
              <a:xfrm>
                <a:off x="961898" y="1551189"/>
                <a:ext cx="2753449" cy="408622"/>
              </a:xfrm>
              <a:prstGeom prst="roundRect">
                <a:avLst/>
              </a:prstGeom>
              <a:solidFill>
                <a:srgbClr val="0070C0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기업의 고민</a:t>
                </a:r>
              </a:p>
            </p:txBody>
          </p:sp>
        </p:grp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1069748" y="1951978"/>
              <a:ext cx="2589170" cy="18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대학과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산업체간의 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인력수급</a:t>
              </a: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 </a:t>
              </a: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Mismatch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endPara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신입사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원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재교육 비용 과다</a:t>
              </a:r>
              <a:endPara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신입사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원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검증의 어려움</a:t>
              </a:r>
              <a:endPara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우수인력 중소기업 기피</a:t>
              </a:r>
              <a:endPara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기술</a:t>
              </a: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/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연구 예산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한정</a:t>
              </a:r>
              <a:endParaRPr kumimoji="1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000100" y="4085358"/>
            <a:ext cx="2831224" cy="2272599"/>
            <a:chOff x="954957" y="4085358"/>
            <a:chExt cx="2831224" cy="2272599"/>
          </a:xfrm>
        </p:grpSpPr>
        <p:sp>
          <p:nvSpPr>
            <p:cNvPr id="33" name="직사각형 32"/>
            <p:cNvSpPr/>
            <p:nvPr/>
          </p:nvSpPr>
          <p:spPr>
            <a:xfrm>
              <a:off x="987608" y="4389648"/>
              <a:ext cx="2753449" cy="19683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 bwMode="auto">
            <a:xfrm>
              <a:off x="980668" y="4085358"/>
              <a:ext cx="2753448" cy="442674"/>
            </a:xfrm>
            <a:prstGeom prst="roundRect">
              <a:avLst/>
            </a:prstGeom>
            <a:solidFill>
              <a:srgbClr val="FD7955"/>
            </a:solidFill>
            <a:ln w="38100" cap="flat" cmpd="sng" algn="ctr">
              <a:solidFill>
                <a:srgbClr val="FD79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</a:rPr>
                <a:t>학생의 고민</a:t>
              </a:r>
            </a:p>
          </p:txBody>
        </p: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954957" y="4581128"/>
              <a:ext cx="283122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algn="ctr" eaLnBrk="0"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실무경험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부족</a:t>
              </a:r>
              <a:endPara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자신의 진로에 대한 고민</a:t>
              </a:r>
              <a:endPara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취업난 해소를 위한 방법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한정</a:t>
              </a:r>
              <a:endPara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학비조달 문제</a:t>
              </a:r>
              <a:endPara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1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 첨단장비 및 현장중심교육 </a:t>
              </a:r>
              <a:r>
                <a:rPr kumimoji="1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n-ea"/>
                  <a:ea typeface="+mn-ea"/>
                </a:rPr>
                <a:t>부족</a:t>
              </a:r>
              <a:endParaRPr kumimoji="1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</p:grpSp>
      <p:pic>
        <p:nvPicPr>
          <p:cNvPr id="1026" name="Picture 2" descr="G:\사람 색깔별\남자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05686" y="3359574"/>
            <a:ext cx="1338280" cy="2998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1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87204" y="1556792"/>
            <a:ext cx="7717244" cy="23042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b="1" kern="0" dirty="0" smtClean="0">
                <a:latin typeface="+mn-ea"/>
              </a:rPr>
              <a:t>전공분야 현장경험을 </a:t>
            </a:r>
            <a:r>
              <a:rPr lang="ko-KR" altLang="en-US" sz="1600" kern="0" dirty="0" smtClean="0">
                <a:latin typeface="+mn-ea"/>
              </a:rPr>
              <a:t>통해 진로선택 명확 및 </a:t>
            </a:r>
            <a:r>
              <a:rPr lang="ko-KR" altLang="en-US" sz="1600" b="1" kern="0" dirty="0" smtClean="0">
                <a:latin typeface="+mn-ea"/>
              </a:rPr>
              <a:t>취업이 용이</a:t>
            </a:r>
            <a:r>
              <a:rPr lang="en-US" altLang="ko-KR" sz="1600" b="1" kern="0" dirty="0" smtClean="0">
                <a:latin typeface="+mn-ea"/>
              </a:rPr>
              <a:t>.</a:t>
            </a: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전공역량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의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Hard Skill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및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의사소통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조직적응력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자신감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의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Social Skill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함양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.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kern="0" dirty="0">
                <a:latin typeface="+mn-ea"/>
              </a:rPr>
              <a:t>학교에서 배운 전공내용을 </a:t>
            </a:r>
            <a:r>
              <a:rPr lang="ko-KR" altLang="en-US" sz="1600" b="1" kern="0" dirty="0">
                <a:latin typeface="+mn-ea"/>
              </a:rPr>
              <a:t>산업현장에서 실무적으로 경험하는 전공역량 </a:t>
            </a:r>
            <a:r>
              <a:rPr lang="ko-KR" altLang="en-US" sz="1600" b="1" kern="0" dirty="0" smtClean="0">
                <a:latin typeface="+mn-ea"/>
              </a:rPr>
              <a:t>강화</a:t>
            </a:r>
            <a:r>
              <a:rPr lang="en-US" altLang="ko-KR" sz="1600" kern="0" dirty="0" smtClean="0">
                <a:latin typeface="+mn-ea"/>
              </a:rPr>
              <a:t>.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학교 졸업 후 입사해서 별도의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OJT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기간 없이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경력 투입가능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latin typeface="+mn-ea"/>
              </a:rPr>
              <a:t>IPP </a:t>
            </a:r>
            <a:r>
              <a:rPr lang="ko-KR" altLang="en-US" sz="1600" kern="0" dirty="0">
                <a:latin typeface="+mn-ea"/>
              </a:rPr>
              <a:t>근무기간 중 회사 </a:t>
            </a:r>
            <a:r>
              <a:rPr lang="en-US" altLang="ko-KR" sz="1600" kern="0" dirty="0">
                <a:latin typeface="+mn-ea"/>
              </a:rPr>
              <a:t>80</a:t>
            </a:r>
            <a:r>
              <a:rPr lang="ko-KR" altLang="en-US" sz="1600" kern="0" dirty="0">
                <a:latin typeface="+mn-ea"/>
              </a:rPr>
              <a:t>만원과 사업단 </a:t>
            </a:r>
            <a:r>
              <a:rPr lang="en-US" altLang="ko-KR" sz="1600" kern="0" dirty="0">
                <a:latin typeface="+mn-ea"/>
              </a:rPr>
              <a:t>40</a:t>
            </a:r>
            <a:r>
              <a:rPr lang="ko-KR" altLang="en-US" sz="1600" kern="0" dirty="0">
                <a:latin typeface="+mn-ea"/>
              </a:rPr>
              <a:t>만원으로 </a:t>
            </a:r>
            <a:r>
              <a:rPr lang="ko-KR" altLang="en-US" sz="1600" b="1" kern="0" dirty="0" smtClean="0">
                <a:latin typeface="+mn-ea"/>
              </a:rPr>
              <a:t>월 </a:t>
            </a:r>
            <a:r>
              <a:rPr lang="en-US" altLang="ko-KR" sz="1600" b="1" kern="0" dirty="0" smtClean="0">
                <a:latin typeface="+mn-ea"/>
              </a:rPr>
              <a:t>120</a:t>
            </a:r>
            <a:r>
              <a:rPr lang="ko-KR" altLang="en-US" sz="1600" b="1" kern="0" dirty="0">
                <a:latin typeface="+mn-ea"/>
              </a:rPr>
              <a:t>만원의 수당 지급</a:t>
            </a:r>
            <a:r>
              <a:rPr lang="en-US" altLang="ko-KR" sz="1600" kern="0" dirty="0">
                <a:latin typeface="+mn-ea"/>
              </a:rPr>
              <a:t>.</a:t>
            </a: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endParaRPr lang="ko-KR" altLang="en-US" sz="1600" dirty="0">
              <a:solidFill>
                <a:srgbClr val="0000FF"/>
              </a:solidFill>
              <a:latin typeface="+mn-ea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E7F1-5536-4F6A-9F8B-58207314D194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8" name="직사각형 7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사업의 장점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052736"/>
            <a:ext cx="2304256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B050"/>
                </a:solidFill>
                <a:latin typeface="+mn-ea"/>
              </a:rPr>
              <a:t>1. </a:t>
            </a:r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학생의 입장</a:t>
            </a:r>
            <a:endParaRPr lang="en-US" altLang="ko-KR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87204" y="4293096"/>
            <a:ext cx="7328134" cy="23042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kern="0" dirty="0" smtClean="0">
                <a:latin typeface="+mn-ea"/>
              </a:rPr>
              <a:t>인력을 안정적으로 확보하고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재교육 </a:t>
            </a:r>
            <a:r>
              <a:rPr lang="ko-KR" altLang="en-US" sz="1600" b="1" dirty="0">
                <a:latin typeface="+mn-ea"/>
              </a:rPr>
              <a:t>비용과 기간절감 </a:t>
            </a:r>
            <a:r>
              <a:rPr lang="ko-KR" altLang="en-US" sz="1600" b="1" dirty="0" smtClean="0">
                <a:latin typeface="+mn-ea"/>
              </a:rPr>
              <a:t>효과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solidFill>
                  <a:srgbClr val="0000FF"/>
                </a:solidFill>
                <a:latin typeface="+mn-ea"/>
              </a:rPr>
              <a:t>IPP </a:t>
            </a:r>
            <a:r>
              <a:rPr lang="ko-KR" altLang="en-US" sz="1600" kern="0" dirty="0" smtClean="0">
                <a:solidFill>
                  <a:srgbClr val="0000FF"/>
                </a:solidFill>
                <a:latin typeface="+mn-ea"/>
              </a:rPr>
              <a:t>근무기간 중에 </a:t>
            </a:r>
            <a:r>
              <a:rPr lang="ko-KR" altLang="en-US" sz="1600" b="1" kern="0" dirty="0" smtClean="0">
                <a:solidFill>
                  <a:srgbClr val="0000FF"/>
                </a:solidFill>
                <a:latin typeface="+mn-ea"/>
              </a:rPr>
              <a:t>전문능력</a:t>
            </a:r>
            <a:r>
              <a:rPr lang="en-US" altLang="ko-KR" sz="1600" b="1" kern="0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kern="0" dirty="0" smtClean="0">
                <a:solidFill>
                  <a:srgbClr val="0000FF"/>
                </a:solidFill>
                <a:latin typeface="+mn-ea"/>
              </a:rPr>
              <a:t>근무태도 등을 사전에 면밀하게 검증 </a:t>
            </a:r>
            <a:r>
              <a:rPr lang="ko-KR" altLang="en-US" sz="1600" kern="0" dirty="0" smtClean="0">
                <a:solidFill>
                  <a:srgbClr val="0000FF"/>
                </a:solidFill>
                <a:latin typeface="+mn-ea"/>
              </a:rPr>
              <a:t>가능</a:t>
            </a:r>
            <a:r>
              <a:rPr lang="en-US" altLang="ko-KR" sz="1600" kern="0" dirty="0" smtClean="0">
                <a:solidFill>
                  <a:srgbClr val="0000FF"/>
                </a:solidFill>
                <a:latin typeface="+mn-ea"/>
              </a:rPr>
              <a:t>.</a:t>
            </a: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sz="1600" dirty="0" smtClean="0">
                <a:latin typeface="+mn-ea"/>
              </a:rPr>
              <a:t>IPP </a:t>
            </a:r>
            <a:r>
              <a:rPr lang="ko-KR" altLang="en-US" sz="1600" dirty="0" smtClean="0">
                <a:latin typeface="+mn-ea"/>
              </a:rPr>
              <a:t>근무를 하고 졸업 후 </a:t>
            </a:r>
            <a:r>
              <a:rPr lang="ko-KR" altLang="en-US" sz="1600" b="1" dirty="0" smtClean="0">
                <a:latin typeface="+mn-ea"/>
              </a:rPr>
              <a:t>직원으로 채용 연계 용이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>
              <a:solidFill>
                <a:srgbClr val="0000FF"/>
              </a:solidFill>
              <a:latin typeface="+mn-ea"/>
            </a:endParaRP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altLang="ko-KR" sz="1600" kern="0" dirty="0" smtClean="0">
                <a:solidFill>
                  <a:srgbClr val="0000FF"/>
                </a:solidFill>
                <a:latin typeface="+mn-ea"/>
              </a:rPr>
              <a:t>IPP</a:t>
            </a:r>
            <a:r>
              <a:rPr lang="ko-KR" altLang="en-US" sz="1600" kern="0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kern="0" dirty="0" smtClean="0">
                <a:solidFill>
                  <a:srgbClr val="0000FF"/>
                </a:solidFill>
                <a:latin typeface="+mn-ea"/>
              </a:rPr>
              <a:t>인력으로 인해 기업 내 인력의 </a:t>
            </a:r>
            <a:r>
              <a:rPr lang="ko-KR" altLang="en-US" sz="1600" b="1" kern="0" dirty="0" smtClean="0">
                <a:solidFill>
                  <a:srgbClr val="0000FF"/>
                </a:solidFill>
                <a:latin typeface="+mn-ea"/>
              </a:rPr>
              <a:t>전략적인 업무 활용과 배치 가능</a:t>
            </a:r>
            <a:r>
              <a:rPr lang="en-US" altLang="ko-KR" sz="1600" kern="0" dirty="0" smtClean="0">
                <a:solidFill>
                  <a:srgbClr val="0000FF"/>
                </a:solidFill>
                <a:latin typeface="+mn-ea"/>
              </a:rPr>
              <a:t>.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 </a:t>
            </a:r>
          </a:p>
          <a:p>
            <a:pPr marL="228600" lvl="1" indent="-228600" defTabSz="933450" latinLnBrk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ko-KR" altLang="en-US" sz="1600" dirty="0" smtClean="0">
                <a:latin typeface="+mn-ea"/>
              </a:rPr>
              <a:t>대학의 지도교수가 </a:t>
            </a:r>
            <a:r>
              <a:rPr lang="ko-KR" altLang="en-US" sz="1600" b="1" dirty="0" smtClean="0">
                <a:latin typeface="+mn-ea"/>
              </a:rPr>
              <a:t>해당 기업체 기술지도 및 애로 프로젝트 등 연계지원</a:t>
            </a:r>
            <a:r>
              <a:rPr lang="en-US" altLang="ko-KR" sz="1600" kern="0" dirty="0" smtClean="0">
                <a:latin typeface="+mn-ea"/>
              </a:rPr>
              <a:t>.</a:t>
            </a:r>
            <a:endParaRPr lang="en-US" altLang="ko-KR" sz="1600" kern="0" dirty="0">
              <a:latin typeface="+mn-ea"/>
            </a:endParaRPr>
          </a:p>
          <a:p>
            <a:pPr marL="0" marR="0" lvl="1" indent="0" defTabSz="93345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789040"/>
            <a:ext cx="2304256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B050"/>
                </a:solidFill>
                <a:latin typeface="+mn-ea"/>
              </a:rPr>
              <a:t>2. </a:t>
            </a:r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기업의 입장</a:t>
            </a:r>
            <a:endParaRPr lang="en-US" altLang="ko-KR" b="1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2050" name="Picture 2" descr="G:\사람 색깔별\남자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140436" y="1224302"/>
            <a:ext cx="968068" cy="2061822"/>
          </a:xfrm>
          <a:prstGeom prst="rect">
            <a:avLst/>
          </a:prstGeom>
          <a:noFill/>
        </p:spPr>
      </p:pic>
      <p:pic>
        <p:nvPicPr>
          <p:cNvPr id="2051" name="Picture 3" descr="G:\사람 색깔별\남자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96336" y="3938945"/>
            <a:ext cx="1017801" cy="2133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39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900792" y="1142984"/>
            <a:ext cx="2599638" cy="576064"/>
            <a:chOff x="829354" y="1214422"/>
            <a:chExt cx="2599638" cy="576064"/>
          </a:xfrm>
        </p:grpSpPr>
        <p:sp>
          <p:nvSpPr>
            <p:cNvPr id="4" name="직사각형 3"/>
            <p:cNvSpPr/>
            <p:nvPr/>
          </p:nvSpPr>
          <p:spPr>
            <a:xfrm>
              <a:off x="1327900" y="1214422"/>
              <a:ext cx="210109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err="1" smtClean="0">
                  <a:solidFill>
                    <a:schemeClr val="tx1"/>
                  </a:solidFill>
                </a:rPr>
                <a:t>취업처</a:t>
              </a:r>
              <a:r>
                <a:rPr lang="ko-KR" altLang="en-US" sz="2000" dirty="0" smtClean="0">
                  <a:solidFill>
                    <a:schemeClr val="tx1"/>
                  </a:solidFill>
                </a:rPr>
                <a:t> 소속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829354" y="1214422"/>
              <a:ext cx="616025" cy="576064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19" descr="C:\Users\hyekang.lee\AppData\Local\Microsoft\Windows\Temporary Internet Files\Content.IE5\ZFVE11N6\MC90044206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2479" y="1316051"/>
              <a:ext cx="455958" cy="423216"/>
            </a:xfrm>
            <a:prstGeom prst="rect">
              <a:avLst/>
            </a:prstGeom>
            <a:noFill/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46" name="직사각형 45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5576" y="188640"/>
            <a:ext cx="4379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우리대학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사업단 조직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28662" y="1857364"/>
            <a:ext cx="7286676" cy="4286280"/>
            <a:chOff x="857224" y="2071678"/>
            <a:chExt cx="7286676" cy="4286280"/>
          </a:xfrm>
        </p:grpSpPr>
        <p:sp>
          <p:nvSpPr>
            <p:cNvPr id="31" name="직사각형 30"/>
            <p:cNvSpPr/>
            <p:nvPr/>
          </p:nvSpPr>
          <p:spPr>
            <a:xfrm>
              <a:off x="857224" y="2071678"/>
              <a:ext cx="7286676" cy="4286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1657703" y="2420888"/>
              <a:ext cx="5700379" cy="3528392"/>
              <a:chOff x="1657703" y="2420888"/>
              <a:chExt cx="5700379" cy="3528392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4302983" y="2996952"/>
                <a:ext cx="0" cy="237626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48"/>
              <p:cNvSpPr/>
              <p:nvPr/>
            </p:nvSpPr>
            <p:spPr>
              <a:xfrm>
                <a:off x="2902956" y="2420888"/>
                <a:ext cx="3469244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IPP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형 </a:t>
                </a:r>
                <a:r>
                  <a:rPr lang="ko-KR" altLang="en-US" sz="2000" b="1" dirty="0" err="1" smtClean="0">
                    <a:solidFill>
                      <a:schemeClr val="tx1"/>
                    </a:solidFill>
                  </a:rPr>
                  <a:t>일학습병행제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 사업단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2305775" y="2420888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1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8900" y="2522517"/>
                <a:ext cx="455958" cy="423216"/>
              </a:xfrm>
              <a:prstGeom prst="rect">
                <a:avLst/>
              </a:prstGeom>
              <a:noFill/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3512997" y="3356992"/>
                <a:ext cx="2101092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IPP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센터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2987824" y="3356992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4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80949" y="3458621"/>
                <a:ext cx="455958" cy="423216"/>
              </a:xfrm>
              <a:prstGeom prst="rect">
                <a:avLst/>
              </a:prstGeom>
              <a:noFill/>
            </p:spPr>
          </p:pic>
          <p:sp>
            <p:nvSpPr>
              <p:cNvPr id="55" name="직사각형 54"/>
              <p:cNvSpPr/>
              <p:nvPr/>
            </p:nvSpPr>
            <p:spPr>
              <a:xfrm>
                <a:off x="2182876" y="4365104"/>
                <a:ext cx="1885068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IPP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운영교수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1657703" y="4365104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7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50828" y="4466733"/>
                <a:ext cx="455958" cy="423216"/>
              </a:xfrm>
              <a:prstGeom prst="rect">
                <a:avLst/>
              </a:prstGeom>
              <a:noFill/>
            </p:spPr>
          </p:pic>
          <p:sp>
            <p:nvSpPr>
              <p:cNvPr id="58" name="직사각형 57"/>
              <p:cNvSpPr/>
              <p:nvPr/>
            </p:nvSpPr>
            <p:spPr>
              <a:xfrm>
                <a:off x="5063196" y="4365104"/>
                <a:ext cx="1885068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IPP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전담교수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4538023" y="4365104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31148" y="4466733"/>
                <a:ext cx="455958" cy="423216"/>
              </a:xfrm>
              <a:prstGeom prst="rect">
                <a:avLst/>
              </a:prstGeom>
              <a:noFill/>
            </p:spPr>
          </p:pic>
          <p:sp>
            <p:nvSpPr>
              <p:cNvPr id="61" name="직사각형 60"/>
              <p:cNvSpPr/>
              <p:nvPr/>
            </p:nvSpPr>
            <p:spPr>
              <a:xfrm>
                <a:off x="2668281" y="5373216"/>
                <a:ext cx="2101092" cy="5760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 err="1" smtClean="0">
                    <a:solidFill>
                      <a:schemeClr val="tx1"/>
                    </a:solidFill>
                  </a:rPr>
                  <a:t>취업지원팀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2143108" y="5373216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3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36233" y="5474845"/>
                <a:ext cx="455958" cy="423216"/>
              </a:xfrm>
              <a:prstGeom prst="rect">
                <a:avLst/>
              </a:prstGeom>
              <a:noFill/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5548601" y="5373216"/>
                <a:ext cx="1809481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IPP</a:t>
                </a:r>
                <a:r>
                  <a:rPr lang="ko-KR" altLang="en-US" sz="2000" b="1" dirty="0">
                    <a:solidFill>
                      <a:schemeClr val="tx1"/>
                    </a:solidFill>
                  </a:rPr>
                  <a:t>전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담직원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5023428" y="5373216"/>
                <a:ext cx="616025" cy="576064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6" name="Picture 19" descr="C:\Users\hyekang.lee\AppData\Local\Microsoft\Windows\Temporary Internet Files\Content.IE5\ZFVE11N6\MC90044206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16553" y="5474845"/>
                <a:ext cx="455958" cy="423216"/>
              </a:xfrm>
              <a:prstGeom prst="rect">
                <a:avLst/>
              </a:prstGeom>
              <a:noFill/>
            </p:spPr>
          </p:pic>
          <p:cxnSp>
            <p:nvCxnSpPr>
              <p:cNvPr id="10" name="직선 연결선 9"/>
              <p:cNvCxnSpPr>
                <a:stCxn id="61" idx="3"/>
                <a:endCxn id="65" idx="1"/>
              </p:cNvCxnSpPr>
              <p:nvPr/>
            </p:nvCxnSpPr>
            <p:spPr>
              <a:xfrm>
                <a:off x="4769373" y="5661248"/>
                <a:ext cx="25405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 flipV="1">
                <a:off x="4067944" y="4675750"/>
                <a:ext cx="470079" cy="2591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9613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 b="49931"/>
          <a:stretch>
            <a:fillRect/>
          </a:stretch>
        </p:blipFill>
        <p:spPr bwMode="auto">
          <a:xfrm>
            <a:off x="591286" y="2276872"/>
            <a:ext cx="78691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다이어그램 26"/>
          <p:cNvGraphicFramePr/>
          <p:nvPr>
            <p:extLst>
              <p:ext uri="{D42A27DB-BD31-4B8C-83A1-F6EECF244321}">
                <p14:modId xmlns:p14="http://schemas.microsoft.com/office/powerpoint/2010/main" val="1064553978"/>
              </p:ext>
            </p:extLst>
          </p:nvPr>
        </p:nvGraphicFramePr>
        <p:xfrm>
          <a:off x="3563888" y="2492896"/>
          <a:ext cx="216024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9" name="직사각형 8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188640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센터의 역할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86382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7" name="직사각형 6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1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차년도 참여학사조직 및 학생 수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3342"/>
              </p:ext>
            </p:extLst>
          </p:nvPr>
        </p:nvGraphicFramePr>
        <p:xfrm>
          <a:off x="824711" y="1214422"/>
          <a:ext cx="7604941" cy="5079387"/>
        </p:xfrm>
        <a:graphic>
          <a:graphicData uri="http://schemas.openxmlformats.org/drawingml/2006/table">
            <a:tbl>
              <a:tblPr/>
              <a:tblGrid>
                <a:gridCol w="1054214"/>
                <a:gridCol w="3166351"/>
                <a:gridCol w="1180035"/>
                <a:gridCol w="1196229"/>
                <a:gridCol w="1008112"/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참여학사 조직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NCS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신자격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과정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참여여부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,×)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 학생수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연간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참여교수 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단과대학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239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경상대학</a:t>
                      </a: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금융보험학과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관광경영학과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호텔관광학과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자연과학대학</a:t>
                      </a: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전산통계학과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응용화학과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39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공과대학</a:t>
                      </a: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토목공학과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환경공학과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생명공학과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4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정보통신대학</a:t>
                      </a: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전자전기공학부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전자전기공학부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전자제어공학전공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정보통신공학부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임베디드시스템공학전공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·IT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전산공학전공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·IT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정보공학전공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39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58" marR="46558" marT="12872" marB="1287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70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4071942"/>
            <a:ext cx="8136904" cy="20739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160" tIns="437388" rIns="609160" bIns="149352" numCol="1" spcCol="1270" anchor="t" anchorCtr="0">
            <a:noAutofit/>
          </a:bodyPr>
          <a:lstStyle/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••"/>
            </a:pP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3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, 4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학년 동안 최소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1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회 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이상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회까지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IPP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장기현장실습 참여가능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••"/>
            </a:pP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차년도 사업성과지표로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150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명이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IPP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현장실습에 참여 달성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228600" lvl="1" indent="-228600" defTabSz="9334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dirty="0" smtClean="0">
                <a:latin typeface="+mn-ea"/>
              </a:rPr>
              <a:t>IPP</a:t>
            </a:r>
            <a:r>
              <a:rPr lang="ko-KR" altLang="en-US" dirty="0" smtClean="0">
                <a:latin typeface="+mn-ea"/>
              </a:rPr>
              <a:t>실습기간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개월에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9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학점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전공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6, 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일반선택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3) 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인정</a:t>
            </a:r>
            <a:endParaRPr lang="en-US" altLang="ko-KR" dirty="0" smtClean="0">
              <a:solidFill>
                <a:srgbClr val="0000FF"/>
              </a:solidFill>
              <a:latin typeface="+mn-ea"/>
            </a:endParaRPr>
          </a:p>
        </p:txBody>
      </p:sp>
      <p:graphicFrame>
        <p:nvGraphicFramePr>
          <p:cNvPr id="1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84714"/>
              </p:ext>
            </p:extLst>
          </p:nvPr>
        </p:nvGraphicFramePr>
        <p:xfrm>
          <a:off x="857224" y="2143116"/>
          <a:ext cx="7759116" cy="1927478"/>
        </p:xfrm>
        <a:graphic>
          <a:graphicData uri="http://schemas.openxmlformats.org/drawingml/2006/table">
            <a:tbl>
              <a:tblPr/>
              <a:tblGrid>
                <a:gridCol w="630324"/>
                <a:gridCol w="941312"/>
                <a:gridCol w="786880"/>
                <a:gridCol w="1008112"/>
                <a:gridCol w="792088"/>
                <a:gridCol w="936104"/>
                <a:gridCol w="864096"/>
                <a:gridCol w="1008112"/>
                <a:gridCol w="792088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3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여름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방학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겨울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방학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여름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방학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겨울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방학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계절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IPP(1)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계절</a:t>
                      </a:r>
                      <a:endParaRPr kumimoji="0" lang="en-US" altLang="ko-K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수업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계절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IPP(2)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2DB7-C7F6-4F9E-8E22-F976FF3C1E25}" type="slidenum">
              <a:rPr lang="ko-KR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1"/>
            <a:ext cx="9144000" cy="764704"/>
            <a:chOff x="0" y="1"/>
            <a:chExt cx="9144000" cy="764704"/>
          </a:xfrm>
        </p:grpSpPr>
        <p:sp>
          <p:nvSpPr>
            <p:cNvPr id="7" name="직사각형 6"/>
            <p:cNvSpPr/>
            <p:nvPr/>
          </p:nvSpPr>
          <p:spPr>
            <a:xfrm>
              <a:off x="0" y="1"/>
              <a:ext cx="9144000" cy="7647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1"/>
              <a:ext cx="683568" cy="76470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88640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우리대학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IPP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학사제도 구축모델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85852" y="1357298"/>
            <a:ext cx="3571900" cy="785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dirty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학년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IPP(1)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적성 </a:t>
            </a:r>
            <a:r>
              <a:rPr lang="en-US" altLang="ko-KR" b="1" dirty="0">
                <a:solidFill>
                  <a:srgbClr val="0000FF"/>
                </a:solidFill>
                <a:latin typeface="+mn-ea"/>
              </a:rPr>
              <a:t>/ 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진로 탐색</a:t>
            </a:r>
            <a:r>
              <a:rPr lang="en-US" altLang="ko-KR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전공역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량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향상의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기회</a:t>
            </a:r>
            <a:endParaRPr lang="en-US" altLang="ko-KR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57818" y="1357298"/>
            <a:ext cx="2928958" cy="785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lvl="1" indent="-228600" defTabSz="933450"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4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학년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IPP(2)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b="1" dirty="0">
                <a:solidFill>
                  <a:srgbClr val="0000FF"/>
                </a:solidFill>
                <a:latin typeface="+mn-ea"/>
              </a:rPr>
              <a:t>취업연계</a:t>
            </a:r>
            <a:r>
              <a:rPr lang="en-US" altLang="ko-KR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취업역량강화의 기회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641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6737</TotalTime>
  <Words>2174</Words>
  <Application>Microsoft Office PowerPoint</Application>
  <PresentationFormat>화면 슬라이드 쇼(4:3)</PresentationFormat>
  <Paragraphs>691</Paragraphs>
  <Slides>24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굴림</vt:lpstr>
      <vt:lpstr>Arial</vt:lpstr>
      <vt:lpstr>맑은 고딕</vt:lpstr>
      <vt:lpstr>안상수2006중간</vt:lpstr>
      <vt:lpstr>다음_SemiBold</vt:lpstr>
      <vt:lpstr>HY견고딕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oak shin deok</dc:creator>
  <cp:lastModifiedBy>user</cp:lastModifiedBy>
  <cp:revision>841</cp:revision>
  <cp:lastPrinted>2015-06-01T05:18:29Z</cp:lastPrinted>
  <dcterms:created xsi:type="dcterms:W3CDTF">2012-05-31T02:40:35Z</dcterms:created>
  <dcterms:modified xsi:type="dcterms:W3CDTF">2015-06-08T02:19:07Z</dcterms:modified>
</cp:coreProperties>
</file>