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9"/>
  </p:notesMasterIdLst>
  <p:sldIdLst>
    <p:sldId id="256" r:id="rId2"/>
    <p:sldId id="261" r:id="rId3"/>
    <p:sldId id="286" r:id="rId4"/>
    <p:sldId id="263" r:id="rId5"/>
    <p:sldId id="341" r:id="rId6"/>
    <p:sldId id="340" r:id="rId7"/>
    <p:sldId id="326" r:id="rId8"/>
    <p:sldId id="342" r:id="rId9"/>
    <p:sldId id="343" r:id="rId10"/>
    <p:sldId id="344" r:id="rId11"/>
    <p:sldId id="345" r:id="rId12"/>
    <p:sldId id="346" r:id="rId13"/>
    <p:sldId id="348" r:id="rId14"/>
    <p:sldId id="347" r:id="rId15"/>
    <p:sldId id="331" r:id="rId16"/>
    <p:sldId id="321" r:id="rId17"/>
    <p:sldId id="269" r:id="rId1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59D"/>
    <a:srgbClr val="E5F3E9"/>
    <a:srgbClr val="D4ECDB"/>
    <a:srgbClr val="7CC693"/>
    <a:srgbClr val="9BCDFF"/>
    <a:srgbClr val="66CCFF"/>
    <a:srgbClr val="CAE8D3"/>
    <a:srgbClr val="00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5" autoAdjust="0"/>
    <p:restoredTop sz="96071" autoAdjust="0"/>
  </p:normalViewPr>
  <p:slideViewPr>
    <p:cSldViewPr>
      <p:cViewPr>
        <p:scale>
          <a:sx n="75" d="100"/>
          <a:sy n="75" d="100"/>
        </p:scale>
        <p:origin x="-456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E5F3DACB-EC92-4357-B5F1-EEAA914258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mpusMon"/>
          <p:cNvPicPr>
            <a:picLocks noChangeAspect="1" noChangeArrowheads="1"/>
          </p:cNvPicPr>
          <p:nvPr/>
        </p:nvPicPr>
        <p:blipFill>
          <a:blip r:embed="rId2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992188" y="5035550"/>
            <a:ext cx="23764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H_Mon_noTag_CMYK"/>
          <p:cNvPicPr>
            <a:picLocks noChangeAspect="1" noChangeArrowheads="1"/>
          </p:cNvPicPr>
          <p:nvPr/>
        </p:nvPicPr>
        <p:blipFill>
          <a:blip r:embed="rId3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6321425" y="4910138"/>
            <a:ext cx="2155825" cy="55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94" name="Picture 86" descr="ptmind_m119_속지 cop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5" descr="ptmind_m119_속지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6" descr="CampusMon"/>
          <p:cNvPicPr>
            <a:picLocks noChangeAspect="1" noChangeArrowheads="1"/>
          </p:cNvPicPr>
          <p:nvPr userDrawn="1"/>
        </p:nvPicPr>
        <p:blipFill>
          <a:blip r:embed="rId15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992188" y="5035550"/>
            <a:ext cx="23764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7" descr="H_Mon_noTag_CMYK"/>
          <p:cNvPicPr>
            <a:picLocks noChangeAspect="1" noChangeArrowheads="1"/>
          </p:cNvPicPr>
          <p:nvPr userDrawn="1"/>
        </p:nvPicPr>
        <p:blipFill>
          <a:blip r:embed="rId16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6321425" y="4910138"/>
            <a:ext cx="2155825" cy="55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0" name="Picture 87" descr="ptmind_m119_속지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89630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8" name="Picture 150" descr="ptmind_m119_표지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7" name="Picture 149" descr="ptmind_m119_표지"/>
          <p:cNvPicPr>
            <a:picLocks noChangeAspect="1" noChangeArrowheads="1"/>
          </p:cNvPicPr>
          <p:nvPr/>
        </p:nvPicPr>
        <p:blipFill>
          <a:blip r:embed="rId3" cstate="print"/>
          <a:srcRect t="8067" b="11211"/>
          <a:stretch>
            <a:fillRect/>
          </a:stretch>
        </p:blipFill>
        <p:spPr bwMode="auto">
          <a:xfrm>
            <a:off x="0" y="549275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5" name="Text Box 107"/>
          <p:cNvSpPr txBox="1">
            <a:spLocks noChangeArrowheads="1"/>
          </p:cNvSpPr>
          <p:nvPr/>
        </p:nvSpPr>
        <p:spPr bwMode="auto">
          <a:xfrm>
            <a:off x="6588125" y="4076700"/>
            <a:ext cx="2336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2000" b="1">
                <a:latin typeface="HY중고딕" pitchFamily="18" charset="-127"/>
                <a:ea typeface="HY중고딕" pitchFamily="18" charset="-127"/>
              </a:rPr>
              <a:t>3</a:t>
            </a:r>
            <a:r>
              <a:rPr lang="ko-KR" altLang="en-US" sz="2000" b="1">
                <a:latin typeface="HY중고딕" pitchFamily="18" charset="-127"/>
                <a:ea typeface="HY중고딕" pitchFamily="18" charset="-127"/>
              </a:rPr>
              <a:t>조 받고보니</a:t>
            </a:r>
            <a:r>
              <a:rPr lang="en-US" altLang="ko-KR" sz="2000" b="1">
                <a:latin typeface="HY중고딕" pitchFamily="18" charset="-127"/>
                <a:ea typeface="HY중고딕" pitchFamily="18" charset="-127"/>
              </a:rPr>
              <a:t>A+</a:t>
            </a:r>
          </a:p>
          <a:p>
            <a:pPr>
              <a:lnSpc>
                <a:spcPct val="110000"/>
              </a:lnSpc>
            </a:pPr>
            <a:r>
              <a:rPr lang="ko-KR" altLang="en-US" sz="2000" b="1">
                <a:latin typeface="HY중고딕" pitchFamily="18" charset="-127"/>
                <a:ea typeface="HY중고딕" pitchFamily="18" charset="-127"/>
              </a:rPr>
              <a:t>김동혁</a:t>
            </a:r>
            <a:endParaRPr lang="en-US" altLang="ko-KR" sz="2000" b="1">
              <a:latin typeface="HY중고딕" pitchFamily="18" charset="-127"/>
              <a:ea typeface="HY중고딕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2000" b="1">
                <a:latin typeface="HY중고딕" pitchFamily="18" charset="-127"/>
                <a:ea typeface="HY중고딕" pitchFamily="18" charset="-127"/>
              </a:rPr>
              <a:t>김민제</a:t>
            </a:r>
            <a:endParaRPr lang="en-US" altLang="ko-KR" sz="2000" b="1">
              <a:latin typeface="HY중고딕" pitchFamily="18" charset="-127"/>
              <a:ea typeface="HY중고딕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2000" b="1">
                <a:latin typeface="HY중고딕" pitchFamily="18" charset="-127"/>
                <a:ea typeface="HY중고딕" pitchFamily="18" charset="-127"/>
              </a:rPr>
              <a:t>이병재</a:t>
            </a:r>
            <a:endParaRPr lang="en-US" altLang="ko-KR" sz="2000" b="1">
              <a:latin typeface="HY중고딕" pitchFamily="18" charset="-127"/>
              <a:ea typeface="HY중고딕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2000" b="1">
                <a:latin typeface="HY중고딕" pitchFamily="18" charset="-127"/>
                <a:ea typeface="HY중고딕" pitchFamily="18" charset="-127"/>
              </a:rPr>
              <a:t>정현호</a:t>
            </a:r>
            <a:endParaRPr lang="en-US" altLang="ko-KR" sz="2000" b="1">
              <a:latin typeface="HY중고딕" pitchFamily="18" charset="-127"/>
              <a:ea typeface="HY중고딕" pitchFamily="18" charset="-127"/>
            </a:endParaRPr>
          </a:p>
          <a:p>
            <a:pPr>
              <a:lnSpc>
                <a:spcPct val="110000"/>
              </a:lnSpc>
            </a:pPr>
            <a:r>
              <a:rPr lang="ko-KR" altLang="en-US" sz="2000" b="1">
                <a:latin typeface="HY중고딕" pitchFamily="18" charset="-127"/>
                <a:ea typeface="HY중고딕" pitchFamily="18" charset="-127"/>
              </a:rPr>
              <a:t>채선우</a:t>
            </a:r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1038225" y="1911350"/>
            <a:ext cx="67738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ko-KR" altLang="en-US" sz="3600">
                <a:latin typeface="HY헤드라인M" pitchFamily="18" charset="-127"/>
                <a:ea typeface="HY헤드라인M" pitchFamily="18" charset="-127"/>
              </a:rPr>
              <a:t>도로기하구조 설계</a:t>
            </a:r>
            <a:endParaRPr lang="en-US" altLang="ko-KR" sz="360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60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>
                <a:latin typeface="HY견명조" pitchFamily="18" charset="-127"/>
                <a:ea typeface="HY견명조" pitchFamily="18" charset="-127"/>
              </a:rPr>
              <a:t>대구대학교 토목공학과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" grpId="0"/>
      <p:bldP spid="21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>
            <a:lum bright="52000" contrast="11000"/>
          </a:blip>
          <a:srcRect l="27460" t="30401" r="14660" b="16628"/>
          <a:stretch>
            <a:fillRect/>
          </a:stretch>
        </p:blipFill>
        <p:spPr bwMode="auto">
          <a:xfrm>
            <a:off x="0" y="836712"/>
            <a:ext cx="8964488" cy="5832648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611188" y="1989138"/>
            <a:ext cx="7489825" cy="863798"/>
            <a:chOff x="611188" y="1773238"/>
            <a:chExt cx="4968875" cy="1808186"/>
          </a:xfrm>
        </p:grpSpPr>
        <p:sp>
          <p:nvSpPr>
            <p:cNvPr id="2" name="모서리가 둥근 직사각형 8"/>
            <p:cNvSpPr>
              <a:spLocks noChangeArrowheads="1"/>
            </p:cNvSpPr>
            <p:nvPr/>
          </p:nvSpPr>
          <p:spPr bwMode="auto">
            <a:xfrm>
              <a:off x="611188" y="1773238"/>
              <a:ext cx="4968875" cy="180818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latinLnBrk="0" hangingPunct="0">
                <a:defRPr/>
              </a:pPr>
              <a:endParaRPr kumimoji="0" lang="ko-KR" altLang="en-US"/>
            </a:p>
          </p:txBody>
        </p:sp>
        <p:sp>
          <p:nvSpPr>
            <p:cNvPr id="7185" name="TextBox 10"/>
            <p:cNvSpPr txBox="1">
              <a:spLocks noChangeArrowheads="1"/>
            </p:cNvSpPr>
            <p:nvPr/>
          </p:nvSpPr>
          <p:spPr bwMode="auto">
            <a:xfrm>
              <a:off x="754749" y="1873494"/>
              <a:ext cx="4586046" cy="148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000" dirty="0">
                  <a:latin typeface="HY울릉도M" pitchFamily="18" charset="-127"/>
                  <a:ea typeface="HY울릉도M" pitchFamily="18" charset="-127"/>
                </a:rPr>
                <a:t>          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▪ 보행자를 보호하기 위한 시설</a:t>
              </a:r>
              <a:endParaRPr lang="en-US" altLang="ko-KR" sz="2000" dirty="0" smtClean="0">
                <a:latin typeface="HY울릉도M" pitchFamily="18" charset="-127"/>
                <a:ea typeface="HY울릉도M" pitchFamily="18" charset="-127"/>
              </a:endParaRPr>
            </a:p>
            <a:p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          ▪ 횡단보도</a:t>
              </a:r>
              <a:r>
                <a:rPr lang="en-US" altLang="ko-KR" sz="2000" dirty="0" smtClean="0"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표지판</a:t>
              </a:r>
              <a:r>
                <a:rPr lang="en-US" altLang="ko-KR" sz="2000" dirty="0" smtClean="0"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유도선</a:t>
              </a:r>
              <a:endParaRPr lang="en-US" altLang="ko-KR" sz="2000" dirty="0" smtClean="0"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175" name="Text Box 66"/>
          <p:cNvSpPr txBox="1">
            <a:spLocks noChangeArrowheads="1"/>
          </p:cNvSpPr>
          <p:nvPr/>
        </p:nvSpPr>
        <p:spPr bwMode="auto">
          <a:xfrm>
            <a:off x="225425" y="989013"/>
            <a:ext cx="20938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교차로 설계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76" name="Picture 11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869950"/>
            <a:ext cx="558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66"/>
          <p:cNvSpPr txBox="1">
            <a:spLocks noChangeArrowheads="1"/>
          </p:cNvSpPr>
          <p:nvPr/>
        </p:nvSpPr>
        <p:spPr bwMode="auto">
          <a:xfrm>
            <a:off x="646113" y="1371600"/>
            <a:ext cx="27606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보행자 시설 및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안내표시 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78888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068960"/>
            <a:ext cx="2160240" cy="245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068960"/>
            <a:ext cx="216885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068959"/>
            <a:ext cx="2160240" cy="243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068960"/>
            <a:ext cx="2160240" cy="245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776" y="1772816"/>
            <a:ext cx="18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31320" y="1773056"/>
            <a:ext cx="18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216" y="1772816"/>
            <a:ext cx="18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1773056"/>
            <a:ext cx="18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01838" y="4005304"/>
            <a:ext cx="18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440" y="4005304"/>
            <a:ext cx="18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5576" y="4005064"/>
            <a:ext cx="18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37892" y="4005304"/>
            <a:ext cx="18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>
            <a:lum bright="52000" contrast="11000"/>
          </a:blip>
          <a:srcRect l="27460" t="30401" r="14660" b="16628"/>
          <a:stretch>
            <a:fillRect/>
          </a:stretch>
        </p:blipFill>
        <p:spPr bwMode="auto">
          <a:xfrm>
            <a:off x="0" y="836712"/>
            <a:ext cx="8964488" cy="5832648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grpSp>
        <p:nvGrpSpPr>
          <p:cNvPr id="3" name="그룹 11"/>
          <p:cNvGrpSpPr>
            <a:grpSpLocks/>
          </p:cNvGrpSpPr>
          <p:nvPr/>
        </p:nvGrpSpPr>
        <p:grpSpPr bwMode="auto">
          <a:xfrm>
            <a:off x="611188" y="1989138"/>
            <a:ext cx="7489825" cy="2591990"/>
            <a:chOff x="611188" y="1773238"/>
            <a:chExt cx="4968875" cy="1808186"/>
          </a:xfrm>
        </p:grpSpPr>
        <p:sp>
          <p:nvSpPr>
            <p:cNvPr id="2" name="모서리가 둥근 직사각형 8"/>
            <p:cNvSpPr>
              <a:spLocks noChangeArrowheads="1"/>
            </p:cNvSpPr>
            <p:nvPr/>
          </p:nvSpPr>
          <p:spPr bwMode="auto">
            <a:xfrm>
              <a:off x="611188" y="1773238"/>
              <a:ext cx="4968875" cy="180818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latinLnBrk="0" hangingPunct="0">
                <a:defRPr/>
              </a:pPr>
              <a:endParaRPr kumimoji="0" lang="ko-KR" altLang="en-US"/>
            </a:p>
          </p:txBody>
        </p:sp>
        <p:sp>
          <p:nvSpPr>
            <p:cNvPr id="7185" name="TextBox 10"/>
            <p:cNvSpPr txBox="1">
              <a:spLocks noChangeArrowheads="1"/>
            </p:cNvSpPr>
            <p:nvPr/>
          </p:nvSpPr>
          <p:spPr bwMode="auto">
            <a:xfrm>
              <a:off x="754749" y="1873496"/>
              <a:ext cx="4347189" cy="92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000" dirty="0">
                  <a:latin typeface="HY울릉도M" pitchFamily="18" charset="-127"/>
                  <a:ea typeface="HY울릉도M" pitchFamily="18" charset="-127"/>
                </a:rPr>
                <a:t> 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▪  차량과 보행자를 </a:t>
              </a:r>
              <a:r>
                <a:rPr lang="ko-KR" altLang="en-US" sz="2000" smtClean="0">
                  <a:latin typeface="HY울릉도M" pitchFamily="18" charset="-127"/>
                  <a:ea typeface="HY울릉도M" pitchFamily="18" charset="-127"/>
                </a:rPr>
                <a:t>안전하고 </a:t>
              </a:r>
              <a:r>
                <a:rPr lang="ko-KR" altLang="en-US" sz="2000" smtClean="0">
                  <a:latin typeface="HY울릉도M" pitchFamily="18" charset="-127"/>
                  <a:ea typeface="HY울릉도M" pitchFamily="18" charset="-127"/>
                </a:rPr>
                <a:t>질서 있게 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이동시킬 목적으로 </a:t>
              </a:r>
              <a:r>
                <a:rPr lang="ko-KR" altLang="en-US" sz="2000" dirty="0" err="1" smtClean="0">
                  <a:latin typeface="HY울릉도M" pitchFamily="18" charset="-127"/>
                  <a:ea typeface="HY울릉도M" pitchFamily="18" charset="-127"/>
                </a:rPr>
                <a:t>교통섬이나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노면표시를 이용하여 상충하는 </a:t>
              </a:r>
              <a:r>
                <a:rPr lang="ko-KR" altLang="en-US" sz="2000" dirty="0" err="1" smtClean="0">
                  <a:latin typeface="HY울릉도M" pitchFamily="18" charset="-127"/>
                  <a:ea typeface="HY울릉도M" pitchFamily="18" charset="-127"/>
                </a:rPr>
                <a:t>교통류를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분리시키거나 규제하여 명확한 통행경로를 지시해주는 것</a:t>
              </a:r>
              <a:r>
                <a:rPr lang="en-US" altLang="ko-KR" sz="2000" dirty="0" smtClean="0">
                  <a:latin typeface="HY울릉도M" pitchFamily="18" charset="-127"/>
                  <a:ea typeface="HY울릉도M" pitchFamily="18" charset="-127"/>
                </a:rPr>
                <a:t>.</a:t>
              </a:r>
            </a:p>
          </p:txBody>
        </p:sp>
      </p:grpSp>
      <p:sp>
        <p:nvSpPr>
          <p:cNvPr id="7175" name="Text Box 66"/>
          <p:cNvSpPr txBox="1">
            <a:spLocks noChangeArrowheads="1"/>
          </p:cNvSpPr>
          <p:nvPr/>
        </p:nvSpPr>
        <p:spPr bwMode="auto">
          <a:xfrm>
            <a:off x="225425" y="989013"/>
            <a:ext cx="20938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교차로 설계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76" name="Picture 11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869950"/>
            <a:ext cx="558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66"/>
          <p:cNvSpPr txBox="1">
            <a:spLocks noChangeArrowheads="1"/>
          </p:cNvSpPr>
          <p:nvPr/>
        </p:nvSpPr>
        <p:spPr bwMode="auto">
          <a:xfrm>
            <a:off x="646113" y="1371600"/>
            <a:ext cx="9797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5)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도류화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11560" y="2780928"/>
            <a:ext cx="7515225" cy="3657600"/>
            <a:chOff x="539552" y="2780928"/>
            <a:chExt cx="7515225" cy="3657600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780928"/>
              <a:ext cx="7515225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직사각형 12"/>
            <p:cNvSpPr/>
            <p:nvPr/>
          </p:nvSpPr>
          <p:spPr bwMode="auto">
            <a:xfrm>
              <a:off x="7236296" y="3068960"/>
              <a:ext cx="720080" cy="180020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endParaRPr>
            </a:p>
          </p:txBody>
        </p:sp>
      </p:grp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996952"/>
            <a:ext cx="3456384" cy="34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>
            <a:lum bright="52000" contrast="11000"/>
          </a:blip>
          <a:srcRect l="27460" t="30401" r="14660" b="16628"/>
          <a:stretch>
            <a:fillRect/>
          </a:stretch>
        </p:blipFill>
        <p:spPr bwMode="auto">
          <a:xfrm>
            <a:off x="0" y="836712"/>
            <a:ext cx="8964488" cy="5832648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7175" name="Text Box 66"/>
          <p:cNvSpPr txBox="1">
            <a:spLocks noChangeArrowheads="1"/>
          </p:cNvSpPr>
          <p:nvPr/>
        </p:nvSpPr>
        <p:spPr bwMode="auto">
          <a:xfrm>
            <a:off x="225425" y="989013"/>
            <a:ext cx="20938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교차로 설계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76" name="Picture 11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869950"/>
            <a:ext cx="558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66"/>
          <p:cNvSpPr txBox="1">
            <a:spLocks noChangeArrowheads="1"/>
          </p:cNvSpPr>
          <p:nvPr/>
        </p:nvSpPr>
        <p:spPr bwMode="auto">
          <a:xfrm>
            <a:off x="646113" y="1371600"/>
            <a:ext cx="9797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5)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도류화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776287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 bwMode="auto">
          <a:xfrm>
            <a:off x="4572000" y="2060848"/>
            <a:ext cx="1224136" cy="439248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14340" name="Text Box 66"/>
          <p:cNvSpPr txBox="1">
            <a:spLocks noChangeArrowheads="1"/>
          </p:cNvSpPr>
          <p:nvPr/>
        </p:nvSpPr>
        <p:spPr bwMode="auto">
          <a:xfrm>
            <a:off x="403225" y="1179513"/>
            <a:ext cx="179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3.    CAD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도면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34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813" y="1060450"/>
            <a:ext cx="558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rrowheads="1"/>
          </p:cNvPicPr>
          <p:nvPr/>
        </p:nvPicPr>
        <p:blipFill>
          <a:blip r:embed="rId3" cstate="print"/>
          <a:srcRect l="4754" t="13907" r="19706" b="19244"/>
          <a:stretch>
            <a:fillRect/>
          </a:stretch>
        </p:blipFill>
        <p:spPr bwMode="auto">
          <a:xfrm>
            <a:off x="0" y="1628800"/>
            <a:ext cx="882047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rrowheads="1"/>
          </p:cNvPicPr>
          <p:nvPr/>
        </p:nvPicPr>
        <p:blipFill>
          <a:blip r:embed="rId4" cstate="print"/>
          <a:srcRect l="9480" t="14018" r="13770" b="17314"/>
          <a:stretch>
            <a:fillRect/>
          </a:stretch>
        </p:blipFill>
        <p:spPr bwMode="auto">
          <a:xfrm>
            <a:off x="0" y="1628800"/>
            <a:ext cx="874846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 cstate="print"/>
          <a:srcRect l="5452" t="13522" r="1367" b="17512"/>
          <a:stretch>
            <a:fillRect/>
          </a:stretch>
        </p:blipFill>
        <p:spPr bwMode="auto">
          <a:xfrm>
            <a:off x="0" y="1628800"/>
            <a:ext cx="8946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21"/>
          <p:cNvGrpSpPr/>
          <p:nvPr/>
        </p:nvGrpSpPr>
        <p:grpSpPr>
          <a:xfrm>
            <a:off x="1259632" y="2204864"/>
            <a:ext cx="6408712" cy="3312368"/>
            <a:chOff x="2123728" y="-1107504"/>
            <a:chExt cx="6840760" cy="3456384"/>
          </a:xfrm>
        </p:grpSpPr>
        <p:grpSp>
          <p:nvGrpSpPr>
            <p:cNvPr id="3" name="그룹 19"/>
            <p:cNvGrpSpPr/>
            <p:nvPr/>
          </p:nvGrpSpPr>
          <p:grpSpPr>
            <a:xfrm>
              <a:off x="2123728" y="-1107504"/>
              <a:ext cx="6840760" cy="3456384"/>
              <a:chOff x="1547664" y="2132856"/>
              <a:chExt cx="6840760" cy="3456384"/>
            </a:xfrm>
          </p:grpSpPr>
          <p:sp>
            <p:nvSpPr>
              <p:cNvPr id="19" name="모서리가 둥근 사각형 설명선 18"/>
              <p:cNvSpPr/>
              <p:nvPr/>
            </p:nvSpPr>
            <p:spPr bwMode="auto">
              <a:xfrm>
                <a:off x="1547664" y="2132856"/>
                <a:ext cx="6840760" cy="3456384"/>
              </a:xfrm>
              <a:prstGeom prst="wedgeRoundRectCallout">
                <a:avLst>
                  <a:gd name="adj1" fmla="val -54065"/>
                  <a:gd name="adj2" fmla="val 70951"/>
                  <a:gd name="adj3" fmla="val 16667"/>
                </a:avLst>
              </a:prstGeom>
              <a:solidFill>
                <a:schemeClr val="bg1"/>
              </a:solidFill>
              <a:ln w="190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굴림" charset="-127"/>
                </a:endParaRPr>
              </a:p>
            </p:txBody>
          </p:sp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835696" y="2442096"/>
                <a:ext cx="6264696" cy="2892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11760" y="-963488"/>
              <a:ext cx="6336704" cy="3093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ko-KR" altLang="en-US" dirty="0" smtClean="0"/>
              <a:t>최종 완성 도면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3746" r="2257" b="20828"/>
          <a:stretch>
            <a:fillRect/>
          </a:stretch>
        </p:blipFill>
        <p:spPr bwMode="auto">
          <a:xfrm>
            <a:off x="1" y="836712"/>
            <a:ext cx="895737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6"/>
          <p:cNvSpPr txBox="1">
            <a:spLocks noChangeArrowheads="1"/>
          </p:cNvSpPr>
          <p:nvPr/>
        </p:nvSpPr>
        <p:spPr bwMode="auto">
          <a:xfrm>
            <a:off x="250825" y="1027113"/>
            <a:ext cx="2178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2000">
                <a:latin typeface="HY헤드라인M" pitchFamily="18" charset="-127"/>
                <a:ea typeface="HY헤드라인M" pitchFamily="18" charset="-127"/>
              </a:rPr>
              <a:t>4.    </a:t>
            </a:r>
            <a:r>
              <a:rPr lang="ko-KR" altLang="en-US" sz="2000">
                <a:latin typeface="HY헤드라인M" pitchFamily="18" charset="-127"/>
                <a:ea typeface="HY헤드라인M" pitchFamily="18" charset="-127"/>
              </a:rPr>
              <a:t>결과 및 고찰</a:t>
            </a:r>
            <a:endParaRPr lang="en-US" altLang="ko-KR" sz="200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741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0"/>
            <a:ext cx="558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7" name="모서리가 둥근 직사각형 8"/>
          <p:cNvSpPr>
            <a:spLocks noChangeArrowheads="1"/>
          </p:cNvSpPr>
          <p:nvPr/>
        </p:nvSpPr>
        <p:spPr bwMode="auto">
          <a:xfrm>
            <a:off x="611560" y="2132856"/>
            <a:ext cx="7489825" cy="35283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latinLnBrk="0" hangingPunct="0">
              <a:defRPr/>
            </a:pPr>
            <a:r>
              <a:rPr lang="ko-KR" altLang="en-US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▪  무단횡단 및 사고 위험 감소</a:t>
            </a:r>
            <a:endParaRPr lang="en-US" altLang="ko-KR" sz="28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defRPr/>
            </a:pPr>
            <a:r>
              <a:rPr lang="ko-KR" altLang="en-US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endParaRPr lang="en-US" altLang="ko-KR" sz="28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▪  차량의 원활한 소통 증대</a:t>
            </a:r>
            <a:endParaRPr lang="en-US" altLang="ko-KR" sz="28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defRPr/>
            </a:pPr>
            <a:endParaRPr lang="en-US" altLang="ko-KR" sz="28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defRPr/>
            </a:pPr>
            <a:r>
              <a:rPr lang="en-US" altLang="ko-KR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▪  상충지역의 최소화</a:t>
            </a:r>
            <a:endParaRPr lang="en-US" altLang="ko-KR" sz="28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defRPr/>
            </a:pPr>
            <a:endParaRPr lang="en-US" altLang="ko-KR" sz="28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defRPr/>
            </a:pPr>
            <a:r>
              <a:rPr lang="ko-KR" altLang="en-US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8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▪  실제 관찰 결과 교차로가 필요</a:t>
            </a:r>
            <a:endParaRPr lang="en-US" altLang="ko-KR" sz="28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defRPr/>
            </a:pPr>
            <a:endParaRPr lang="en-US" altLang="ko-KR" sz="28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defRPr/>
            </a:pPr>
            <a:endParaRPr lang="en-US" altLang="ko-KR" sz="28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18436" name="Text Box 66"/>
          <p:cNvSpPr txBox="1">
            <a:spLocks noChangeArrowheads="1"/>
          </p:cNvSpPr>
          <p:nvPr/>
        </p:nvSpPr>
        <p:spPr bwMode="auto">
          <a:xfrm>
            <a:off x="2633663" y="3074988"/>
            <a:ext cx="4152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latinLnBrk="0" hangingPunct="0"/>
            <a:r>
              <a:rPr lang="en-US" altLang="ko-KR" sz="4000">
                <a:latin typeface="HY헤드라인M" pitchFamily="18" charset="-127"/>
                <a:ea typeface="HY헤드라인M" pitchFamily="18" charset="-127"/>
              </a:rPr>
              <a:t>Q&amp;A</a:t>
            </a:r>
          </a:p>
        </p:txBody>
      </p:sp>
      <p:pic>
        <p:nvPicPr>
          <p:cNvPr id="18437" name="Picture 27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276475"/>
            <a:ext cx="2541588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15716" y="5301208"/>
            <a:ext cx="511256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ko-KR" alt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감 사 합 </a:t>
            </a:r>
            <a:r>
              <a:rPr kumimoji="0" lang="ko-KR" altLang="en-US" sz="6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니</a:t>
            </a:r>
            <a:r>
              <a:rPr kumimoji="0" lang="ko-KR" alt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다</a:t>
            </a:r>
            <a:r>
              <a:rPr kumimoji="0" lang="en-US" altLang="ko-KR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kumimoji="0" lang="ko-KR" altLang="en-US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7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57338"/>
            <a:ext cx="197008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255"/>
          <p:cNvSpPr>
            <a:spLocks noChangeArrowheads="1"/>
          </p:cNvSpPr>
          <p:nvPr/>
        </p:nvSpPr>
        <p:spPr bwMode="auto">
          <a:xfrm>
            <a:off x="5003800" y="2679700"/>
            <a:ext cx="1579563" cy="3937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0000" anchor="ctr"/>
          <a:lstStyle/>
          <a:p>
            <a:pPr>
              <a:buFontTx/>
              <a:buBlip>
                <a:blip r:embed="rId3"/>
              </a:buBlip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1.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교차로 설계 계획</a:t>
            </a:r>
            <a:endParaRPr lang="en-US" alt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00" name="AutoShape 258"/>
          <p:cNvSpPr>
            <a:spLocks noChangeArrowheads="1"/>
          </p:cNvSpPr>
          <p:nvPr/>
        </p:nvSpPr>
        <p:spPr bwMode="auto">
          <a:xfrm>
            <a:off x="5003800" y="3590925"/>
            <a:ext cx="1579563" cy="392113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0000" anchor="ctr"/>
          <a:lstStyle/>
          <a:p>
            <a:pPr>
              <a:buFontTx/>
              <a:buBlip>
                <a:blip r:embed="rId3"/>
              </a:buBlip>
            </a:pPr>
            <a:r>
              <a:rPr lang="en-US" altLang="ko-KR" sz="2400" dirty="0">
                <a:latin typeface="HY헤드라인M" pitchFamily="18" charset="-127"/>
                <a:ea typeface="HY헤드라인M" pitchFamily="18" charset="-127"/>
              </a:rPr>
              <a:t> 2.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교차로 </a:t>
            </a:r>
            <a:r>
              <a:rPr lang="ko-KR" altLang="en-US" sz="2400" dirty="0">
                <a:latin typeface="HY헤드라인M" pitchFamily="18" charset="-127"/>
                <a:ea typeface="HY헤드라인M" pitchFamily="18" charset="-127"/>
              </a:rPr>
              <a:t>설계</a:t>
            </a:r>
            <a:endParaRPr lang="en-US" altLang="ko-KR" sz="2400" dirty="0">
              <a:latin typeface="Arial Black" pitchFamily="34" charset="0"/>
              <a:ea typeface="HY중고딕" pitchFamily="18" charset="-127"/>
            </a:endParaRPr>
          </a:p>
        </p:txBody>
      </p:sp>
      <p:sp>
        <p:nvSpPr>
          <p:cNvPr id="4101" name="AutoShape 261"/>
          <p:cNvSpPr>
            <a:spLocks noChangeArrowheads="1"/>
          </p:cNvSpPr>
          <p:nvPr/>
        </p:nvSpPr>
        <p:spPr bwMode="auto">
          <a:xfrm>
            <a:off x="5003800" y="4502150"/>
            <a:ext cx="1579563" cy="392113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0000" anchor="ctr"/>
          <a:lstStyle/>
          <a:p>
            <a:pPr>
              <a:buFontTx/>
              <a:buBlip>
                <a:blip r:embed="rId3"/>
              </a:buBlip>
            </a:pPr>
            <a:r>
              <a:rPr lang="en-US" altLang="ko-KR" sz="2400">
                <a:latin typeface="HY헤드라인M" pitchFamily="18" charset="-127"/>
                <a:ea typeface="HY헤드라인M" pitchFamily="18" charset="-127"/>
              </a:rPr>
              <a:t> 3. CAD </a:t>
            </a:r>
            <a:r>
              <a:rPr lang="ko-KR" altLang="en-US" sz="2400">
                <a:latin typeface="HY헤드라인M" pitchFamily="18" charset="-127"/>
                <a:ea typeface="HY헤드라인M" pitchFamily="18" charset="-127"/>
              </a:rPr>
              <a:t>도면</a:t>
            </a:r>
            <a:endParaRPr lang="en-US" altLang="ko-KR" sz="2400">
              <a:latin typeface="Arial Black" pitchFamily="34" charset="0"/>
              <a:ea typeface="HY중고딕" pitchFamily="18" charset="-127"/>
            </a:endParaRPr>
          </a:p>
        </p:txBody>
      </p:sp>
      <p:sp>
        <p:nvSpPr>
          <p:cNvPr id="4102" name="AutoShape 264"/>
          <p:cNvSpPr>
            <a:spLocks noChangeArrowheads="1"/>
          </p:cNvSpPr>
          <p:nvPr/>
        </p:nvSpPr>
        <p:spPr bwMode="auto">
          <a:xfrm>
            <a:off x="5003800" y="5411788"/>
            <a:ext cx="1579563" cy="3937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 lIns="90000" anchor="ctr"/>
          <a:lstStyle/>
          <a:p>
            <a:pPr>
              <a:buFontTx/>
              <a:buBlip>
                <a:blip r:embed="rId3"/>
              </a:buBlip>
            </a:pPr>
            <a:r>
              <a:rPr lang="en-US" altLang="ko-KR" sz="2400">
                <a:latin typeface="HY헤드라인M" pitchFamily="18" charset="-127"/>
                <a:ea typeface="HY헤드라인M" pitchFamily="18" charset="-127"/>
              </a:rPr>
              <a:t> 4. </a:t>
            </a:r>
            <a:r>
              <a:rPr lang="ko-KR" altLang="en-US" sz="2400">
                <a:latin typeface="HY헤드라인M" pitchFamily="18" charset="-127"/>
                <a:ea typeface="HY헤드라인M" pitchFamily="18" charset="-127"/>
              </a:rPr>
              <a:t>결과 및 고찰</a:t>
            </a:r>
          </a:p>
        </p:txBody>
      </p:sp>
      <p:sp>
        <p:nvSpPr>
          <p:cNvPr id="4103" name="Text Box 201"/>
          <p:cNvSpPr txBox="1">
            <a:spLocks noChangeArrowheads="1"/>
          </p:cNvSpPr>
          <p:nvPr/>
        </p:nvSpPr>
        <p:spPr bwMode="auto">
          <a:xfrm flipH="1">
            <a:off x="1763713" y="2349500"/>
            <a:ext cx="903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lang="ko-KR" altLang="en-US" sz="2400">
                <a:latin typeface="Arial Black" pitchFamily="34" charset="0"/>
                <a:ea typeface="HY헤드라인M" pitchFamily="18" charset="-127"/>
              </a:rPr>
              <a:t>목 차</a:t>
            </a:r>
            <a:endParaRPr lang="en-US" altLang="ko-KR" sz="2400">
              <a:latin typeface="Arial Black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5124" name="Text Box 66"/>
          <p:cNvSpPr txBox="1">
            <a:spLocks noChangeArrowheads="1"/>
          </p:cNvSpPr>
          <p:nvPr/>
        </p:nvSpPr>
        <p:spPr bwMode="auto">
          <a:xfrm>
            <a:off x="2633663" y="3074988"/>
            <a:ext cx="481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latinLnBrk="0" hangingPunct="0"/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교차로 설계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계획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125" name="Picture 27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413" y="2214563"/>
            <a:ext cx="197008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6"/>
          <p:cNvSpPr txBox="1">
            <a:spLocks noChangeArrowheads="1"/>
          </p:cNvSpPr>
          <p:nvPr/>
        </p:nvSpPr>
        <p:spPr bwMode="auto">
          <a:xfrm>
            <a:off x="250825" y="1027113"/>
            <a:ext cx="2611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>
              <a:buFontTx/>
              <a:buAutoNum type="arabicPeriod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교차로 설계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계획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147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0"/>
            <a:ext cx="558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6"/>
          <p:cNvSpPr txBox="1">
            <a:spLocks noChangeArrowheads="1"/>
          </p:cNvSpPr>
          <p:nvPr/>
        </p:nvSpPr>
        <p:spPr bwMode="auto">
          <a:xfrm>
            <a:off x="709613" y="1447800"/>
            <a:ext cx="1801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160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sz="1600">
                <a:latin typeface="HY헤드라인M" pitchFamily="18" charset="-127"/>
                <a:ea typeface="HY헤드라인M" pitchFamily="18" charset="-127"/>
              </a:rPr>
              <a:t>주간 활동 계획</a:t>
            </a:r>
            <a:endParaRPr lang="en-US" altLang="ko-KR" sz="160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0115" y="980728"/>
            <a:ext cx="618168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>
            <a:lum bright="52000" contrast="11000"/>
          </a:blip>
          <a:srcRect l="27460" t="30401" r="14660" b="16628"/>
          <a:stretch>
            <a:fillRect/>
          </a:stretch>
        </p:blipFill>
        <p:spPr bwMode="auto">
          <a:xfrm>
            <a:off x="0" y="836712"/>
            <a:ext cx="8964488" cy="5832648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7175" name="Text Box 66"/>
          <p:cNvSpPr txBox="1">
            <a:spLocks noChangeArrowheads="1"/>
          </p:cNvSpPr>
          <p:nvPr/>
        </p:nvSpPr>
        <p:spPr bwMode="auto">
          <a:xfrm>
            <a:off x="225425" y="989013"/>
            <a:ext cx="2611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>
              <a:buFontTx/>
              <a:buAutoNum type="arabicPeriod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교차로 설계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계획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76" name="Picture 11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869950"/>
            <a:ext cx="558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66"/>
          <p:cNvSpPr txBox="1">
            <a:spLocks noChangeArrowheads="1"/>
          </p:cNvSpPr>
          <p:nvPr/>
        </p:nvSpPr>
        <p:spPr bwMode="auto">
          <a:xfrm>
            <a:off x="646113" y="1371600"/>
            <a:ext cx="2007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교차로 설계 위치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7961313" cy="470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타원 14"/>
          <p:cNvSpPr/>
          <p:nvPr/>
        </p:nvSpPr>
        <p:spPr>
          <a:xfrm>
            <a:off x="3131840" y="3645024"/>
            <a:ext cx="1943100" cy="2016125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>
            <a:lum bright="52000" contrast="11000"/>
          </a:blip>
          <a:srcRect l="27460" t="30401" r="14660" b="16628"/>
          <a:stretch>
            <a:fillRect/>
          </a:stretch>
        </p:blipFill>
        <p:spPr bwMode="auto">
          <a:xfrm>
            <a:off x="0" y="836712"/>
            <a:ext cx="8964488" cy="5832648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2774" name="_x79573472" descr="EMB00000b141d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640959" cy="4896544"/>
          </a:xfrm>
          <a:prstGeom prst="rect">
            <a:avLst/>
          </a:prstGeom>
          <a:noFill/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7175" name="Text Box 66"/>
          <p:cNvSpPr txBox="1">
            <a:spLocks noChangeArrowheads="1"/>
          </p:cNvSpPr>
          <p:nvPr/>
        </p:nvSpPr>
        <p:spPr bwMode="auto">
          <a:xfrm>
            <a:off x="225425" y="989013"/>
            <a:ext cx="2611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>
              <a:buFontTx/>
              <a:buAutoNum type="arabicPeriod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교차로 설계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계획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76" name="Picture 11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3" y="869950"/>
            <a:ext cx="558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66"/>
          <p:cNvSpPr txBox="1">
            <a:spLocks noChangeArrowheads="1"/>
          </p:cNvSpPr>
          <p:nvPr/>
        </p:nvSpPr>
        <p:spPr bwMode="auto">
          <a:xfrm>
            <a:off x="646113" y="1371600"/>
            <a:ext cx="15279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2)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문제점 파악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00808"/>
            <a:ext cx="871525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700808"/>
            <a:ext cx="42484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타원 19"/>
          <p:cNvSpPr/>
          <p:nvPr/>
        </p:nvSpPr>
        <p:spPr bwMode="auto">
          <a:xfrm>
            <a:off x="6444208" y="3429000"/>
            <a:ext cx="1008112" cy="108012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>
            <a:lum bright="52000" contrast="11000"/>
          </a:blip>
          <a:srcRect l="27460" t="30401" r="14660" b="16628"/>
          <a:stretch>
            <a:fillRect/>
          </a:stretch>
        </p:blipFill>
        <p:spPr bwMode="auto">
          <a:xfrm>
            <a:off x="0" y="836712"/>
            <a:ext cx="8964488" cy="5832648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grpSp>
        <p:nvGrpSpPr>
          <p:cNvPr id="7173" name="그룹 11"/>
          <p:cNvGrpSpPr>
            <a:grpSpLocks/>
          </p:cNvGrpSpPr>
          <p:nvPr/>
        </p:nvGrpSpPr>
        <p:grpSpPr bwMode="auto">
          <a:xfrm>
            <a:off x="611188" y="1989138"/>
            <a:ext cx="7489825" cy="2591990"/>
            <a:chOff x="611188" y="1773238"/>
            <a:chExt cx="4968875" cy="1808186"/>
          </a:xfrm>
        </p:grpSpPr>
        <p:sp>
          <p:nvSpPr>
            <p:cNvPr id="2" name="모서리가 둥근 직사각형 8"/>
            <p:cNvSpPr>
              <a:spLocks noChangeArrowheads="1"/>
            </p:cNvSpPr>
            <p:nvPr/>
          </p:nvSpPr>
          <p:spPr bwMode="auto">
            <a:xfrm>
              <a:off x="611188" y="1773238"/>
              <a:ext cx="4968875" cy="180818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latinLnBrk="0" hangingPunct="0">
                <a:defRPr/>
              </a:pPr>
              <a:endParaRPr kumimoji="0" lang="ko-KR" altLang="en-US"/>
            </a:p>
          </p:txBody>
        </p:sp>
        <p:sp>
          <p:nvSpPr>
            <p:cNvPr id="7185" name="TextBox 10"/>
            <p:cNvSpPr txBox="1">
              <a:spLocks noChangeArrowheads="1"/>
            </p:cNvSpPr>
            <p:nvPr/>
          </p:nvSpPr>
          <p:spPr bwMode="auto">
            <a:xfrm>
              <a:off x="754749" y="1873496"/>
              <a:ext cx="4248472" cy="1352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2000" dirty="0">
                  <a:latin typeface="HY울릉도M" pitchFamily="18" charset="-127"/>
                  <a:ea typeface="HY울릉도M" pitchFamily="18" charset="-127"/>
                </a:rPr>
                <a:t>          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▪  상충지점의 수</a:t>
              </a:r>
              <a:r>
                <a:rPr lang="en-US" altLang="ko-KR" sz="2000" dirty="0" smtClean="0"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상충면적을 최소화                             </a:t>
              </a:r>
              <a:endParaRPr lang="en-US" altLang="ko-KR" sz="2000" dirty="0" smtClean="0">
                <a:latin typeface="HY울릉도M" pitchFamily="18" charset="-127"/>
                <a:ea typeface="HY울릉도M" pitchFamily="18" charset="-127"/>
              </a:endParaRPr>
            </a:p>
            <a:p>
              <a:r>
                <a:rPr lang="en-US" altLang="ko-KR" sz="2000" dirty="0" smtClean="0">
                  <a:latin typeface="HY울릉도M" pitchFamily="18" charset="-127"/>
                  <a:ea typeface="HY울릉도M" pitchFamily="18" charset="-127"/>
                </a:rPr>
                <a:t>           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▪  연속된 </a:t>
              </a:r>
              <a:r>
                <a:rPr lang="ko-KR" altLang="en-US" sz="2000" dirty="0" err="1" smtClean="0">
                  <a:latin typeface="HY울릉도M" pitchFamily="18" charset="-127"/>
                  <a:ea typeface="HY울릉도M" pitchFamily="18" charset="-127"/>
                </a:rPr>
                <a:t>상충점을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격리</a:t>
              </a:r>
              <a:r>
                <a:rPr lang="en-US" altLang="ko-KR" sz="2000" dirty="0" smtClean="0">
                  <a:latin typeface="HY울릉도M" pitchFamily="18" charset="-127"/>
                  <a:ea typeface="HY울릉도M" pitchFamily="18" charset="-127"/>
                </a:rPr>
                <a:t> </a:t>
              </a:r>
            </a:p>
            <a:p>
              <a:r>
                <a:rPr lang="en-US" altLang="ko-KR" sz="2000" dirty="0" smtClean="0">
                  <a:latin typeface="HY울릉도M" pitchFamily="18" charset="-127"/>
                  <a:ea typeface="HY울릉도M" pitchFamily="18" charset="-127"/>
                </a:rPr>
                <a:t>           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▪  상대속도를 줄일 것</a:t>
              </a:r>
              <a:endParaRPr lang="en-US" altLang="ko-KR" sz="2000" dirty="0" smtClean="0">
                <a:latin typeface="HY울릉도M" pitchFamily="18" charset="-127"/>
                <a:ea typeface="HY울릉도M" pitchFamily="18" charset="-127"/>
              </a:endParaRPr>
            </a:p>
            <a:p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          ▪  회전교통 경로를 마련할 것</a:t>
              </a:r>
              <a:endParaRPr lang="en-US" altLang="ko-KR" sz="2000" dirty="0" smtClean="0">
                <a:latin typeface="HY울릉도M" pitchFamily="18" charset="-127"/>
                <a:ea typeface="HY울릉도M" pitchFamily="18" charset="-127"/>
              </a:endParaRPr>
            </a:p>
            <a:p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          ▪  복잡한 합류와 분류를 피할 것</a:t>
              </a:r>
              <a:endParaRPr lang="en-US" altLang="ko-KR" sz="2000" dirty="0" smtClean="0">
                <a:latin typeface="HY울릉도M" pitchFamily="18" charset="-127"/>
                <a:ea typeface="HY울릉도M" pitchFamily="18" charset="-127"/>
              </a:endParaRPr>
            </a:p>
            <a:p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          ▪  교통량이 많고 빠른 </a:t>
              </a:r>
              <a:r>
                <a:rPr lang="ko-KR" altLang="en-US" sz="2000" dirty="0" err="1" smtClean="0">
                  <a:latin typeface="HY울릉도M" pitchFamily="18" charset="-127"/>
                  <a:ea typeface="HY울릉도M" pitchFamily="18" charset="-127"/>
                </a:rPr>
                <a:t>교통류에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우선권을 </a:t>
              </a:r>
              <a:r>
                <a:rPr lang="ko-KR" altLang="en-US" sz="2000" dirty="0" err="1" smtClean="0">
                  <a:latin typeface="HY울릉도M" pitchFamily="18" charset="-127"/>
                  <a:ea typeface="HY울릉도M" pitchFamily="18" charset="-127"/>
                </a:rPr>
                <a:t>줄것</a:t>
              </a:r>
              <a:endParaRPr lang="en-US" altLang="ko-KR" sz="2000" dirty="0" smtClean="0"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7175" name="Text Box 66"/>
          <p:cNvSpPr txBox="1">
            <a:spLocks noChangeArrowheads="1"/>
          </p:cNvSpPr>
          <p:nvPr/>
        </p:nvSpPr>
        <p:spPr bwMode="auto">
          <a:xfrm>
            <a:off x="225425" y="989013"/>
            <a:ext cx="20938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교차로 설계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76" name="Picture 11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869950"/>
            <a:ext cx="558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66"/>
          <p:cNvSpPr txBox="1">
            <a:spLocks noChangeArrowheads="1"/>
          </p:cNvSpPr>
          <p:nvPr/>
        </p:nvSpPr>
        <p:spPr bwMode="auto">
          <a:xfrm>
            <a:off x="646113" y="1371600"/>
            <a:ext cx="28280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평면교차 </a:t>
            </a: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설계시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고려사항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5" name="그룹 21"/>
          <p:cNvGrpSpPr>
            <a:grpSpLocks/>
          </p:cNvGrpSpPr>
          <p:nvPr/>
        </p:nvGrpSpPr>
        <p:grpSpPr bwMode="auto">
          <a:xfrm>
            <a:off x="539552" y="4869160"/>
            <a:ext cx="7488238" cy="1395447"/>
            <a:chOff x="802307" y="476188"/>
            <a:chExt cx="4968875" cy="2618657"/>
          </a:xfrm>
        </p:grpSpPr>
        <p:sp>
          <p:nvSpPr>
            <p:cNvPr id="16" name="모서리가 둥근 직사각형 8"/>
            <p:cNvSpPr>
              <a:spLocks noChangeArrowheads="1"/>
            </p:cNvSpPr>
            <p:nvPr/>
          </p:nvSpPr>
          <p:spPr bwMode="auto">
            <a:xfrm>
              <a:off x="802307" y="476188"/>
              <a:ext cx="4968875" cy="215981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latinLnBrk="0" hangingPunct="0">
                <a:defRPr/>
              </a:pPr>
              <a:endParaRPr kumimoji="0" lang="ko-KR" altLang="en-US"/>
            </a:p>
          </p:txBody>
        </p:sp>
        <p:sp>
          <p:nvSpPr>
            <p:cNvPr id="17" name="TextBox 23"/>
            <p:cNvSpPr txBox="1">
              <a:spLocks noChangeArrowheads="1"/>
            </p:cNvSpPr>
            <p:nvPr/>
          </p:nvSpPr>
          <p:spPr bwMode="auto">
            <a:xfrm>
              <a:off x="1041214" y="611316"/>
              <a:ext cx="4248472" cy="2483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2000" dirty="0">
                  <a:latin typeface="HY울릉도M" pitchFamily="18" charset="-127"/>
                  <a:ea typeface="HY울릉도M" pitchFamily="18" charset="-127"/>
                </a:rPr>
                <a:t>       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▪  설계와 교통 통제를 조화시킬 것</a:t>
              </a:r>
              <a:endParaRPr lang="en-US" altLang="ko-KR" sz="2000" dirty="0" smtClean="0">
                <a:latin typeface="HY울릉도M" pitchFamily="18" charset="-127"/>
                <a:ea typeface="HY울릉도M" pitchFamily="18" charset="-127"/>
              </a:endParaRPr>
            </a:p>
            <a:p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       ▪  이질 </a:t>
              </a:r>
              <a:r>
                <a:rPr lang="ko-KR" altLang="en-US" sz="2000" dirty="0" err="1" smtClean="0">
                  <a:latin typeface="HY울릉도M" pitchFamily="18" charset="-127"/>
                  <a:ea typeface="HY울릉도M" pitchFamily="18" charset="-127"/>
                </a:rPr>
                <a:t>교통류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분리</a:t>
              </a:r>
              <a:endParaRPr lang="en-US" altLang="ko-KR" sz="2000" dirty="0" smtClean="0">
                <a:latin typeface="HY울릉도M" pitchFamily="18" charset="-127"/>
                <a:ea typeface="HY울릉도M" pitchFamily="18" charset="-127"/>
              </a:endParaRPr>
            </a:p>
            <a:p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       ▪  가장 타당한 교차방법을 사용할 것</a:t>
              </a:r>
              <a:endParaRPr lang="en-US" altLang="ko-KR" sz="2000" dirty="0">
                <a:latin typeface="HY울릉도M" pitchFamily="18" charset="-127"/>
                <a:ea typeface="HY울릉도M" pitchFamily="18" charset="-127"/>
              </a:endParaRPr>
            </a:p>
            <a:p>
              <a:endParaRPr lang="ko-KR" altLang="en-US" sz="2000" dirty="0">
                <a:latin typeface="HY울릉도M" pitchFamily="18" charset="-127"/>
                <a:ea typeface="HY울릉도M" pitchFamily="18" charset="-127"/>
              </a:endParaRPr>
            </a:p>
          </p:txBody>
        </p:sp>
      </p:grp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52920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87" name="_x59361232" descr="EMB00000c9c2e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836712"/>
            <a:ext cx="4896544" cy="4234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>
            <a:lum bright="52000" contrast="11000"/>
          </a:blip>
          <a:srcRect l="27460" t="30401" r="14660" b="16628"/>
          <a:stretch>
            <a:fillRect/>
          </a:stretch>
        </p:blipFill>
        <p:spPr bwMode="auto">
          <a:xfrm>
            <a:off x="0" y="836712"/>
            <a:ext cx="8964488" cy="5832648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7175" name="Text Box 66"/>
          <p:cNvSpPr txBox="1">
            <a:spLocks noChangeArrowheads="1"/>
          </p:cNvSpPr>
          <p:nvPr/>
        </p:nvSpPr>
        <p:spPr bwMode="auto">
          <a:xfrm>
            <a:off x="225425" y="989013"/>
            <a:ext cx="20938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교차로 설계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76" name="Picture 11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869950"/>
            <a:ext cx="558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66"/>
          <p:cNvSpPr txBox="1">
            <a:spLocks noChangeArrowheads="1"/>
          </p:cNvSpPr>
          <p:nvPr/>
        </p:nvSpPr>
        <p:spPr bwMode="auto">
          <a:xfrm>
            <a:off x="646113" y="1371600"/>
            <a:ext cx="1050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160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시   거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4" name="그룹 21"/>
          <p:cNvGrpSpPr>
            <a:grpSpLocks/>
          </p:cNvGrpSpPr>
          <p:nvPr/>
        </p:nvGrpSpPr>
        <p:grpSpPr bwMode="auto">
          <a:xfrm>
            <a:off x="611560" y="4293096"/>
            <a:ext cx="7488238" cy="1656184"/>
            <a:chOff x="802307" y="476188"/>
            <a:chExt cx="4968875" cy="2159818"/>
          </a:xfrm>
        </p:grpSpPr>
        <p:sp>
          <p:nvSpPr>
            <p:cNvPr id="16" name="모서리가 둥근 직사각형 8"/>
            <p:cNvSpPr>
              <a:spLocks noChangeArrowheads="1"/>
            </p:cNvSpPr>
            <p:nvPr/>
          </p:nvSpPr>
          <p:spPr bwMode="auto">
            <a:xfrm>
              <a:off x="802307" y="476188"/>
              <a:ext cx="4968875" cy="215981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latinLnBrk="0" hangingPunct="0">
                <a:defRPr/>
              </a:pPr>
              <a:endParaRPr kumimoji="0" lang="ko-KR" altLang="en-US"/>
            </a:p>
          </p:txBody>
        </p:sp>
        <p:sp>
          <p:nvSpPr>
            <p:cNvPr id="17" name="TextBox 23"/>
            <p:cNvSpPr txBox="1">
              <a:spLocks noChangeArrowheads="1"/>
            </p:cNvSpPr>
            <p:nvPr/>
          </p:nvSpPr>
          <p:spPr bwMode="auto">
            <a:xfrm>
              <a:off x="1041214" y="611316"/>
              <a:ext cx="4248472" cy="1328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ko-KR" sz="2000" dirty="0">
                <a:latin typeface="HY울릉도M" pitchFamily="18" charset="-127"/>
                <a:ea typeface="HY울릉도M" pitchFamily="18" charset="-127"/>
              </a:endParaRPr>
            </a:p>
            <a:p>
              <a:endParaRPr lang="ko-KR" altLang="en-US" sz="2000" dirty="0"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모서리가 둥근 직사각형 8"/>
          <p:cNvSpPr>
            <a:spLocks noChangeArrowheads="1"/>
          </p:cNvSpPr>
          <p:nvPr/>
        </p:nvSpPr>
        <p:spPr bwMode="auto">
          <a:xfrm>
            <a:off x="611188" y="1989138"/>
            <a:ext cx="7489825" cy="15838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latinLnBrk="0" hangingPunct="0">
              <a:defRPr/>
            </a:pP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▪  </a:t>
            </a:r>
            <a:r>
              <a:rPr lang="ko-KR" altLang="en-US" sz="2000" dirty="0" err="1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신호없는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교차로의 </a:t>
            </a:r>
            <a:r>
              <a:rPr lang="ko-KR" altLang="en-US" sz="2000" dirty="0" err="1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시거</a:t>
            </a:r>
            <a:endParaRPr lang="en-US" altLang="ko-KR" sz="2000" dirty="0" smtClean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0" latinLnBrk="0" hangingPunct="0">
              <a:defRPr/>
            </a:pP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교차로가 </a:t>
            </a:r>
            <a:r>
              <a:rPr lang="ko-KR" altLang="en-US" sz="20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신호로서 통제되지 않는 경우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주 도로와 부 도로를 </a:t>
            </a:r>
            <a:r>
              <a:rPr lang="ko-KR" altLang="en-US" sz="20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명확히 하고 </a:t>
            </a:r>
            <a:r>
              <a:rPr lang="ko-KR" altLang="en-US" sz="2000" dirty="0" err="1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부도로에는</a:t>
            </a:r>
            <a:r>
              <a:rPr lang="ko-KR" altLang="en-US" sz="20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교차로 전방에 </a:t>
            </a:r>
            <a:r>
              <a:rPr lang="ko-KR" altLang="en-US" sz="2000" dirty="0" err="1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일시정지</a:t>
            </a:r>
            <a:r>
              <a:rPr lang="ko-KR" altLang="en-US" sz="20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표지를 </a:t>
            </a:r>
            <a:r>
              <a:rPr lang="ko-KR" altLang="en-US" sz="2000" dirty="0" smtClean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설치하는 것이 </a:t>
            </a:r>
            <a:r>
              <a:rPr lang="ko-KR" altLang="en-US" sz="20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안전하다</a:t>
            </a:r>
            <a:endParaRPr kumimoji="0" lang="ko-KR" altLang="en-US" dirty="0"/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755576" y="4365104"/>
            <a:ext cx="64025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▪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신호없는</a:t>
            </a:r>
            <a:r>
              <a:rPr lang="ko-KR" altLang="en-US" sz="2000" dirty="0" smtClean="0">
                <a:latin typeface="HY울릉도M" pitchFamily="18" charset="-127"/>
                <a:ea typeface="HY울릉도M" pitchFamily="18" charset="-127"/>
              </a:rPr>
              <a:t> 교차로의 </a:t>
            </a:r>
            <a:r>
              <a:rPr lang="ko-KR" altLang="en-US" sz="2000" dirty="0" err="1" smtClean="0">
                <a:latin typeface="HY울릉도M" pitchFamily="18" charset="-127"/>
                <a:ea typeface="HY울릉도M" pitchFamily="18" charset="-127"/>
              </a:rPr>
              <a:t>최소시거</a:t>
            </a:r>
            <a:endParaRPr lang="en-US" altLang="ko-KR" sz="2000" dirty="0">
              <a:latin typeface="HY울릉도M" pitchFamily="18" charset="-127"/>
              <a:ea typeface="HY울릉도M" pitchFamily="18" charset="-127"/>
            </a:endParaRPr>
          </a:p>
          <a:p>
            <a:endParaRPr lang="ko-KR" altLang="en-US" sz="2000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899592" y="4797152"/>
            <a:ext cx="7128792" cy="792088"/>
            <a:chOff x="899592" y="4797152"/>
            <a:chExt cx="7128792" cy="792088"/>
          </a:xfrm>
        </p:grpSpPr>
        <p:pic>
          <p:nvPicPr>
            <p:cNvPr id="50193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4797152"/>
              <a:ext cx="712879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직사각형 14"/>
            <p:cNvSpPr/>
            <p:nvPr/>
          </p:nvSpPr>
          <p:spPr bwMode="auto">
            <a:xfrm>
              <a:off x="3491880" y="4869160"/>
              <a:ext cx="1152128" cy="648072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>
            <a:lum bright="52000" contrast="11000"/>
          </a:blip>
          <a:srcRect l="27460" t="30401" r="14660" b="16628"/>
          <a:stretch>
            <a:fillRect/>
          </a:stretch>
        </p:blipFill>
        <p:spPr bwMode="auto">
          <a:xfrm>
            <a:off x="0" y="836712"/>
            <a:ext cx="8964488" cy="5832648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latinLnBrk="0" hangingPunct="0"/>
            <a:endParaRPr kumimoji="0" lang="ko-KR" altLang="en-US"/>
          </a:p>
        </p:txBody>
      </p:sp>
      <p:sp>
        <p:nvSpPr>
          <p:cNvPr id="7175" name="Text Box 66"/>
          <p:cNvSpPr txBox="1">
            <a:spLocks noChangeArrowheads="1"/>
          </p:cNvSpPr>
          <p:nvPr/>
        </p:nvSpPr>
        <p:spPr bwMode="auto">
          <a:xfrm>
            <a:off x="225425" y="989013"/>
            <a:ext cx="20938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2.   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교차로 설계</a:t>
            </a:r>
            <a:endParaRPr lang="en-US" alt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76" name="Picture 117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869950"/>
            <a:ext cx="558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66"/>
          <p:cNvSpPr txBox="1">
            <a:spLocks noChangeArrowheads="1"/>
          </p:cNvSpPr>
          <p:nvPr/>
        </p:nvSpPr>
        <p:spPr bwMode="auto">
          <a:xfrm>
            <a:off x="646113" y="1371600"/>
            <a:ext cx="12538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latinLnBrk="0" hangingPunct="0"/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회전반경</a:t>
            </a:r>
            <a:endParaRPr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4" name="그룹 21"/>
          <p:cNvGrpSpPr>
            <a:grpSpLocks/>
          </p:cNvGrpSpPr>
          <p:nvPr/>
        </p:nvGrpSpPr>
        <p:grpSpPr bwMode="auto">
          <a:xfrm>
            <a:off x="611560" y="2132856"/>
            <a:ext cx="7488238" cy="1235749"/>
            <a:chOff x="754526" y="-4554794"/>
            <a:chExt cx="4968875" cy="4714666"/>
          </a:xfrm>
        </p:grpSpPr>
        <p:sp>
          <p:nvSpPr>
            <p:cNvPr id="16" name="모서리가 둥근 직사각형 8"/>
            <p:cNvSpPr>
              <a:spLocks noChangeArrowheads="1"/>
            </p:cNvSpPr>
            <p:nvPr/>
          </p:nvSpPr>
          <p:spPr bwMode="auto">
            <a:xfrm>
              <a:off x="754526" y="-4554794"/>
              <a:ext cx="4968875" cy="319622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eaLnBrk="0" latinLnBrk="0" hangingPunct="0">
                <a:defRPr/>
              </a:pPr>
              <a:endParaRPr kumimoji="0" lang="ko-KR" altLang="en-US"/>
            </a:p>
          </p:txBody>
        </p:sp>
        <p:sp>
          <p:nvSpPr>
            <p:cNvPr id="17" name="TextBox 23"/>
            <p:cNvSpPr txBox="1">
              <a:spLocks noChangeArrowheads="1"/>
            </p:cNvSpPr>
            <p:nvPr/>
          </p:nvSpPr>
          <p:spPr bwMode="auto">
            <a:xfrm>
              <a:off x="993433" y="-4419659"/>
              <a:ext cx="4248472" cy="4579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000" dirty="0">
                  <a:latin typeface="HY울릉도M" pitchFamily="18" charset="-127"/>
                  <a:ea typeface="HY울릉도M" pitchFamily="18" charset="-127"/>
                </a:rPr>
                <a:t>       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 ▪ 교차로 면적의 최소화</a:t>
              </a:r>
              <a:endParaRPr lang="en-US" altLang="ko-KR" sz="2000" dirty="0" smtClean="0">
                <a:latin typeface="HY울릉도M" pitchFamily="18" charset="-127"/>
                <a:ea typeface="HY울릉도M" pitchFamily="18" charset="-127"/>
              </a:endParaRPr>
            </a:p>
            <a:p>
              <a:pPr marL="0" marR="0"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000" dirty="0">
                  <a:latin typeface="HY울릉도M" pitchFamily="18" charset="-127"/>
                  <a:ea typeface="HY울릉도M" pitchFamily="18" charset="-127"/>
                </a:rPr>
                <a:t> </a:t>
              </a:r>
              <a:r>
                <a:rPr lang="en-US" altLang="ko-KR" sz="2000" dirty="0" smtClean="0">
                  <a:latin typeface="HY울릉도M" pitchFamily="18" charset="-127"/>
                  <a:ea typeface="HY울릉도M" pitchFamily="18" charset="-127"/>
                </a:rPr>
                <a:t>         </a:t>
              </a:r>
              <a:r>
                <a:rPr lang="ko-KR" altLang="en-US" sz="2000" dirty="0" smtClean="0">
                  <a:latin typeface="HY울릉도M" pitchFamily="18" charset="-127"/>
                  <a:ea typeface="HY울릉도M" pitchFamily="18" charset="-127"/>
                </a:rPr>
                <a:t>⇒</a:t>
              </a:r>
              <a:r>
                <a:rPr lang="ko-KR" altLang="en-US" sz="2000" dirty="0" smtClean="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rPr>
                <a:t> 최소 연석회전반경 사</a:t>
              </a:r>
              <a:r>
                <a:rPr lang="ko-KR" altLang="en-US" sz="2000" dirty="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rPr>
                <a:t>용</a:t>
              </a:r>
              <a:endParaRPr lang="en-US" altLang="ko-KR" sz="2000" dirty="0">
                <a:latin typeface="HY울릉도M" pitchFamily="18" charset="-127"/>
                <a:ea typeface="HY울릉도M" pitchFamily="18" charset="-127"/>
              </a:endParaRPr>
            </a:p>
            <a:p>
              <a:endParaRPr lang="ko-KR" altLang="en-US" sz="2000" dirty="0">
                <a:latin typeface="HY울릉도M" pitchFamily="18" charset="-127"/>
                <a:ea typeface="HY울릉도M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11560" y="4005064"/>
            <a:ext cx="7489825" cy="2591990"/>
            <a:chOff x="611560" y="4005064"/>
            <a:chExt cx="7489825" cy="2591990"/>
          </a:xfrm>
        </p:grpSpPr>
        <p:grpSp>
          <p:nvGrpSpPr>
            <p:cNvPr id="18" name="그룹 17"/>
            <p:cNvGrpSpPr/>
            <p:nvPr/>
          </p:nvGrpSpPr>
          <p:grpSpPr>
            <a:xfrm>
              <a:off x="611560" y="4005064"/>
              <a:ext cx="7489825" cy="2591990"/>
              <a:chOff x="611560" y="4005064"/>
              <a:chExt cx="7489825" cy="2591990"/>
            </a:xfrm>
          </p:grpSpPr>
          <p:grpSp>
            <p:nvGrpSpPr>
              <p:cNvPr id="3" name="그룹 11"/>
              <p:cNvGrpSpPr>
                <a:grpSpLocks/>
              </p:cNvGrpSpPr>
              <p:nvPr/>
            </p:nvGrpSpPr>
            <p:grpSpPr bwMode="auto">
              <a:xfrm>
                <a:off x="611560" y="4005064"/>
                <a:ext cx="7489825" cy="2591990"/>
                <a:chOff x="611435" y="3179559"/>
                <a:chExt cx="4968875" cy="1808186"/>
              </a:xfrm>
            </p:grpSpPr>
            <p:sp>
              <p:nvSpPr>
                <p:cNvPr id="2" name="모서리가 둥근 직사각형 8"/>
                <p:cNvSpPr>
                  <a:spLocks noChangeArrowheads="1"/>
                </p:cNvSpPr>
                <p:nvPr/>
              </p:nvSpPr>
              <p:spPr bwMode="auto">
                <a:xfrm>
                  <a:off x="611435" y="3179559"/>
                  <a:ext cx="4968875" cy="1808186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eaLnBrk="0" latinLnBrk="0" hangingPunct="0">
                    <a:defRPr/>
                  </a:pPr>
                  <a:endParaRPr kumimoji="0" lang="ko-KR" altLang="en-US"/>
                </a:p>
              </p:txBody>
            </p:sp>
            <p:sp>
              <p:nvSpPr>
                <p:cNvPr id="7185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54996" y="3279817"/>
                  <a:ext cx="4248472" cy="2791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ko-KR" altLang="en-US" sz="2000" dirty="0">
                      <a:latin typeface="HY울릉도M" pitchFamily="18" charset="-127"/>
                      <a:ea typeface="HY울릉도M" pitchFamily="18" charset="-127"/>
                    </a:rPr>
                    <a:t>   </a:t>
                  </a:r>
                  <a:r>
                    <a:rPr lang="ko-KR" altLang="en-US" sz="2000" dirty="0" smtClean="0">
                      <a:latin typeface="HY울릉도M" pitchFamily="18" charset="-127"/>
                      <a:ea typeface="HY울릉도M" pitchFamily="18" charset="-127"/>
                    </a:rPr>
                    <a:t>▪ 교차로 곡선의 최소회전반경</a:t>
                  </a:r>
                  <a:endParaRPr lang="en-US" altLang="ko-KR" sz="2000" dirty="0" smtClean="0">
                    <a:latin typeface="HY울릉도M" pitchFamily="18" charset="-127"/>
                    <a:ea typeface="HY울릉도M" pitchFamily="18" charset="-127"/>
                  </a:endParaRPr>
                </a:p>
              </p:txBody>
            </p:sp>
          </p:grpSp>
          <p:pic>
            <p:nvPicPr>
              <p:cNvPr id="4915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5948" y="4580830"/>
                <a:ext cx="7200800" cy="158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직사각형 19"/>
            <p:cNvSpPr/>
            <p:nvPr/>
          </p:nvSpPr>
          <p:spPr bwMode="auto">
            <a:xfrm>
              <a:off x="4283968" y="4653136"/>
              <a:ext cx="720080" cy="144016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3682</TotalTime>
  <Words>293</Words>
  <Application>Microsoft Office PowerPoint</Application>
  <PresentationFormat>화면 슬라이드 쇼(4:3)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최종 완성 도면</vt:lpstr>
      <vt:lpstr>슬라이드 15</vt:lpstr>
      <vt:lpstr>슬라이드 16</vt:lpstr>
      <vt:lpstr>슬라이드 17</vt:lpstr>
    </vt:vector>
  </TitlesOfParts>
  <Company>잡코리아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캠퍼스몬</dc:creator>
  <dc:description>본 파일의 사용은 저작권법에 의하여 보호되고 있습니다. 사이트에 공시된 허락없는 재판매는 엄격히 금지되어 있습니다.</dc:description>
  <cp:lastModifiedBy>s</cp:lastModifiedBy>
  <cp:revision>325</cp:revision>
  <dcterms:created xsi:type="dcterms:W3CDTF">2006-01-06T04:37:59Z</dcterms:created>
  <dcterms:modified xsi:type="dcterms:W3CDTF">2011-12-12T12:57:48Z</dcterms:modified>
</cp:coreProperties>
</file>