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60" r:id="rId4"/>
    <p:sldId id="257" r:id="rId5"/>
    <p:sldId id="259" r:id="rId6"/>
    <p:sldId id="282" r:id="rId7"/>
    <p:sldId id="288" r:id="rId8"/>
    <p:sldId id="261" r:id="rId9"/>
    <p:sldId id="283" r:id="rId10"/>
    <p:sldId id="287" r:id="rId11"/>
    <p:sldId id="284" r:id="rId12"/>
    <p:sldId id="286" r:id="rId13"/>
    <p:sldId id="285" r:id="rId14"/>
    <p:sldId id="290" r:id="rId15"/>
    <p:sldId id="297" r:id="rId16"/>
    <p:sldId id="298" r:id="rId17"/>
    <p:sldId id="299" r:id="rId18"/>
    <p:sldId id="300" r:id="rId19"/>
    <p:sldId id="301" r:id="rId20"/>
    <p:sldId id="302" r:id="rId21"/>
    <p:sldId id="313" r:id="rId22"/>
    <p:sldId id="314" r:id="rId23"/>
    <p:sldId id="303" r:id="rId24"/>
    <p:sldId id="304" r:id="rId25"/>
    <p:sldId id="317" r:id="rId26"/>
    <p:sldId id="318" r:id="rId27"/>
    <p:sldId id="319" r:id="rId28"/>
    <p:sldId id="310" r:id="rId29"/>
    <p:sldId id="320" r:id="rId30"/>
    <p:sldId id="321" r:id="rId31"/>
    <p:sldId id="324" r:id="rId32"/>
    <p:sldId id="316" r:id="rId33"/>
    <p:sldId id="328" r:id="rId34"/>
    <p:sldId id="329" r:id="rId35"/>
    <p:sldId id="332" r:id="rId36"/>
    <p:sldId id="333" r:id="rId37"/>
    <p:sldId id="334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289" r:id="rId46"/>
    <p:sldId id="344" r:id="rId47"/>
  </p:sldIdLst>
  <p:sldSz cx="9144000" cy="6858000" type="screen4x3"/>
  <p:notesSz cx="6858000" cy="9144000"/>
  <p:custShowLst>
    <p:custShow name="재구성한 쇼 1" id="0">
      <p:sldLst>
        <p:sld r:id="rId2"/>
        <p:sld r:id="rId3"/>
        <p:sld r:id="rId4"/>
        <p:sld r:id="rId5"/>
        <p:sld r:id="rId6"/>
        <p:sld r:id="rId7"/>
        <p:sld r:id="rId2"/>
        <p:sld r:id="rId8"/>
        <p:sld r:id="rId9"/>
        <p:sld r:id="rId10"/>
        <p:sld r:id="rId11"/>
        <p:sld r:id="rId12"/>
        <p:sld r:id="rId13"/>
        <p:sld r:id="rId14"/>
        <p:sld r:id="rId46"/>
        <p:sld r:id="rId15"/>
      </p:sldLst>
    </p:custShow>
    <p:custShow name="이재용" id="1">
      <p:sldLst>
        <p:sld r:id="rId2"/>
        <p:sld r:id="rId3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</p:sldLst>
    </p:custShow>
  </p:custShow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맑은 고딕"/>
        <a:cs typeface="맑은 고딕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  <a:srgbClr val="FF0000"/>
    <a:srgbClr val="F0E8ED"/>
    <a:srgbClr val="FFFF00"/>
    <a:srgbClr val="99FF66"/>
    <a:srgbClr val="FF9900"/>
    <a:srgbClr val="FFFFCC"/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7" autoAdjust="0"/>
    <p:restoredTop sz="9466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istrator\&#48148;&#53461;%20&#54868;&#47732;\&#53664;&#51201;&#46020;.xls" TargetMode="External"/><Relationship Id="rId1" Type="http://schemas.openxmlformats.org/officeDocument/2006/relationships/image" Target="../media/image9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roundedCorners val="1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80"/>
                </a:solidFill>
                <a:latin typeface="돋움"/>
                <a:ea typeface="돋움"/>
                <a:cs typeface="돋움"/>
              </a:defRPr>
            </a:pPr>
            <a:r>
              <a:rPr lang="ko-KR" altLang="en-US" dirty="0"/>
              <a:t>토 적 도</a:t>
            </a:r>
          </a:p>
        </c:rich>
      </c:tx>
      <c:layout>
        <c:manualLayout>
          <c:xMode val="edge"/>
          <c:yMode val="edge"/>
          <c:x val="0.43608835286484809"/>
          <c:y val="1.8077859876342493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9.5801937567276799E-2"/>
          <c:y val="9.0112695870262688E-2"/>
          <c:w val="0.84822389666308029"/>
          <c:h val="0.81538946510258614"/>
        </c:manualLayout>
      </c:layout>
      <c:lineChart>
        <c:grouping val="standard"/>
        <c:ser>
          <c:idx val="0"/>
          <c:order val="0"/>
          <c:tx>
            <c:strRef>
              <c:f>Sheet1!$I$1</c:f>
              <c:strCache>
                <c:ptCount val="1"/>
                <c:pt idx="0">
                  <c:v>누가토량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Sheet1!$K$2:$K$37</c:f>
              <c:numCache>
                <c:formatCode>General</c:formatCode>
                <c:ptCount val="36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280</c:v>
                </c:pt>
                <c:pt idx="14">
                  <c:v>300</c:v>
                </c:pt>
                <c:pt idx="15">
                  <c:v>320</c:v>
                </c:pt>
                <c:pt idx="16">
                  <c:v>340</c:v>
                </c:pt>
                <c:pt idx="17">
                  <c:v>360</c:v>
                </c:pt>
                <c:pt idx="18">
                  <c:v>380</c:v>
                </c:pt>
                <c:pt idx="19">
                  <c:v>400</c:v>
                </c:pt>
                <c:pt idx="20">
                  <c:v>420</c:v>
                </c:pt>
                <c:pt idx="21">
                  <c:v>427.3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</c:numCache>
            </c:numRef>
          </c:cat>
          <c:val>
            <c:numRef>
              <c:f>Sheet1!$I$2:$I$37</c:f>
              <c:numCache>
                <c:formatCode>General</c:formatCode>
                <c:ptCount val="36"/>
                <c:pt idx="0">
                  <c:v>226.08750000000001</c:v>
                </c:pt>
                <c:pt idx="1">
                  <c:v>676.21249999999998</c:v>
                </c:pt>
                <c:pt idx="2">
                  <c:v>1018.0035</c:v>
                </c:pt>
                <c:pt idx="3">
                  <c:v>1193.7195000000011</c:v>
                </c:pt>
                <c:pt idx="4">
                  <c:v>1241.9805000000001</c:v>
                </c:pt>
                <c:pt idx="5">
                  <c:v>1345.0025000000001</c:v>
                </c:pt>
                <c:pt idx="6">
                  <c:v>1488.9065000000014</c:v>
                </c:pt>
                <c:pt idx="7">
                  <c:v>1547.0685000000001</c:v>
                </c:pt>
                <c:pt idx="8">
                  <c:v>1651.6765</c:v>
                </c:pt>
                <c:pt idx="9">
                  <c:v>1740.8512499999986</c:v>
                </c:pt>
                <c:pt idx="10">
                  <c:v>1872.491</c:v>
                </c:pt>
                <c:pt idx="11">
                  <c:v>2134.0639999999999</c:v>
                </c:pt>
                <c:pt idx="12">
                  <c:v>2577.7259999999997</c:v>
                </c:pt>
                <c:pt idx="13">
                  <c:v>3118.0679999999998</c:v>
                </c:pt>
                <c:pt idx="14">
                  <c:v>3569.5140000000001</c:v>
                </c:pt>
                <c:pt idx="15">
                  <c:v>4060.5999999999995</c:v>
                </c:pt>
                <c:pt idx="16">
                  <c:v>4556.1230000000014</c:v>
                </c:pt>
                <c:pt idx="17">
                  <c:v>4830.4409999999998</c:v>
                </c:pt>
                <c:pt idx="18">
                  <c:v>4937.415</c:v>
                </c:pt>
                <c:pt idx="19">
                  <c:v>5193.2020000000002</c:v>
                </c:pt>
                <c:pt idx="20">
                  <c:v>5372.4472950000008</c:v>
                </c:pt>
                <c:pt idx="21">
                  <c:v>5686.8186500000002</c:v>
                </c:pt>
                <c:pt idx="22">
                  <c:v>5720.0064000000002</c:v>
                </c:pt>
                <c:pt idx="23">
                  <c:v>4851.4189000000006</c:v>
                </c:pt>
                <c:pt idx="24">
                  <c:v>3693.501400000001</c:v>
                </c:pt>
                <c:pt idx="25">
                  <c:v>2944.8476500000011</c:v>
                </c:pt>
                <c:pt idx="26">
                  <c:v>1980.6076500000013</c:v>
                </c:pt>
                <c:pt idx="27">
                  <c:v>833.4139000000016</c:v>
                </c:pt>
                <c:pt idx="28">
                  <c:v>185.48890000000193</c:v>
                </c:pt>
                <c:pt idx="29">
                  <c:v>11.204900000001768</c:v>
                </c:pt>
                <c:pt idx="30">
                  <c:v>66.177650000001748</c:v>
                </c:pt>
                <c:pt idx="31">
                  <c:v>176.8911500000018</c:v>
                </c:pt>
                <c:pt idx="32">
                  <c:v>-235.81134999999821</c:v>
                </c:pt>
                <c:pt idx="33">
                  <c:v>-710.5723499999981</c:v>
                </c:pt>
                <c:pt idx="34">
                  <c:v>-732.7140999999981</c:v>
                </c:pt>
                <c:pt idx="35">
                  <c:v>-754.81459999999799</c:v>
                </c:pt>
              </c:numCache>
            </c:numRef>
          </c:val>
        </c:ser>
        <c:marker val="1"/>
        <c:axId val="78743808"/>
        <c:axId val="78932224"/>
      </c:lineChart>
      <c:catAx>
        <c:axId val="78743808"/>
        <c:scaling>
          <c:orientation val="minMax"/>
        </c:scaling>
        <c:axPos val="b"/>
        <c:numFmt formatCode="General" sourceLinked="1"/>
        <c:maj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돋움"/>
                <a:ea typeface="돋움"/>
                <a:cs typeface="돋움"/>
              </a:defRPr>
            </a:pPr>
            <a:endParaRPr lang="ko-KR"/>
          </a:p>
        </c:txPr>
        <c:crossAx val="78932224"/>
        <c:crosses val="autoZero"/>
        <c:auto val="1"/>
        <c:lblAlgn val="ctr"/>
        <c:lblOffset val="100"/>
        <c:tickLblSkip val="1"/>
        <c:tickMarkSkip val="1"/>
      </c:catAx>
      <c:valAx>
        <c:axId val="78932224"/>
        <c:scaling>
          <c:orientation val="minMax"/>
          <c:max val="6000"/>
          <c:min val="-1000"/>
        </c:scaling>
        <c:axPos val="l"/>
        <c:majorGridlines>
          <c:spPr>
            <a:ln w="3175">
              <a:solidFill>
                <a:srgbClr val="008000"/>
              </a:solidFill>
              <a:prstDash val="solid"/>
            </a:ln>
          </c:spPr>
        </c:majorGridlines>
        <c:numFmt formatCode="General" sourceLinked="1"/>
        <c:maj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돋움"/>
                <a:ea typeface="돋움"/>
                <a:cs typeface="돋움"/>
              </a:defRPr>
            </a:pPr>
            <a:endParaRPr lang="ko-KR"/>
          </a:p>
        </c:txPr>
        <c:crossAx val="78743808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>
          <a:pattFill prst="pct25">
            <a:fgClr>
              <a:srgbClr val="CC99FF"/>
            </a:fgClr>
            <a:bgClr>
              <a:srgbClr val="FFFFFF"/>
            </a:bgClr>
          </a:pattFill>
          <a:prstDash val="solid"/>
        </a:ln>
      </c:spPr>
    </c:plotArea>
    <c:legend>
      <c:legendPos val="r"/>
      <c:layout>
        <c:manualLayout>
          <c:xMode val="edge"/>
          <c:yMode val="edge"/>
          <c:x val="0.72127805390534672"/>
          <c:y val="0.91739730656809071"/>
          <c:w val="0.12048726904333275"/>
          <c:h val="6.7308284537210411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돋움"/>
              <a:ea typeface="돋움"/>
              <a:cs typeface="돋움"/>
            </a:defRPr>
          </a:pPr>
          <a:endParaRPr lang="ko-K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  <a:effectLst>
      <a:outerShdw dist="35921" dir="2700000" algn="br">
        <a:srgbClr val="000000"/>
      </a:outerShdw>
    </a:effectLst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돋움"/>
          <a:ea typeface="돋움"/>
          <a:cs typeface="돋움"/>
        </a:defRPr>
      </a:pPr>
      <a:endParaRPr lang="ko-KR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굴림" charset="-127"/>
              </a:defRPr>
            </a:lvl1pPr>
          </a:lstStyle>
          <a:p>
            <a:pPr>
              <a:defRPr/>
            </a:pPr>
            <a:fld id="{51B7C791-3ABE-41CB-A35D-065DFF7FC03E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굴림" charset="-127"/>
              </a:defRPr>
            </a:lvl1pPr>
          </a:lstStyle>
          <a:p>
            <a:pPr>
              <a:defRPr/>
            </a:pPr>
            <a:fld id="{F5149764-2DC5-4C1B-884B-5D03282C121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1EDB-DF4D-446C-B717-EBBEF54FAFED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DB4DA-EEF9-4629-8CFB-D2BCECAF7EE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B984-63D6-4060-8241-D7EDBED6BAAD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9570F-746D-4B31-8B31-798961F0093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154C6-87FA-4F2F-AF7D-6A8BCBCBFB62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05A81-FACF-4BBE-A547-50810A9D125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A53E0-A709-46FC-82B5-D44082361FCF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0705D-F602-4DA6-9452-BCE9DC424C6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FE42D-6994-4E5E-8E7F-2CC964D7B105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629AF-1342-4339-82A6-25777525BAB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0C40-2A2B-4F73-BD46-4392F5A5EF5A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36B5A-0D0B-4508-A9BA-4BDD5440448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817F2-E523-4CA7-ACFD-F30DD6CC244C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34657-7A59-4118-9BD7-E4F7A08BAB5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B44AF-381A-47B6-9CE4-01DA263D97DD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7B408-6A99-4092-ADE8-291DAD35F97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144C-A5F5-4DD4-957F-05B01EC05BFC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F62C2-DF56-47C0-B53C-578E1398098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E1AF9-670C-4EDF-B069-C095DE3A435E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E51DD-98B7-412C-ADC5-226CA7AE4D1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C8533-15F9-4771-8123-FFD9F1A5A7DB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74F13-8C27-4E00-AA61-E7186D8972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 t="3410" b="35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43C221-1ABD-45E5-A99D-B1B8A1336C04}" type="datetimeFigureOut">
              <a:rPr lang="ko-KR" altLang="en-US"/>
              <a:pPr>
                <a:defRPr/>
              </a:pPr>
              <a:t>2011-11-19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AAC5CE3-B74B-4938-93D0-F8891ADFA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179388" y="1943100"/>
            <a:ext cx="9285287" cy="14700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ko-KR" altLang="en-US" sz="54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지름길</a:t>
            </a:r>
            <a:r>
              <a:rPr lang="en-US" altLang="ko-KR" sz="54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(Shortcut Road)</a:t>
            </a:r>
            <a:br>
              <a:rPr lang="en-US" altLang="ko-KR" sz="54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ko-KR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ko-KR" alt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종합복지관</a:t>
            </a:r>
            <a:r>
              <a:rPr lang="en-US" altLang="ko-KR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</a:t>
            </a:r>
            <a:r>
              <a:rPr lang="ko-KR" alt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금호방면연결도로설계</a:t>
            </a:r>
            <a:r>
              <a:rPr lang="en-US" altLang="ko-KR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5795963" y="5084763"/>
            <a:ext cx="316865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400" b="1">
                <a:solidFill>
                  <a:srgbClr val="A6A6A6"/>
                </a:solidFill>
                <a:latin typeface="Arial Black" pitchFamily="34" charset="0"/>
              </a:rPr>
              <a:t>Team name : </a:t>
            </a:r>
            <a:r>
              <a:rPr kumimoji="0" lang="ko-KR" altLang="en-US" sz="2400" b="1">
                <a:solidFill>
                  <a:srgbClr val="A6A6A6"/>
                </a:solidFill>
                <a:latin typeface="Arial Black" pitchFamily="34" charset="0"/>
              </a:rPr>
              <a:t>라 온</a:t>
            </a:r>
          </a:p>
          <a:p>
            <a:r>
              <a:rPr kumimoji="0" lang="en-US" altLang="ko-KR" sz="1400">
                <a:solidFill>
                  <a:srgbClr val="A6A6A6"/>
                </a:solidFill>
                <a:latin typeface="Arial Black" pitchFamily="34" charset="0"/>
              </a:rPr>
              <a:t>Moojun Kim  (20726321)</a:t>
            </a:r>
          </a:p>
          <a:p>
            <a:r>
              <a:rPr kumimoji="0" lang="en-US" altLang="ko-KR" sz="1400">
                <a:solidFill>
                  <a:srgbClr val="A6A6A6"/>
                </a:solidFill>
                <a:latin typeface="Arial Black" pitchFamily="34" charset="0"/>
              </a:rPr>
              <a:t>Jinil Kim       (20726431)</a:t>
            </a:r>
          </a:p>
          <a:p>
            <a:r>
              <a:rPr kumimoji="0" lang="en-US" altLang="ko-KR" sz="1400">
                <a:solidFill>
                  <a:srgbClr val="A6A6A6"/>
                </a:solidFill>
                <a:latin typeface="Arial Black" pitchFamily="34" charset="0"/>
              </a:rPr>
              <a:t>Won Bang     (20726211)</a:t>
            </a:r>
          </a:p>
          <a:p>
            <a:r>
              <a:rPr kumimoji="0" lang="en-US" altLang="ko-KR" sz="1400">
                <a:solidFill>
                  <a:srgbClr val="A6A6A6"/>
                </a:solidFill>
                <a:latin typeface="Arial Black" pitchFamily="34" charset="0"/>
              </a:rPr>
              <a:t>Jaemoo Seo (20726567)</a:t>
            </a:r>
          </a:p>
          <a:p>
            <a:r>
              <a:rPr kumimoji="0" lang="en-US" altLang="ko-KR" sz="1400">
                <a:solidFill>
                  <a:srgbClr val="A6A6A6"/>
                </a:solidFill>
                <a:latin typeface="Arial Black" pitchFamily="34" charset="0"/>
              </a:rPr>
              <a:t>Jaeyong Lee (20726253)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216" descr="1317752537059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/>
          <a:stretch>
            <a:fillRect/>
          </a:stretch>
        </p:blipFill>
        <p:spPr bwMode="auto">
          <a:xfrm rot="6890387">
            <a:off x="5094288" y="2474913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야장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pic>
        <p:nvPicPr>
          <p:cNvPr id="23560" name="Picture 2214" descr="1317752520378"/>
          <p:cNvPicPr>
            <a:picLocks noChangeAspect="1" noChangeArrowheads="1"/>
          </p:cNvPicPr>
          <p:nvPr/>
        </p:nvPicPr>
        <p:blipFill>
          <a:blip r:embed="rId3">
            <a:lum contrast="46000"/>
          </a:blip>
          <a:srcRect/>
          <a:stretch>
            <a:fillRect/>
          </a:stretch>
        </p:blipFill>
        <p:spPr bwMode="auto">
          <a:xfrm rot="4217648">
            <a:off x="53975" y="2401888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215" descr="1317752529207"/>
          <p:cNvPicPr>
            <a:picLocks noChangeAspect="1" noChangeArrowheads="1"/>
          </p:cNvPicPr>
          <p:nvPr/>
        </p:nvPicPr>
        <p:blipFill>
          <a:blip r:embed="rId4">
            <a:lum contrast="54000"/>
          </a:blip>
          <a:srcRect/>
          <a:stretch>
            <a:fillRect/>
          </a:stretch>
        </p:blipFill>
        <p:spPr bwMode="auto">
          <a:xfrm>
            <a:off x="3114675" y="148590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관측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&amp; 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계산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1116013" y="5661025"/>
            <a:ext cx="6407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관측시 표척을 앞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,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뒤로 천천히 흔들어 최소값을 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mm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단위까지 측정한다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 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야장에 기입해온 값을 내업을 통해 계산하여 정리한다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  <p:pic>
        <p:nvPicPr>
          <p:cNvPr id="24584" name="Picture 11" descr="13177368706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84313"/>
            <a:ext cx="33845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2" descr="13177476451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84313"/>
            <a:ext cx="34575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성과표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pic>
        <p:nvPicPr>
          <p:cNvPr id="25607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196975"/>
            <a:ext cx="417671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5516563"/>
            <a:ext cx="417671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196975"/>
            <a:ext cx="417671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종단면도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12875"/>
            <a:ext cx="79930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4150" y="444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27650" name="직사각형 19"/>
          <p:cNvSpPr>
            <a:spLocks noChangeArrowheads="1"/>
          </p:cNvSpPr>
          <p:nvPr/>
        </p:nvSpPr>
        <p:spPr bwMode="auto">
          <a:xfrm>
            <a:off x="827088" y="1755775"/>
            <a:ext cx="792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ko-KR" altLang="en-US">
              <a:solidFill>
                <a:srgbClr val="E6E0EC"/>
              </a:solidFill>
              <a:latin typeface="맑은 고딕"/>
            </a:endParaRPr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2268538" y="5373688"/>
            <a:ext cx="4319587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solidFill>
                <a:srgbClr val="FF0000"/>
              </a:solidFill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ko-KR" altLang="en-US">
              <a:ea typeface="굴림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0188" y="1643063"/>
            <a:ext cx="6215062" cy="3754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6000" dirty="0">
                <a:solidFill>
                  <a:schemeClr val="accent6">
                    <a:lumMod val="75000"/>
                  </a:schemeClr>
                </a:solidFill>
                <a:ea typeface="굴림" charset="-127"/>
              </a:rPr>
              <a:t>1</a:t>
            </a:r>
            <a:r>
              <a:rPr lang="ko-KR" altLang="en-US" sz="6000" dirty="0">
                <a:solidFill>
                  <a:schemeClr val="accent6">
                    <a:lumMod val="75000"/>
                  </a:schemeClr>
                </a:solidFill>
                <a:ea typeface="굴림" charset="-127"/>
              </a:rPr>
              <a:t>차 보고 및 발표</a:t>
            </a:r>
            <a:endParaRPr lang="en-US" altLang="ko-KR" sz="6000" dirty="0">
              <a:solidFill>
                <a:schemeClr val="accent6">
                  <a:lumMod val="75000"/>
                </a:schemeClr>
              </a:solidFill>
              <a:ea typeface="굴림" charset="-127"/>
            </a:endParaRPr>
          </a:p>
          <a:p>
            <a:pPr>
              <a:defRPr/>
            </a:pPr>
            <a:endParaRPr lang="en-US" altLang="ko-KR" dirty="0">
              <a:ea typeface="굴림" charset="-127"/>
            </a:endParaRPr>
          </a:p>
          <a:p>
            <a:pPr algn="r">
              <a:defRPr/>
            </a:pPr>
            <a:endParaRPr lang="en-US" altLang="ko-KR" sz="4000" dirty="0">
              <a:solidFill>
                <a:srgbClr val="C00000"/>
              </a:solidFill>
              <a:ea typeface="굴림" charset="-127"/>
            </a:endParaRPr>
          </a:p>
          <a:p>
            <a:pPr algn="r">
              <a:defRPr/>
            </a:pPr>
            <a:endParaRPr lang="en-US" altLang="ko-KR" sz="4000" dirty="0">
              <a:solidFill>
                <a:srgbClr val="C00000"/>
              </a:solidFill>
              <a:ea typeface="굴림" charset="-127"/>
            </a:endParaRPr>
          </a:p>
          <a:p>
            <a:pPr algn="r">
              <a:defRPr/>
            </a:pPr>
            <a:endParaRPr lang="en-US" altLang="ko-KR" sz="4000" dirty="0">
              <a:solidFill>
                <a:srgbClr val="C00000"/>
              </a:solidFill>
              <a:ea typeface="굴림" charset="-127"/>
            </a:endParaRPr>
          </a:p>
          <a:p>
            <a:pPr algn="r">
              <a:defRPr/>
            </a:pPr>
            <a:r>
              <a:rPr lang="en-US" altLang="ko-KR" sz="4000" dirty="0">
                <a:solidFill>
                  <a:srgbClr val="C00000"/>
                </a:solidFill>
                <a:ea typeface="굴림" charset="-127"/>
              </a:rPr>
              <a:t>The end</a:t>
            </a:r>
            <a:endParaRPr lang="ko-KR" altLang="en-US" sz="4000" dirty="0">
              <a:solidFill>
                <a:srgbClr val="C00000"/>
              </a:solidFill>
              <a:ea typeface="굴림" charset="-127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주간계획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sp>
        <p:nvSpPr>
          <p:cNvPr id="28679" name="Rectangle 405"/>
          <p:cNvSpPr>
            <a:spLocks noChangeArrowheads="1"/>
          </p:cNvSpPr>
          <p:nvPr/>
        </p:nvSpPr>
        <p:spPr bwMode="auto">
          <a:xfrm>
            <a:off x="0" y="4541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8680" name="Rectangle 406"/>
          <p:cNvSpPr>
            <a:spLocks noChangeArrowheads="1"/>
          </p:cNvSpPr>
          <p:nvPr/>
        </p:nvSpPr>
        <p:spPr bwMode="auto">
          <a:xfrm>
            <a:off x="2124075" y="1196975"/>
            <a:ext cx="50403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◎ 일시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‘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11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10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08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일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~ 11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01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일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 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◎ 작성일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’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11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10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08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일 </a:t>
            </a:r>
            <a:endParaRPr lang="en-US" altLang="ko-KR" sz="900">
              <a:solidFill>
                <a:srgbClr val="FFFF00"/>
              </a:solidFill>
              <a:ea typeface="굴림" charset="-127"/>
            </a:endParaRPr>
          </a:p>
          <a:p>
            <a:pPr algn="just" eaLnBrk="0" latinLnBrk="0" hangingPunct="0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◎ 프로젝트 테마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복지관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~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금호방향 도로설계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종단 측량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)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 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ko-KR" altLang="en-US" sz="900">
              <a:solidFill>
                <a:srgbClr val="FFFF00"/>
              </a:solidFill>
              <a:ea typeface="굴림" charset="-127"/>
            </a:endParaRPr>
          </a:p>
          <a:p>
            <a:pPr algn="just" eaLnBrk="0" latinLnBrk="0" hangingPunct="0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◎ 수강 번호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3283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◎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팀 명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라온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◎ 기록자명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방      원 </a:t>
            </a:r>
            <a:endParaRPr lang="ko-KR" altLang="en-US">
              <a:solidFill>
                <a:srgbClr val="FFFF00"/>
              </a:solidFill>
              <a:latin typeface="맑은 고딕"/>
            </a:endParaRPr>
          </a:p>
        </p:txBody>
      </p:sp>
      <p:sp>
        <p:nvSpPr>
          <p:cNvPr id="28681" name="Rectangle 803"/>
          <p:cNvSpPr>
            <a:spLocks noChangeArrowheads="1"/>
          </p:cNvSpPr>
          <p:nvPr/>
        </p:nvSpPr>
        <p:spPr bwMode="auto">
          <a:xfrm>
            <a:off x="0" y="201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8682" name="Rectangle 1161"/>
          <p:cNvSpPr>
            <a:spLocks noChangeArrowheads="1"/>
          </p:cNvSpPr>
          <p:nvPr/>
        </p:nvSpPr>
        <p:spPr bwMode="auto">
          <a:xfrm>
            <a:off x="4716463" y="2133600"/>
            <a:ext cx="8572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</a:br>
            <a:endParaRPr lang="ko-KR" altLang="en-US" sz="900">
              <a:ea typeface="굴림" charset="-127"/>
            </a:endParaRPr>
          </a:p>
          <a:p>
            <a:pPr eaLnBrk="0" latinLnBrk="0" hangingPunct="0"/>
            <a:r>
              <a:rPr lang="ko-KR" altLang="en-US" sz="1100">
                <a:solidFill>
                  <a:srgbClr val="000000"/>
                </a:solidFill>
                <a:latin typeface="맑은 고딕"/>
                <a:ea typeface="바탕" pitchFamily="18" charset="-127"/>
              </a:rPr>
              <a:t>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◉ 팀 미팅</a:t>
            </a:r>
            <a: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ko-KR" altLang="en-US" sz="900">
              <a:ea typeface="굴림" charset="-127"/>
            </a:endParaRPr>
          </a:p>
          <a:p>
            <a:pPr eaLnBrk="0" latinLnBrk="0" hangingPunct="0"/>
            <a:endParaRPr lang="ko-KR" altLang="en-US">
              <a:latin typeface="맑은 고딕"/>
            </a:endParaRPr>
          </a:p>
        </p:txBody>
      </p:sp>
      <p:sp>
        <p:nvSpPr>
          <p:cNvPr id="28683" name="Rectangle 1491"/>
          <p:cNvSpPr>
            <a:spLocks noChangeArrowheads="1"/>
          </p:cNvSpPr>
          <p:nvPr/>
        </p:nvSpPr>
        <p:spPr bwMode="auto">
          <a:xfrm>
            <a:off x="0" y="77612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ko-KR" altLang="en-US" sz="1000">
                <a:solidFill>
                  <a:srgbClr val="000000"/>
                </a:solidFill>
                <a:ea typeface="굴림" charset="-127"/>
              </a:rPr>
              <a:t/>
            </a:r>
            <a:br>
              <a:rPr lang="ko-KR" altLang="en-US" sz="1000">
                <a:solidFill>
                  <a:srgbClr val="000000"/>
                </a:solidFill>
                <a:ea typeface="굴림" charset="-127"/>
              </a:rPr>
            </a:br>
            <a:endParaRPr lang="ko-KR" altLang="en-US">
              <a:latin typeface="맑은 고딕"/>
            </a:endParaRPr>
          </a:p>
        </p:txBody>
      </p:sp>
      <p:sp>
        <p:nvSpPr>
          <p:cNvPr id="28684" name="Rectangle 2600"/>
          <p:cNvSpPr>
            <a:spLocks noChangeArrowheads="1"/>
          </p:cNvSpPr>
          <p:nvPr/>
        </p:nvSpPr>
        <p:spPr bwMode="auto">
          <a:xfrm>
            <a:off x="250825" y="1773238"/>
            <a:ext cx="1182688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</a:br>
            <a:endParaRPr lang="ko-KR" altLang="en-US" sz="900">
              <a:ea typeface="굴림" charset="-127"/>
            </a:endParaRPr>
          </a:p>
          <a:p>
            <a:pPr eaLnBrk="0" latinLnBrk="0" hangingPunct="0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 ◉ 계획 및 성과</a:t>
            </a:r>
            <a:r>
              <a:rPr lang="en-US" altLang="ko-KR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en-US" altLang="ko-KR" sz="900">
              <a:ea typeface="굴림" charset="-127"/>
            </a:endParaRPr>
          </a:p>
          <a:p>
            <a:pPr eaLnBrk="0" latinLnBrk="0" hangingPunct="0"/>
            <a:endParaRPr lang="ko-KR" altLang="en-US">
              <a:latin typeface="맑은 고딕"/>
            </a:endParaRPr>
          </a:p>
        </p:txBody>
      </p:sp>
      <p:sp>
        <p:nvSpPr>
          <p:cNvPr id="28685" name="Rectangle 2964"/>
          <p:cNvSpPr>
            <a:spLocks noChangeArrowheads="1"/>
          </p:cNvSpPr>
          <p:nvPr/>
        </p:nvSpPr>
        <p:spPr bwMode="auto">
          <a:xfrm>
            <a:off x="0" y="490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8686" name="Rectangle 3323"/>
          <p:cNvSpPr>
            <a:spLocks noChangeArrowheads="1"/>
          </p:cNvSpPr>
          <p:nvPr/>
        </p:nvSpPr>
        <p:spPr bwMode="auto">
          <a:xfrm>
            <a:off x="0" y="449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8687" name="Rectangle 3647"/>
          <p:cNvSpPr>
            <a:spLocks noChangeArrowheads="1"/>
          </p:cNvSpPr>
          <p:nvPr/>
        </p:nvSpPr>
        <p:spPr bwMode="auto">
          <a:xfrm>
            <a:off x="0" y="2065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8688" name="Rectangle 3988"/>
          <p:cNvSpPr>
            <a:spLocks noChangeArrowheads="1"/>
          </p:cNvSpPr>
          <p:nvPr/>
        </p:nvSpPr>
        <p:spPr bwMode="auto">
          <a:xfrm>
            <a:off x="0" y="479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8689" name="Rectangle 241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39" name="Group 1015"/>
          <p:cNvGraphicFramePr>
            <a:graphicFrameLocks noGrp="1"/>
          </p:cNvGraphicFramePr>
          <p:nvPr/>
        </p:nvGraphicFramePr>
        <p:xfrm>
          <a:off x="323850" y="2492375"/>
          <a:ext cx="4037013" cy="1953895"/>
        </p:xfrm>
        <a:graphic>
          <a:graphicData uri="http://schemas.openxmlformats.org/drawingml/2006/table">
            <a:tbl>
              <a:tblPr/>
              <a:tblGrid>
                <a:gridCol w="257175"/>
                <a:gridCol w="2051050"/>
                <a:gridCol w="296863"/>
                <a:gridCol w="287337"/>
                <a:gridCol w="284163"/>
                <a:gridCol w="288925"/>
                <a:gridCol w="285750"/>
                <a:gridCol w="285750"/>
              </a:tblGrid>
              <a:tr h="169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구분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이번 주의 활동계획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예상</a:t>
                      </a:r>
                      <a:endParaRPr kumimoji="1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시간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이 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7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김무준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김진일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방 원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서재무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이재용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답사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선정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횡단측량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(11.10.08)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성과표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횡단면도 작성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(11.10.09)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토공량 계산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계획고결정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(11.10.27)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팀 미팅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바인더 제작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(11.10.28)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PPT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제작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발표준비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(11.10.31).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4109" name="Group 1885"/>
          <p:cNvGraphicFramePr>
            <a:graphicFrameLocks noGrp="1"/>
          </p:cNvGraphicFramePr>
          <p:nvPr/>
        </p:nvGraphicFramePr>
        <p:xfrm>
          <a:off x="323850" y="4437063"/>
          <a:ext cx="4032250" cy="2423160"/>
        </p:xfrm>
        <a:graphic>
          <a:graphicData uri="http://schemas.openxmlformats.org/drawingml/2006/table">
            <a:tbl>
              <a:tblPr/>
              <a:tblGrid>
                <a:gridCol w="254000"/>
                <a:gridCol w="2065338"/>
                <a:gridCol w="288925"/>
                <a:gridCol w="285750"/>
                <a:gridCol w="284162"/>
                <a:gridCol w="284163"/>
                <a:gridCol w="284162"/>
                <a:gridCol w="285750"/>
              </a:tblGrid>
              <a:tr h="2984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구분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이번 주의 활동성과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활동</a:t>
                      </a:r>
                      <a:endParaRPr kumimoji="1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시간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각 팀원이 해당 활동에 </a:t>
                      </a:r>
                      <a:endParaRPr kumimoji="1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사용한 시간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김무준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김진일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방 원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서재무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이재용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답사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선정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횡단측량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(2011.10.08)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성과표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횡단면도 작성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(2011.10.09)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토공량 계산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계획고결정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(11.10.27)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팀 미팅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바인더 제작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(2011.10.28)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PPT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제작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발표준비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(2011.10.31)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824" name="Rectangle 1376"/>
          <p:cNvSpPr>
            <a:spLocks noChangeArrowheads="1"/>
          </p:cNvSpPr>
          <p:nvPr/>
        </p:nvSpPr>
        <p:spPr bwMode="auto">
          <a:xfrm>
            <a:off x="0" y="2581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978" name="Group 1754"/>
          <p:cNvGraphicFramePr>
            <a:graphicFrameLocks noGrp="1"/>
          </p:cNvGraphicFramePr>
          <p:nvPr/>
        </p:nvGraphicFramePr>
        <p:xfrm>
          <a:off x="4932363" y="2781300"/>
          <a:ext cx="3851275" cy="3286127"/>
        </p:xfrm>
        <a:graphic>
          <a:graphicData uri="http://schemas.openxmlformats.org/drawingml/2006/table">
            <a:tbl>
              <a:tblPr/>
              <a:tblGrid>
                <a:gridCol w="228600"/>
                <a:gridCol w="1066800"/>
                <a:gridCol w="487362"/>
                <a:gridCol w="233363"/>
                <a:gridCol w="482600"/>
                <a:gridCol w="255587"/>
                <a:gridCol w="282575"/>
                <a:gridCol w="254000"/>
                <a:gridCol w="282575"/>
                <a:gridCol w="277813"/>
              </a:tblGrid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구분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활동내용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일시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장소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시간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출석자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(○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을 기입한다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굴림" charset="-127"/>
                        </a:rPr>
                        <a:t>.)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토공량 계산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계획고 결정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10.27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측량실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17:00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바인더 제작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10.28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수리실험실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17:00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PPT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제작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&amp;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발표준비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10.31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측량실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휴먼고딕"/>
                          <a:cs typeface="휴먼고딕"/>
                        </a:rPr>
                        <a:t>17:00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○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휴먼고딕"/>
                          <a:ea typeface="굴림" charset="-127"/>
                        </a:rPr>
                        <a:t>도장 또는 사인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/>
                          <a:ea typeface="굴림" charset="-127"/>
                        </a:rPr>
                        <a:t> </a:t>
                      </a: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굴림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/>
                          <a:ea typeface="굴림" charset="-127"/>
                        </a:rPr>
                        <a:t> </a:t>
                      </a: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굴림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/>
                          <a:ea typeface="굴림" charset="-127"/>
                        </a:rPr>
                        <a:t> </a:t>
                      </a: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굴림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/>
                          <a:ea typeface="굴림" charset="-127"/>
                        </a:rPr>
                        <a:t> </a:t>
                      </a: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굴림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/>
                          <a:ea typeface="굴림" charset="-127"/>
                        </a:rPr>
                        <a:t> </a:t>
                      </a: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charset="-127"/>
                          <a:ea typeface="굴림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7993063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계획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pic>
        <p:nvPicPr>
          <p:cNvPr id="29704" name="Picture 10" descr="13177459794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4300538"/>
            <a:ext cx="2592388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1692275" y="6092825"/>
            <a:ext cx="6119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지형도를 이용한 도상계획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  <p:sp>
        <p:nvSpPr>
          <p:cNvPr id="29706" name="Rectangle 12"/>
          <p:cNvSpPr>
            <a:spLocks noChangeArrowheads="1"/>
          </p:cNvSpPr>
          <p:nvPr/>
        </p:nvSpPr>
        <p:spPr bwMode="auto">
          <a:xfrm>
            <a:off x="0" y="1404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답사 및 선정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 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조표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30727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341438"/>
            <a:ext cx="83534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13"/>
          <p:cNvSpPr txBox="1">
            <a:spLocks noChangeArrowheads="1"/>
          </p:cNvSpPr>
          <p:nvPr/>
        </p:nvSpPr>
        <p:spPr bwMode="auto">
          <a:xfrm>
            <a:off x="2700338" y="6237288"/>
            <a:ext cx="3527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en-US"/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827088" y="6165850"/>
            <a:ext cx="7561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횡단측량 외업 신속성을 높이기 위해 종단측점을 기준으로 주변 지형을 미리 관측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  <p:pic>
        <p:nvPicPr>
          <p:cNvPr id="30730" name="Picture 13" descr="13177358752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2997200"/>
            <a:ext cx="16557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4" descr="13177361771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4437063"/>
            <a:ext cx="16557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야장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3175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417671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96975"/>
            <a:ext cx="12954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196975"/>
            <a:ext cx="12954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1196975"/>
            <a:ext cx="12954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3068638"/>
            <a:ext cx="12954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3068638"/>
            <a:ext cx="12954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7625" y="3068638"/>
            <a:ext cx="12954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7900" y="4941888"/>
            <a:ext cx="12954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27763" y="4941888"/>
            <a:ext cx="12954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67625" y="4941888"/>
            <a:ext cx="12954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Rectangle 29"/>
          <p:cNvSpPr>
            <a:spLocks noChangeArrowheads="1"/>
          </p:cNvSpPr>
          <p:nvPr/>
        </p:nvSpPr>
        <p:spPr bwMode="auto">
          <a:xfrm>
            <a:off x="0" y="2935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1762" name="Rectangle 40"/>
          <p:cNvSpPr>
            <a:spLocks noChangeArrowheads="1"/>
          </p:cNvSpPr>
          <p:nvPr/>
        </p:nvSpPr>
        <p:spPr bwMode="auto">
          <a:xfrm>
            <a:off x="0" y="2824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1763" name="Rectangle 41"/>
          <p:cNvSpPr>
            <a:spLocks noChangeArrowheads="1"/>
          </p:cNvSpPr>
          <p:nvPr/>
        </p:nvSpPr>
        <p:spPr bwMode="auto">
          <a:xfrm>
            <a:off x="0" y="2824163"/>
            <a:ext cx="10541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1764" name="Rectangle 52"/>
          <p:cNvSpPr>
            <a:spLocks noChangeArrowheads="1"/>
          </p:cNvSpPr>
          <p:nvPr/>
        </p:nvSpPr>
        <p:spPr bwMode="auto">
          <a:xfrm>
            <a:off x="0" y="2824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1765" name="Rectangle 53"/>
          <p:cNvSpPr>
            <a:spLocks noChangeArrowheads="1"/>
          </p:cNvSpPr>
          <p:nvPr/>
        </p:nvSpPr>
        <p:spPr bwMode="auto">
          <a:xfrm>
            <a:off x="0" y="2824163"/>
            <a:ext cx="10541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관측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 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계산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32775" name="Picture 10" descr="1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96975"/>
            <a:ext cx="41767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1" descr="12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196975"/>
            <a:ext cx="46085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 Box 12"/>
          <p:cNvSpPr txBox="1">
            <a:spLocks noChangeArrowheads="1"/>
          </p:cNvSpPr>
          <p:nvPr/>
        </p:nvSpPr>
        <p:spPr bwMode="auto">
          <a:xfrm>
            <a:off x="5364163" y="4797425"/>
            <a:ext cx="26638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측량 방법과 내업은 종단측량 동일한 과정으로 실시한다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  <p:pic>
        <p:nvPicPr>
          <p:cNvPr id="32778" name="Picture 13" descr="측량내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076700"/>
            <a:ext cx="41767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아래쪽 화살표 14"/>
          <p:cNvSpPr/>
          <p:nvPr/>
        </p:nvSpPr>
        <p:spPr>
          <a:xfrm rot="17831130">
            <a:off x="3081337" y="869951"/>
            <a:ext cx="3108325" cy="6934200"/>
          </a:xfrm>
          <a:prstGeom prst="downArrow">
            <a:avLst>
              <a:gd name="adj1" fmla="val 32061"/>
              <a:gd name="adj2" fmla="val 47507"/>
            </a:avLst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84150" y="444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Shortcut Road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23850" y="1057275"/>
            <a:ext cx="157162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Contens</a:t>
            </a:r>
            <a:endParaRPr kumimoji="0" lang="ko-KR" alt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95288" y="1916113"/>
            <a:ext cx="1655762" cy="1657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b="1">
                <a:solidFill>
                  <a:srgbClr val="10253F"/>
                </a:solidFill>
                <a:cs typeface="맑은 고딕"/>
              </a:rPr>
              <a:t>Prologue</a:t>
            </a:r>
            <a:endParaRPr kumimoji="0" lang="ko-KR" altLang="en-US" b="1">
              <a:solidFill>
                <a:srgbClr val="10253F"/>
              </a:solidFill>
              <a:cs typeface="맑은 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150100" y="5041900"/>
            <a:ext cx="1655763" cy="165576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b="1">
                <a:solidFill>
                  <a:schemeClr val="bg1"/>
                </a:solidFill>
                <a:cs typeface="맑은 고딕"/>
              </a:rPr>
              <a:t>episode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646363" y="2959100"/>
            <a:ext cx="1657350" cy="16557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b="1">
                <a:solidFill>
                  <a:srgbClr val="FFFFFF"/>
                </a:solidFill>
                <a:cs typeface="맑은 고딕"/>
              </a:rPr>
              <a:t>Road Plan</a:t>
            </a:r>
          </a:p>
          <a:p>
            <a:pPr algn="ctr">
              <a:defRPr/>
            </a:pPr>
            <a:endParaRPr kumimoji="0" lang="en-US" altLang="ko-KR" sz="600" b="1">
              <a:solidFill>
                <a:srgbClr val="FFFFFF"/>
              </a:solidFill>
              <a:cs typeface="맑은 고딕"/>
            </a:endParaRPr>
          </a:p>
          <a:p>
            <a:pPr algn="ctr">
              <a:defRPr/>
            </a:pPr>
            <a:r>
              <a:rPr kumimoji="0" lang="en-US" altLang="ko-KR" sz="1500" b="1">
                <a:solidFill>
                  <a:srgbClr val="FFFFFF"/>
                </a:solidFill>
                <a:cs typeface="맑은 고딕"/>
              </a:rPr>
              <a:t>(Shortcut Road)</a:t>
            </a:r>
            <a:endParaRPr kumimoji="0" lang="ko-KR" altLang="en-US" sz="1500" b="1">
              <a:solidFill>
                <a:srgbClr val="FFFFFF"/>
              </a:solidFill>
              <a:cs typeface="맑은 고딕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646363" y="4719638"/>
            <a:ext cx="1657350" cy="530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Char char="•"/>
              <a:defRPr/>
            </a:pPr>
            <a:r>
              <a:rPr kumimoji="0" lang="ko-KR" altLang="en-US" sz="1200" b="1">
                <a:solidFill>
                  <a:srgbClr val="10253F"/>
                </a:solidFill>
                <a:cs typeface="맑은 고딕"/>
              </a:rPr>
              <a:t>종단측량</a:t>
            </a:r>
          </a:p>
          <a:p>
            <a:pPr>
              <a:buFont typeface="Arial" charset="0"/>
              <a:buChar char="•"/>
              <a:defRPr/>
            </a:pPr>
            <a:r>
              <a:rPr kumimoji="0" lang="ko-KR" altLang="en-US" sz="1200" b="1">
                <a:solidFill>
                  <a:srgbClr val="10253F"/>
                </a:solidFill>
                <a:cs typeface="맑은 고딕"/>
              </a:rPr>
              <a:t>횡단측량</a:t>
            </a:r>
          </a:p>
          <a:p>
            <a:pPr>
              <a:buFont typeface="Arial" charset="0"/>
              <a:buChar char="•"/>
              <a:defRPr/>
            </a:pPr>
            <a:endParaRPr kumimoji="0" lang="en-US" altLang="ko-KR" sz="300" b="1">
              <a:solidFill>
                <a:srgbClr val="10253F"/>
              </a:solidFill>
              <a:cs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899025" y="4000500"/>
            <a:ext cx="1655763" cy="16557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b="1">
                <a:solidFill>
                  <a:srgbClr val="10253F"/>
                </a:solidFill>
                <a:cs typeface="맑은 고딕"/>
              </a:rPr>
              <a:t>Expected effect &amp; Conclusion</a:t>
            </a:r>
            <a:endParaRPr kumimoji="0" lang="ko-KR" altLang="en-US" b="1">
              <a:solidFill>
                <a:srgbClr val="10253F"/>
              </a:solidFill>
              <a:cs typeface="맑은 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99025" y="5748338"/>
            <a:ext cx="1655763" cy="6270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Char char="•"/>
              <a:defRPr/>
            </a:pPr>
            <a:endParaRPr kumimoji="0" lang="ko-KR" altLang="en-US" sz="1200" b="1">
              <a:solidFill>
                <a:schemeClr val="bg1"/>
              </a:solidFill>
              <a:cs typeface="맑은 고딕"/>
            </a:endParaRPr>
          </a:p>
          <a:p>
            <a:pPr>
              <a:buFont typeface="Arial" charset="0"/>
              <a:buChar char="•"/>
              <a:defRPr/>
            </a:pPr>
            <a:endParaRPr kumimoji="0" lang="en-US" altLang="ko-KR" sz="300" b="1">
              <a:solidFill>
                <a:schemeClr val="bg1"/>
              </a:solidFill>
              <a:cs typeface="맑은 고딕"/>
            </a:endParaRPr>
          </a:p>
          <a:p>
            <a:pPr>
              <a:buFont typeface="Arial" charset="0"/>
              <a:buChar char="•"/>
              <a:defRPr/>
            </a:pPr>
            <a:endParaRPr kumimoji="0" lang="ko-KR" altLang="en-US" sz="1200" b="1">
              <a:solidFill>
                <a:schemeClr val="bg1"/>
              </a:solidFill>
              <a:cs typeface="맑은 고딕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성과표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kumimoji="0" lang="en-US" altLang="ko-KR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4032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84313"/>
            <a:ext cx="4032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성과표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kumimoji="0" lang="en-US" altLang="ko-KR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pic>
        <p:nvPicPr>
          <p:cNvPr id="3482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4032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84313"/>
            <a:ext cx="4032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성과표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kumimoji="0" lang="en-US" altLang="ko-KR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4032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84313"/>
            <a:ext cx="4032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95288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계획고 선정 및 토공량 계산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755650" y="6237288"/>
            <a:ext cx="7920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도로의 경사를 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9%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와 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4.5% 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결정하여 계획고 선정 및 토공량 계산 실시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  <p:pic>
        <p:nvPicPr>
          <p:cNvPr id="3687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84313"/>
            <a:ext cx="7621587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378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6277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13563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69850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69850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557338"/>
            <a:ext cx="698341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1628775"/>
            <a:ext cx="6985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2339975" y="3975100"/>
            <a:ext cx="3744913" cy="2103438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sz="72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Today,</a:t>
            </a:r>
          </a:p>
          <a:p>
            <a:pPr>
              <a:defRPr/>
            </a:pPr>
            <a:endParaRPr kumimoji="0" lang="ko-KR" altLang="en-US" sz="2000">
              <a:solidFill>
                <a:srgbClr val="FAC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  <a:p>
            <a:pPr>
              <a:defRPr/>
            </a:pPr>
            <a:r>
              <a:rPr kumimoji="0" lang="ko-KR" altLang="en-US" sz="2000">
                <a:solidFill>
                  <a:srgbClr val="FAC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학교 부지의 비효율적인 이용</a:t>
            </a:r>
            <a:r>
              <a:rPr kumimoji="0" lang="en-US" altLang="ko-KR" sz="2000">
                <a:solidFill>
                  <a:srgbClr val="FAC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.</a:t>
            </a:r>
          </a:p>
          <a:p>
            <a:pPr>
              <a:defRPr/>
            </a:pPr>
            <a:endParaRPr kumimoji="0" lang="en-US" altLang="ko-KR" sz="2000">
              <a:solidFill>
                <a:srgbClr val="FAC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84150" y="444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1057275"/>
            <a:ext cx="17272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</a:t>
            </a:r>
            <a:r>
              <a:rPr kumimoji="0" lang="en-US" altLang="ko-K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logue</a:t>
            </a:r>
            <a:endParaRPr kumimoji="0" lang="ko-KR" alt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pic>
        <p:nvPicPr>
          <p:cNvPr id="16392" name="Picture 12" descr="1877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57338"/>
            <a:ext cx="30241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3" descr="제목 없음1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484313"/>
            <a:ext cx="3165475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1628775"/>
            <a:ext cx="69850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절토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성토량 비교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Case.1)</a:t>
            </a: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2">
            <a:lum bright="-16000" contrast="-18000"/>
          </a:blip>
          <a:srcRect/>
          <a:stretch>
            <a:fillRect/>
          </a:stretch>
        </p:blipFill>
        <p:spPr bwMode="auto">
          <a:xfrm>
            <a:off x="323850" y="1268413"/>
            <a:ext cx="496887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1042988" y="6381750"/>
            <a:ext cx="1152525" cy="28733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5065" name="AutoShape 13"/>
          <p:cNvSpPr>
            <a:spLocks/>
          </p:cNvSpPr>
          <p:nvPr/>
        </p:nvSpPr>
        <p:spPr bwMode="auto">
          <a:xfrm>
            <a:off x="6084888" y="2060575"/>
            <a:ext cx="2879725" cy="4176713"/>
          </a:xfrm>
          <a:prstGeom prst="borderCallout2">
            <a:avLst>
              <a:gd name="adj1" fmla="val 2736"/>
              <a:gd name="adj2" fmla="val -2648"/>
              <a:gd name="adj3" fmla="val 2736"/>
              <a:gd name="adj4" fmla="val -9921"/>
              <a:gd name="adj5" fmla="val 103458"/>
              <a:gd name="adj6" fmla="val -17532"/>
            </a:avLst>
          </a:prstGeom>
          <a:noFill/>
          <a:ln w="44450">
            <a:solidFill>
              <a:srgbClr val="FFFF0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pPr algn="ctr"/>
            <a:endParaRPr lang="ko-KR" altLang="en-US"/>
          </a:p>
        </p:txBody>
      </p:sp>
      <p:sp>
        <p:nvSpPr>
          <p:cNvPr id="46090" name="Text Box 14"/>
          <p:cNvSpPr txBox="1">
            <a:spLocks noChangeArrowheads="1"/>
          </p:cNvSpPr>
          <p:nvPr/>
        </p:nvSpPr>
        <p:spPr bwMode="auto">
          <a:xfrm>
            <a:off x="6156325" y="2565400"/>
            <a:ext cx="2592388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dirty="0">
                <a:solidFill>
                  <a:srgbClr val="2AE2E2"/>
                </a:solidFill>
              </a:rPr>
              <a:t>(</a:t>
            </a:r>
            <a:r>
              <a:rPr lang="ko-KR" altLang="en-US" dirty="0" err="1">
                <a:solidFill>
                  <a:srgbClr val="2AE2E2"/>
                </a:solidFill>
              </a:rPr>
              <a:t>절토량</a:t>
            </a:r>
            <a:r>
              <a:rPr lang="en-US" altLang="ko-KR" dirty="0">
                <a:solidFill>
                  <a:srgbClr val="2AE2E2"/>
                </a:solidFill>
              </a:rPr>
              <a:t>-</a:t>
            </a:r>
            <a:r>
              <a:rPr lang="ko-KR" altLang="en-US" dirty="0" err="1">
                <a:solidFill>
                  <a:srgbClr val="2AE2E2"/>
                </a:solidFill>
              </a:rPr>
              <a:t>성토량</a:t>
            </a:r>
            <a:r>
              <a:rPr lang="en-US" altLang="ko-KR" dirty="0">
                <a:solidFill>
                  <a:srgbClr val="2AE2E2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ko-KR" altLang="en-US" dirty="0">
                <a:solidFill>
                  <a:srgbClr val="2AE2E2"/>
                </a:solidFill>
              </a:rPr>
              <a:t>         </a:t>
            </a:r>
            <a:r>
              <a:rPr lang="en-US" altLang="ko-KR" dirty="0">
                <a:solidFill>
                  <a:srgbClr val="2AE2E2"/>
                </a:solidFill>
              </a:rPr>
              <a:t>/</a:t>
            </a:r>
            <a:r>
              <a:rPr lang="ko-KR" altLang="en-US" dirty="0">
                <a:solidFill>
                  <a:srgbClr val="2AE2E2"/>
                </a:solidFill>
              </a:rPr>
              <a:t>총 </a:t>
            </a:r>
            <a:r>
              <a:rPr lang="ko-KR" altLang="en-US" dirty="0" err="1">
                <a:solidFill>
                  <a:srgbClr val="2AE2E2"/>
                </a:solidFill>
              </a:rPr>
              <a:t>토량</a:t>
            </a:r>
            <a:endParaRPr lang="ko-KR" altLang="en-US" dirty="0">
              <a:solidFill>
                <a:srgbClr val="2AE2E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ko-KR" dirty="0" smtClean="0">
                <a:solidFill>
                  <a:srgbClr val="2AE2E2"/>
                </a:solidFill>
              </a:rPr>
              <a:t>= 1742.338/11252.84</a:t>
            </a:r>
            <a:endParaRPr lang="en-US" altLang="ko-KR" dirty="0">
              <a:solidFill>
                <a:srgbClr val="2AE2E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ko-KR" dirty="0" smtClean="0">
                <a:solidFill>
                  <a:srgbClr val="2AE2E2"/>
                </a:solidFill>
              </a:rPr>
              <a:t> = 0.154835</a:t>
            </a:r>
            <a:endParaRPr lang="en-US" altLang="ko-KR" dirty="0">
              <a:solidFill>
                <a:srgbClr val="2AE2E2"/>
              </a:solidFill>
            </a:endParaRPr>
          </a:p>
        </p:txBody>
      </p:sp>
      <p:sp>
        <p:nvSpPr>
          <p:cNvPr id="46092" name="Text Box 14"/>
          <p:cNvSpPr txBox="1">
            <a:spLocks noChangeArrowheads="1"/>
          </p:cNvSpPr>
          <p:nvPr/>
        </p:nvSpPr>
        <p:spPr bwMode="auto">
          <a:xfrm>
            <a:off x="6156325" y="4437063"/>
            <a:ext cx="2592388" cy="1339850"/>
          </a:xfrm>
          <a:prstGeom prst="rect">
            <a:avLst/>
          </a:prstGeom>
          <a:noFill/>
          <a:ln w="28575">
            <a:solidFill>
              <a:srgbClr val="993366"/>
            </a:solidFill>
            <a:prstDash val="dash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2000" b="1" dirty="0">
                <a:solidFill>
                  <a:srgbClr val="FF0000"/>
                </a:solidFill>
              </a:rPr>
              <a:t>불균형 비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ko-KR" sz="2000" b="1" dirty="0">
                <a:solidFill>
                  <a:srgbClr val="FF0000"/>
                </a:solidFill>
              </a:rPr>
              <a:t>15.48% &gt; 10%</a:t>
            </a:r>
          </a:p>
          <a:p>
            <a:pPr algn="ctr">
              <a:spcBef>
                <a:spcPct val="50000"/>
              </a:spcBef>
            </a:pPr>
            <a:r>
              <a:rPr lang="ko-KR" altLang="en-US" sz="2000" b="1" dirty="0">
                <a:solidFill>
                  <a:srgbClr val="FF0000"/>
                </a:solidFill>
              </a:rPr>
              <a:t>재설계 실시</a:t>
            </a:r>
            <a:r>
              <a:rPr lang="en-US" altLang="ko-KR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071802" y="6286520"/>
            <a:ext cx="2152657" cy="14287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4000497" y="1357298"/>
            <a:ext cx="1285884" cy="14287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0" grpId="0"/>
      <p:bldP spid="4609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95288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계획고 선정 및 토공량 계산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Case.2)</a:t>
            </a:r>
          </a:p>
        </p:txBody>
      </p:sp>
      <p:sp>
        <p:nvSpPr>
          <p:cNvPr id="46087" name="Text Box 12"/>
          <p:cNvSpPr txBox="1">
            <a:spLocks noChangeArrowheads="1"/>
          </p:cNvSpPr>
          <p:nvPr/>
        </p:nvSpPr>
        <p:spPr bwMode="auto">
          <a:xfrm>
            <a:off x="755650" y="5661025"/>
            <a:ext cx="792003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rgbClr val="99FF66"/>
                </a:solidFill>
                <a:ea typeface="굴림" charset="-127"/>
              </a:rPr>
              <a:t>Case.1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의 결과 절토량이 부족하다는 것을 판단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 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절토량을 늘리기 위해</a:t>
            </a:r>
          </a:p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도로의 경사를 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9%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와 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6% 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종단곡선 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R=300m, 4.5% 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종단곡선 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R=50m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로 결정하여 계획고 선정 및 토공량 계산 재실시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  <p:pic>
        <p:nvPicPr>
          <p:cNvPr id="4608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25538"/>
            <a:ext cx="76549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95288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</a:t>
            </a:r>
            <a:r>
              <a:rPr kumimoji="0"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단</a:t>
            </a:r>
            <a:r>
              <a:rPr kumimoji="0"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  <a:r>
              <a:rPr kumimoji="0"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곡선 설치</a:t>
            </a:r>
            <a:r>
              <a:rPr kumimoji="0"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Case.2</a:t>
            </a:r>
            <a:r>
              <a:rPr kumimoji="0"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sp>
        <p:nvSpPr>
          <p:cNvPr id="46087" name="Text Box 12"/>
          <p:cNvSpPr txBox="1">
            <a:spLocks noChangeArrowheads="1"/>
          </p:cNvSpPr>
          <p:nvPr/>
        </p:nvSpPr>
        <p:spPr bwMode="auto">
          <a:xfrm>
            <a:off x="428596" y="5643578"/>
            <a:ext cx="8429684" cy="377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000" dirty="0" smtClean="0">
                <a:solidFill>
                  <a:srgbClr val="FF0000"/>
                </a:solidFill>
                <a:ea typeface="굴림" charset="-127"/>
              </a:rPr>
              <a:t>설계속도 </a:t>
            </a:r>
            <a:r>
              <a:rPr lang="en-US" altLang="ko-KR" sz="2000" dirty="0" smtClean="0">
                <a:solidFill>
                  <a:srgbClr val="FF0000"/>
                </a:solidFill>
                <a:ea typeface="굴림" charset="-127"/>
              </a:rPr>
              <a:t>V= 15 Km/h </a:t>
            </a:r>
            <a:r>
              <a:rPr lang="ko-KR" altLang="en-US" dirty="0" smtClean="0">
                <a:solidFill>
                  <a:srgbClr val="FF0000"/>
                </a:solidFill>
                <a:ea typeface="굴림" charset="-127"/>
              </a:rPr>
              <a:t>로 결정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하</a:t>
            </a:r>
            <a:r>
              <a:rPr lang="ko-KR" altLang="en-US" dirty="0" smtClean="0">
                <a:solidFill>
                  <a:srgbClr val="92D050"/>
                </a:solidFill>
                <a:ea typeface="굴림" charset="-127"/>
              </a:rPr>
              <a:t>여 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 </a:t>
            </a:r>
            <a:r>
              <a:rPr lang="ko-KR" altLang="en-US" dirty="0" err="1" smtClean="0">
                <a:solidFill>
                  <a:srgbClr val="99FF66"/>
                </a:solidFill>
                <a:ea typeface="굴림" charset="-127"/>
              </a:rPr>
              <a:t>수계산을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 통하여                      식 </a:t>
            </a:r>
            <a:r>
              <a:rPr lang="ko-KR" altLang="en-US" dirty="0" err="1" smtClean="0">
                <a:solidFill>
                  <a:srgbClr val="99FF66"/>
                </a:solidFill>
                <a:ea typeface="굴림" charset="-127"/>
              </a:rPr>
              <a:t>으로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 </a:t>
            </a:r>
            <a:endParaRPr lang="en-US" altLang="ko-KR" dirty="0" smtClean="0">
              <a:solidFill>
                <a:srgbClr val="99FF66"/>
              </a:solidFill>
              <a:ea typeface="굴림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dirty="0" smtClean="0">
                <a:solidFill>
                  <a:srgbClr val="99FF66"/>
                </a:solidFill>
                <a:ea typeface="굴림" charset="-127"/>
              </a:rPr>
              <a:t>L =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➀ </a:t>
            </a:r>
            <a:r>
              <a:rPr lang="en-US" altLang="ko-KR" dirty="0" smtClean="0">
                <a:solidFill>
                  <a:srgbClr val="FF0000"/>
                </a:solidFill>
                <a:ea typeface="굴림" charset="-127"/>
              </a:rPr>
              <a:t>187.5 m, </a:t>
            </a:r>
            <a:r>
              <a:rPr lang="ko-KR" altLang="en-US" dirty="0" smtClean="0">
                <a:solidFill>
                  <a:srgbClr val="FF0000"/>
                </a:solidFill>
              </a:rPr>
              <a:t>➁ </a:t>
            </a:r>
            <a:r>
              <a:rPr lang="en-US" altLang="ko-KR" dirty="0" smtClean="0">
                <a:solidFill>
                  <a:srgbClr val="FF0000"/>
                </a:solidFill>
              </a:rPr>
              <a:t>93.75 m                       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식 </a:t>
            </a:r>
            <a:r>
              <a:rPr lang="ko-KR" altLang="en-US" dirty="0" err="1" smtClean="0">
                <a:solidFill>
                  <a:srgbClr val="99FF66"/>
                </a:solidFill>
                <a:ea typeface="굴림" charset="-127"/>
              </a:rPr>
              <a:t>으로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 </a:t>
            </a:r>
            <a:r>
              <a:rPr lang="en-US" altLang="ko-KR" dirty="0" smtClean="0">
                <a:solidFill>
                  <a:srgbClr val="99FF66"/>
                </a:solidFill>
                <a:ea typeface="굴림" charset="-127"/>
              </a:rPr>
              <a:t>y = </a:t>
            </a:r>
            <a:r>
              <a:rPr lang="ko-KR" altLang="en-US" dirty="0" smtClean="0">
                <a:solidFill>
                  <a:srgbClr val="FF0000"/>
                </a:solidFill>
              </a:rPr>
              <a:t>➀        ➁ </a:t>
            </a:r>
          </a:p>
          <a:p>
            <a:pPr>
              <a:spcBef>
                <a:spcPct val="50000"/>
              </a:spcBef>
            </a:pPr>
            <a:r>
              <a:rPr lang="en-US" altLang="ko-KR" dirty="0" smtClean="0">
                <a:solidFill>
                  <a:srgbClr val="99FF66"/>
                </a:solidFill>
                <a:ea typeface="굴림" charset="-127"/>
              </a:rPr>
              <a:t> </a:t>
            </a:r>
            <a:endParaRPr lang="ko-KR" altLang="en-US" dirty="0" smtClean="0"/>
          </a:p>
          <a:p>
            <a:pPr>
              <a:spcBef>
                <a:spcPct val="50000"/>
              </a:spcBef>
            </a:pPr>
            <a:endParaRPr lang="en-US" altLang="ko-KR" dirty="0" smtClean="0">
              <a:solidFill>
                <a:srgbClr val="99FF66"/>
              </a:solidFill>
              <a:ea typeface="굴림" charset="-127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dirty="0" smtClean="0">
                <a:solidFill>
                  <a:srgbClr val="99FF66"/>
                </a:solidFill>
                <a:ea typeface="굴림" charset="-127"/>
              </a:rPr>
              <a:t> </a:t>
            </a:r>
            <a:endParaRPr lang="ko-KR" altLang="en-US" dirty="0" smtClean="0"/>
          </a:p>
          <a:p>
            <a:pPr marL="0" marR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dirty="0" smtClean="0">
              <a:solidFill>
                <a:srgbClr val="000000"/>
              </a:solidFill>
              <a:latin typeface="바탕"/>
            </a:endParaRPr>
          </a:p>
          <a:p>
            <a:pPr>
              <a:spcBef>
                <a:spcPct val="50000"/>
              </a:spcBef>
            </a:pPr>
            <a:r>
              <a:rPr lang="en-US" altLang="ko-KR" dirty="0" smtClean="0">
                <a:solidFill>
                  <a:srgbClr val="99FF66"/>
                </a:solidFill>
                <a:ea typeface="굴림" charset="-127"/>
              </a:rPr>
              <a:t> </a:t>
            </a:r>
            <a:r>
              <a:rPr lang="ko-KR" altLang="en-US" dirty="0" smtClean="0">
                <a:solidFill>
                  <a:srgbClr val="99FF66"/>
                </a:solidFill>
                <a:ea typeface="굴림" charset="-127"/>
              </a:rPr>
              <a:t>                                       </a:t>
            </a:r>
            <a:endParaRPr lang="en-US" altLang="ko-KR" dirty="0" smtClean="0">
              <a:solidFill>
                <a:srgbClr val="99FF66"/>
              </a:solidFill>
              <a:ea typeface="굴림" charset="-127"/>
            </a:endParaRPr>
          </a:p>
          <a:p>
            <a:pPr algn="ctr">
              <a:spcBef>
                <a:spcPct val="50000"/>
              </a:spcBef>
            </a:pPr>
            <a:endParaRPr lang="ko-KR" altLang="en-US" dirty="0" smtClean="0"/>
          </a:p>
          <a:p>
            <a:pPr algn="ctr">
              <a:spcBef>
                <a:spcPct val="50000"/>
              </a:spcBef>
            </a:pPr>
            <a:endParaRPr lang="en-US" altLang="ko-KR" dirty="0">
              <a:solidFill>
                <a:srgbClr val="99FF66"/>
              </a:solidFill>
              <a:ea typeface="굴림" charset="-127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2" name="_x33890032" descr="DRW00000d1c81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5715016"/>
            <a:ext cx="1500198" cy="415925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4" name="_x33898288" descr="DRW00000d1c81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6072206"/>
            <a:ext cx="1500198" cy="49947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142984"/>
            <a:ext cx="75438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및 지형도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3286148" cy="91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714884"/>
            <a:ext cx="3286148" cy="84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285992"/>
            <a:ext cx="3240088" cy="91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714884"/>
            <a:ext cx="3240088" cy="84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및 지형도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3286148" cy="8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714884"/>
            <a:ext cx="3284537" cy="8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357430"/>
            <a:ext cx="3286148" cy="8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714884"/>
            <a:ext cx="3263900" cy="8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및 지형도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8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3313112" cy="84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786322"/>
            <a:ext cx="3286148" cy="84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357430"/>
            <a:ext cx="3313113" cy="84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786322"/>
            <a:ext cx="3313113" cy="84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및 지형도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</a:p>
        </p:txBody>
      </p:sp>
      <p:grpSp>
        <p:nvGrpSpPr>
          <p:cNvPr id="2" name="그룹 17"/>
          <p:cNvGrpSpPr/>
          <p:nvPr/>
        </p:nvGrpSpPr>
        <p:grpSpPr>
          <a:xfrm>
            <a:off x="0" y="1142984"/>
            <a:ext cx="9144000" cy="5800741"/>
            <a:chOff x="0" y="0"/>
            <a:chExt cx="9144000" cy="694372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94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863" y="1441450"/>
              <a:ext cx="3313112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597" y="4356100"/>
              <a:ext cx="3279804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35600" y="1441450"/>
              <a:ext cx="3240088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5600" y="4356100"/>
              <a:ext cx="3240088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및 지형도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714884"/>
            <a:ext cx="3313113" cy="900992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285992"/>
            <a:ext cx="3313113" cy="900992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714884"/>
            <a:ext cx="3313112" cy="900992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285992"/>
            <a:ext cx="3313112" cy="9009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및 지형도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714884"/>
            <a:ext cx="3313113" cy="840055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714884"/>
            <a:ext cx="3313112" cy="840055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85992"/>
            <a:ext cx="3313112" cy="911493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285992"/>
            <a:ext cx="3286148" cy="86518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직사각형 3"/>
          <p:cNvSpPr>
            <a:spLocks noChangeArrowheads="1"/>
          </p:cNvSpPr>
          <p:nvPr/>
        </p:nvSpPr>
        <p:spPr bwMode="auto">
          <a:xfrm>
            <a:off x="957263" y="2347913"/>
            <a:ext cx="60864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ko-KR" altLang="en-US" sz="4800" b="1">
                <a:solidFill>
                  <a:srgbClr val="E46C0A"/>
                </a:solidFill>
                <a:latin typeface="맑은 고딕"/>
              </a:rPr>
              <a:t>문제인식 및 해결방안</a:t>
            </a:r>
            <a:r>
              <a:rPr kumimoji="0" lang="ko-KR" altLang="en-US" sz="2800" b="1">
                <a:solidFill>
                  <a:srgbClr val="E46C0A"/>
                </a:solidFill>
                <a:latin typeface="맑은 고딕"/>
              </a:rPr>
              <a:t> </a:t>
            </a:r>
          </a:p>
        </p:txBody>
      </p:sp>
      <p:sp>
        <p:nvSpPr>
          <p:cNvPr id="17410" name="직사각형 4"/>
          <p:cNvSpPr>
            <a:spLocks noChangeArrowheads="1"/>
          </p:cNvSpPr>
          <p:nvPr/>
        </p:nvSpPr>
        <p:spPr bwMode="auto">
          <a:xfrm>
            <a:off x="827088" y="3933825"/>
            <a:ext cx="80200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0" lang="ko-KR" altLang="en-US" sz="4000" b="1">
                <a:solidFill>
                  <a:srgbClr val="FCD5B5"/>
                </a:solidFill>
                <a:latin typeface="맑은 고딕"/>
              </a:rPr>
              <a:t>학교 발전에 의한 도로의 수요문제</a:t>
            </a:r>
          </a:p>
          <a:p>
            <a:pPr>
              <a:buFontTx/>
              <a:buChar char="•"/>
            </a:pPr>
            <a:r>
              <a:rPr kumimoji="0" lang="ko-KR" altLang="en-US" sz="4000" b="1">
                <a:solidFill>
                  <a:srgbClr val="FCD5B5"/>
                </a:solidFill>
                <a:latin typeface="맑은 고딕"/>
              </a:rPr>
              <a:t>학교 부지의 활용성 증대</a:t>
            </a: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84150" y="444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3850" y="1057275"/>
            <a:ext cx="17272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</a:t>
            </a:r>
            <a:r>
              <a:rPr kumimoji="0" lang="en-US" altLang="ko-K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logue</a:t>
            </a:r>
            <a:endParaRPr kumimoji="0" lang="ko-KR" alt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 dirty="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</a:t>
            </a:r>
            <a:r>
              <a:rPr kumimoji="0" lang="en-US" altLang="ko-KR" sz="1000" dirty="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oad Plan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횡단면도 및 지형도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714884"/>
            <a:ext cx="3357586" cy="857256"/>
          </a:xfrm>
          <a:prstGeom prst="rect">
            <a:avLst/>
          </a:prstGeom>
          <a:noFill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285992"/>
            <a:ext cx="3313113" cy="900992"/>
          </a:xfrm>
          <a:prstGeom prst="rect">
            <a:avLst/>
          </a:prstGeom>
          <a:noFill/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632" y="4714884"/>
            <a:ext cx="3313112" cy="857256"/>
          </a:xfrm>
          <a:prstGeom prst="rect">
            <a:avLst/>
          </a:prstGeom>
          <a:noFill/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285992"/>
            <a:ext cx="3286148" cy="9009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절토</a:t>
            </a:r>
            <a:r>
              <a:rPr kumimoji="0"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&amp;</a:t>
            </a:r>
            <a:r>
              <a:rPr kumimoji="0"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성토량</a:t>
            </a:r>
            <a:r>
              <a:rPr kumimoji="0"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</a:t>
            </a:r>
            <a:r>
              <a:rPr kumimoji="0"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비교</a:t>
            </a:r>
            <a:r>
              <a:rPr kumimoji="0"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 Case.2)</a:t>
            </a:r>
            <a:endParaRPr kumimoji="0"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25538"/>
            <a:ext cx="53276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AutoShape 13"/>
          <p:cNvSpPr>
            <a:spLocks/>
          </p:cNvSpPr>
          <p:nvPr/>
        </p:nvSpPr>
        <p:spPr bwMode="auto">
          <a:xfrm>
            <a:off x="6286512" y="2071678"/>
            <a:ext cx="2714612" cy="3511566"/>
          </a:xfrm>
          <a:prstGeom prst="borderCallout2">
            <a:avLst>
              <a:gd name="adj1" fmla="val 3306"/>
              <a:gd name="adj2" fmla="val -3213"/>
              <a:gd name="adj3" fmla="val 3306"/>
              <a:gd name="adj4" fmla="val -16588"/>
              <a:gd name="adj5" fmla="val 125032"/>
              <a:gd name="adj6" fmla="val -30500"/>
            </a:avLst>
          </a:prstGeom>
          <a:noFill/>
          <a:ln w="44450">
            <a:solidFill>
              <a:srgbClr val="FFFF0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pPr algn="ctr"/>
            <a:endParaRPr lang="ko-KR" altLang="en-US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3071802" y="6215082"/>
            <a:ext cx="2571768" cy="21431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000364" y="1214422"/>
            <a:ext cx="1143008" cy="21431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215074" y="2357430"/>
            <a:ext cx="27352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dirty="0">
                <a:solidFill>
                  <a:srgbClr val="2AE2E2"/>
                </a:solidFill>
              </a:rPr>
              <a:t>(</a:t>
            </a:r>
            <a:r>
              <a:rPr lang="ko-KR" altLang="en-US" dirty="0" err="1">
                <a:solidFill>
                  <a:srgbClr val="2AE2E2"/>
                </a:solidFill>
              </a:rPr>
              <a:t>절토량</a:t>
            </a:r>
            <a:r>
              <a:rPr lang="en-US" altLang="ko-KR" dirty="0">
                <a:solidFill>
                  <a:srgbClr val="2AE2E2"/>
                </a:solidFill>
              </a:rPr>
              <a:t>-</a:t>
            </a:r>
            <a:r>
              <a:rPr lang="ko-KR" altLang="en-US" dirty="0" err="1">
                <a:solidFill>
                  <a:srgbClr val="2AE2E2"/>
                </a:solidFill>
              </a:rPr>
              <a:t>성토량</a:t>
            </a:r>
            <a:r>
              <a:rPr lang="en-US" altLang="ko-KR" dirty="0">
                <a:solidFill>
                  <a:srgbClr val="2AE2E2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ko-KR" altLang="en-US" dirty="0">
                <a:solidFill>
                  <a:srgbClr val="2AE2E2"/>
                </a:solidFill>
              </a:rPr>
              <a:t>         </a:t>
            </a:r>
            <a:r>
              <a:rPr lang="en-US" altLang="ko-KR" dirty="0">
                <a:solidFill>
                  <a:srgbClr val="2AE2E2"/>
                </a:solidFill>
              </a:rPr>
              <a:t>/</a:t>
            </a:r>
            <a:r>
              <a:rPr lang="ko-KR" altLang="en-US" dirty="0">
                <a:solidFill>
                  <a:srgbClr val="2AE2E2"/>
                </a:solidFill>
              </a:rPr>
              <a:t>총 </a:t>
            </a:r>
            <a:r>
              <a:rPr lang="ko-KR" altLang="en-US" dirty="0" err="1">
                <a:solidFill>
                  <a:srgbClr val="2AE2E2"/>
                </a:solidFill>
              </a:rPr>
              <a:t>토량</a:t>
            </a:r>
            <a:endParaRPr lang="ko-KR" altLang="en-US" dirty="0">
              <a:solidFill>
                <a:srgbClr val="2AE2E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ko-KR" dirty="0" smtClean="0">
                <a:solidFill>
                  <a:srgbClr val="2AE2E2"/>
                </a:solidFill>
              </a:rPr>
              <a:t>= (7226.651-6471.837)</a:t>
            </a:r>
          </a:p>
          <a:p>
            <a:pPr algn="ctr">
              <a:spcBef>
                <a:spcPct val="50000"/>
              </a:spcBef>
            </a:pPr>
            <a:r>
              <a:rPr lang="en-US" altLang="ko-KR" dirty="0" smtClean="0">
                <a:solidFill>
                  <a:srgbClr val="2AE2E2"/>
                </a:solidFill>
              </a:rPr>
              <a:t>          /13698.49</a:t>
            </a:r>
            <a:endParaRPr lang="en-US" altLang="ko-KR" dirty="0">
              <a:solidFill>
                <a:srgbClr val="2AE2E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ko-KR" dirty="0" smtClean="0">
                <a:solidFill>
                  <a:srgbClr val="2AE2E2"/>
                </a:solidFill>
              </a:rPr>
              <a:t> = 0.055102</a:t>
            </a:r>
            <a:endParaRPr lang="en-US" altLang="ko-KR" dirty="0">
              <a:solidFill>
                <a:srgbClr val="2AE2E2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500826" y="4572008"/>
            <a:ext cx="2214578" cy="857256"/>
          </a:xfrm>
          <a:prstGeom prst="rect">
            <a:avLst/>
          </a:prstGeom>
          <a:noFill/>
          <a:ln w="28575">
            <a:solidFill>
              <a:srgbClr val="993366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균 형 </a:t>
            </a:r>
            <a:r>
              <a:rPr lang="ko-KR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비</a:t>
            </a:r>
            <a:endParaRPr lang="en-US" altLang="ko-KR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ko-KR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5.51% &lt; 10%</a:t>
            </a:r>
            <a:endParaRPr lang="en-US" altLang="ko-KR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토량 계산표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Case.2)</a:t>
            </a:r>
          </a:p>
        </p:txBody>
      </p:sp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4056062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96975"/>
            <a:ext cx="403225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횡단 측량</a:t>
            </a:r>
            <a:r>
              <a:rPr kumimoji="0"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토적도 작성 </a:t>
            </a:r>
            <a:r>
              <a:rPr kumimoji="0"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Case.2)</a:t>
            </a:r>
            <a:endParaRPr kumimoji="0"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graphicFrame>
        <p:nvGraphicFramePr>
          <p:cNvPr id="12" name="Chart 2"/>
          <p:cNvGraphicFramePr>
            <a:graphicFrameLocks/>
          </p:cNvGraphicFramePr>
          <p:nvPr/>
        </p:nvGraphicFramePr>
        <p:xfrm>
          <a:off x="428596" y="1142984"/>
          <a:ext cx="8210577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14348" y="6072206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토적도의 분포로 보아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시공 현장의 큰 </a:t>
            </a:r>
            <a:r>
              <a:rPr lang="ko-KR" altLang="en-US" dirty="0" err="1" smtClean="0">
                <a:solidFill>
                  <a:schemeClr val="bg1"/>
                </a:solidFill>
              </a:rPr>
              <a:t>토사장이</a:t>
            </a:r>
            <a:r>
              <a:rPr lang="ko-KR" altLang="en-US" dirty="0" smtClean="0">
                <a:solidFill>
                  <a:schemeClr val="bg1"/>
                </a:solidFill>
              </a:rPr>
              <a:t> 필요 할 것으로 예상됨 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4150" y="444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50178" name="직사각형 14"/>
          <p:cNvSpPr>
            <a:spLocks noChangeArrowheads="1"/>
          </p:cNvSpPr>
          <p:nvPr/>
        </p:nvSpPr>
        <p:spPr bwMode="auto">
          <a:xfrm>
            <a:off x="323850" y="1057275"/>
            <a:ext cx="150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800" b="1" dirty="0">
                <a:solidFill>
                  <a:srgbClr val="604A7B"/>
                </a:solidFill>
                <a:latin typeface="맑은 고딕"/>
              </a:rPr>
              <a:t>Episode</a:t>
            </a:r>
            <a:endParaRPr kumimoji="0" lang="ko-KR" altLang="en-US" sz="2800" b="1" dirty="0">
              <a:solidFill>
                <a:srgbClr val="E6E0EC"/>
              </a:solidFill>
              <a:latin typeface="맑은 고딕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 dirty="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ko-KR" altLang="en-US" sz="1000" b="1" dirty="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  <a:endParaRPr kumimoji="0" lang="ko-KR" altLang="en-US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accent4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50183" name="직사각형 19"/>
          <p:cNvSpPr>
            <a:spLocks noChangeArrowheads="1"/>
          </p:cNvSpPr>
          <p:nvPr/>
        </p:nvSpPr>
        <p:spPr bwMode="auto">
          <a:xfrm>
            <a:off x="827088" y="1755775"/>
            <a:ext cx="792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ko-KR" altLang="en-US">
              <a:solidFill>
                <a:srgbClr val="E6E0EC"/>
              </a:solidFill>
              <a:latin typeface="맑은 고딕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428992" y="3000372"/>
            <a:ext cx="2214578" cy="584775"/>
          </a:xfrm>
          <a:prstGeom prst="rect">
            <a:avLst/>
          </a:prstGeom>
          <a:noFill/>
          <a:ln w="28575">
            <a:solidFill>
              <a:srgbClr val="993366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뚜 둥 </a:t>
            </a:r>
            <a:r>
              <a:rPr lang="en-US" altLang="ko-KR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= 3 </a:t>
            </a:r>
            <a:endParaRPr lang="en-US" altLang="ko-KR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4150" y="444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52226" name="직사각형 14"/>
          <p:cNvSpPr>
            <a:spLocks noChangeArrowheads="1"/>
          </p:cNvSpPr>
          <p:nvPr/>
        </p:nvSpPr>
        <p:spPr bwMode="auto">
          <a:xfrm>
            <a:off x="323850" y="1057275"/>
            <a:ext cx="150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800" b="1">
                <a:solidFill>
                  <a:srgbClr val="604A7B"/>
                </a:solidFill>
                <a:latin typeface="맑은 고딕"/>
              </a:rPr>
              <a:t>Episode</a:t>
            </a:r>
            <a:endParaRPr kumimoji="0" lang="ko-KR" altLang="en-US" sz="2800" b="1">
              <a:solidFill>
                <a:srgbClr val="E6E0EC"/>
              </a:solidFill>
              <a:latin typeface="맑은 고딕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 dirty="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ko-KR" altLang="en-US" sz="1000" b="1" dirty="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  <a:endParaRPr kumimoji="0" lang="ko-KR" altLang="en-US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accent4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52231" name="직사각형 19"/>
          <p:cNvSpPr>
            <a:spLocks noChangeArrowheads="1"/>
          </p:cNvSpPr>
          <p:nvPr/>
        </p:nvSpPr>
        <p:spPr bwMode="auto">
          <a:xfrm>
            <a:off x="827088" y="1755775"/>
            <a:ext cx="792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ko-KR" altLang="en-US">
              <a:solidFill>
                <a:srgbClr val="E6E0EC"/>
              </a:solidFill>
              <a:latin typeface="맑은 고딕"/>
            </a:endParaRPr>
          </a:p>
        </p:txBody>
      </p:sp>
      <p:sp>
        <p:nvSpPr>
          <p:cNvPr id="52232" name="Text Box 9"/>
          <p:cNvSpPr txBox="1">
            <a:spLocks noChangeArrowheads="1"/>
          </p:cNvSpPr>
          <p:nvPr/>
        </p:nvSpPr>
        <p:spPr bwMode="auto">
          <a:xfrm>
            <a:off x="2268538" y="5373688"/>
            <a:ext cx="4319587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ko-KR" altLang="en-US">
                <a:solidFill>
                  <a:srgbClr val="FF0000"/>
                </a:solidFill>
                <a:ea typeface="굴림" charset="-127"/>
              </a:rPr>
              <a:t>모기</a:t>
            </a:r>
            <a:r>
              <a:rPr lang="en-US" altLang="ko-KR">
                <a:solidFill>
                  <a:srgbClr val="FF0000"/>
                </a:solidFill>
                <a:ea typeface="굴림" charset="-127"/>
              </a:rPr>
              <a:t>(</a:t>
            </a:r>
            <a:r>
              <a:rPr lang="ko-KR" altLang="en-US">
                <a:solidFill>
                  <a:srgbClr val="FF0000"/>
                </a:solidFill>
                <a:ea typeface="굴림" charset="-127"/>
              </a:rPr>
              <a:t>자꾸 물린데가 커진다</a:t>
            </a:r>
            <a:r>
              <a:rPr lang="en-US" altLang="ko-KR">
                <a:solidFill>
                  <a:srgbClr val="FF0000"/>
                </a:solidFill>
                <a:ea typeface="굴림" charset="-127"/>
              </a:rPr>
              <a:t>…)</a:t>
            </a:r>
            <a:endParaRPr lang="ko-KR" altLang="en-US">
              <a:solidFill>
                <a:srgbClr val="FF0000"/>
              </a:solidFill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solidFill>
                <a:srgbClr val="FF0000"/>
              </a:solidFill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ko-KR" altLang="en-US">
              <a:ea typeface="굴림" charset="-127"/>
            </a:endParaRPr>
          </a:p>
        </p:txBody>
      </p:sp>
      <p:pic>
        <p:nvPicPr>
          <p:cNvPr id="52233" name="Picture 10" descr="1317753043836"/>
          <p:cNvPicPr>
            <a:picLocks noChangeAspect="1" noChangeArrowheads="1"/>
          </p:cNvPicPr>
          <p:nvPr/>
        </p:nvPicPr>
        <p:blipFill>
          <a:blip r:embed="rId2">
            <a:lum contrast="44000"/>
          </a:blip>
          <a:srcRect/>
          <a:stretch>
            <a:fillRect/>
          </a:stretch>
        </p:blipFill>
        <p:spPr bwMode="auto">
          <a:xfrm>
            <a:off x="2268538" y="1989138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Oval 11"/>
          <p:cNvSpPr>
            <a:spLocks noChangeArrowheads="1"/>
          </p:cNvSpPr>
          <p:nvPr/>
        </p:nvSpPr>
        <p:spPr bwMode="auto">
          <a:xfrm>
            <a:off x="4067175" y="2852738"/>
            <a:ext cx="936625" cy="10810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ea typeface="굴림" charset="-127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4150" y="444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51202" name="직사각형 19"/>
          <p:cNvSpPr>
            <a:spLocks noChangeArrowheads="1"/>
          </p:cNvSpPr>
          <p:nvPr/>
        </p:nvSpPr>
        <p:spPr bwMode="auto">
          <a:xfrm>
            <a:off x="827088" y="1755775"/>
            <a:ext cx="792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ko-KR" altLang="en-US">
              <a:solidFill>
                <a:srgbClr val="E6E0EC"/>
              </a:solidFill>
              <a:latin typeface="맑은 고딕"/>
            </a:endParaRPr>
          </a:p>
        </p:txBody>
      </p:sp>
      <p:sp>
        <p:nvSpPr>
          <p:cNvPr id="51203" name="Text Box 9"/>
          <p:cNvSpPr txBox="1">
            <a:spLocks noChangeArrowheads="1"/>
          </p:cNvSpPr>
          <p:nvPr/>
        </p:nvSpPr>
        <p:spPr bwMode="auto">
          <a:xfrm>
            <a:off x="2268538" y="5373688"/>
            <a:ext cx="4319587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solidFill>
                <a:srgbClr val="FF0000"/>
              </a:solidFill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ko-KR">
              <a:ea typeface="굴림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ko-KR" altLang="en-US">
              <a:ea typeface="굴림" charset="-127"/>
            </a:endParaRPr>
          </a:p>
        </p:txBody>
      </p:sp>
      <p:sp>
        <p:nvSpPr>
          <p:cNvPr id="51204" name="TextBox 11"/>
          <p:cNvSpPr txBox="1">
            <a:spLocks noChangeArrowheads="1"/>
          </p:cNvSpPr>
          <p:nvPr/>
        </p:nvSpPr>
        <p:spPr bwMode="auto">
          <a:xfrm>
            <a:off x="1500188" y="1643063"/>
            <a:ext cx="6215062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6000">
                <a:solidFill>
                  <a:srgbClr val="E46C0A"/>
                </a:solidFill>
                <a:ea typeface="굴림" charset="-127"/>
              </a:rPr>
              <a:t>2</a:t>
            </a:r>
            <a:r>
              <a:rPr lang="ko-KR" altLang="en-US" sz="6000">
                <a:solidFill>
                  <a:srgbClr val="E46C0A"/>
                </a:solidFill>
                <a:ea typeface="굴림" charset="-127"/>
              </a:rPr>
              <a:t>차 보고 및 발표</a:t>
            </a:r>
            <a:endParaRPr lang="en-US" altLang="ko-KR" sz="6000">
              <a:solidFill>
                <a:srgbClr val="E46C0A"/>
              </a:solidFill>
              <a:ea typeface="굴림" charset="-127"/>
            </a:endParaRPr>
          </a:p>
          <a:p>
            <a:endParaRPr lang="en-US" altLang="ko-KR">
              <a:ea typeface="굴림" charset="-127"/>
            </a:endParaRPr>
          </a:p>
          <a:p>
            <a:pPr algn="r"/>
            <a:endParaRPr lang="en-US" altLang="ko-KR" sz="4000">
              <a:solidFill>
                <a:srgbClr val="C00000"/>
              </a:solidFill>
              <a:ea typeface="굴림" charset="-127"/>
            </a:endParaRPr>
          </a:p>
          <a:p>
            <a:pPr algn="r"/>
            <a:endParaRPr lang="en-US" altLang="ko-KR" sz="4000">
              <a:solidFill>
                <a:srgbClr val="C00000"/>
              </a:solidFill>
              <a:ea typeface="굴림" charset="-127"/>
            </a:endParaRPr>
          </a:p>
          <a:p>
            <a:pPr algn="r"/>
            <a:endParaRPr lang="en-US" altLang="ko-KR" sz="4000">
              <a:solidFill>
                <a:srgbClr val="C00000"/>
              </a:solidFill>
              <a:ea typeface="굴림" charset="-127"/>
            </a:endParaRPr>
          </a:p>
          <a:p>
            <a:pPr algn="r"/>
            <a:r>
              <a:rPr lang="en-US" altLang="ko-KR" sz="4000">
                <a:solidFill>
                  <a:srgbClr val="C00000"/>
                </a:solidFill>
                <a:ea typeface="굴림" charset="-127"/>
              </a:rPr>
              <a:t>The end</a:t>
            </a:r>
            <a:endParaRPr lang="ko-KR" altLang="en-US" sz="4000">
              <a:solidFill>
                <a:srgbClr val="C00000"/>
              </a:solidFill>
              <a:ea typeface="굴림" charset="-127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제목 1"/>
          <p:cNvSpPr txBox="1">
            <a:spLocks/>
          </p:cNvSpPr>
          <p:nvPr/>
        </p:nvSpPr>
        <p:spPr bwMode="auto">
          <a:xfrm>
            <a:off x="184150" y="44450"/>
            <a:ext cx="7483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kumimoji="0" lang="ko-KR" altLang="en-US" b="1">
              <a:solidFill>
                <a:srgbClr val="FCD5B5"/>
              </a:solidFill>
              <a:ea typeface="굴림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1057275"/>
            <a:ext cx="17272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</a:t>
            </a:r>
            <a:r>
              <a:rPr kumimoji="0" lang="en-US" altLang="ko-K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logue</a:t>
            </a:r>
            <a:endParaRPr kumimoji="0" lang="ko-KR" alt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ko-KR" altLang="en-US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  <a:endParaRPr kumimoji="0" lang="ko-KR" altLang="en-US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8439" name="직사각형 12"/>
          <p:cNvSpPr>
            <a:spLocks noChangeArrowheads="1"/>
          </p:cNvSpPr>
          <p:nvPr/>
        </p:nvSpPr>
        <p:spPr bwMode="auto">
          <a:xfrm>
            <a:off x="0" y="702945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>
                <a:latin typeface="맑은 고딕"/>
              </a:rPr>
              <a:t>네이버 지도</a:t>
            </a:r>
            <a:endParaRPr kumimoji="0" lang="ko-KR" altLang="en-US" sz="1200">
              <a:latin typeface="맑은 고딕"/>
            </a:endParaRPr>
          </a:p>
        </p:txBody>
      </p:sp>
      <p:pic>
        <p:nvPicPr>
          <p:cNvPr id="18440" name="Picture 12" descr="제목 없음22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540067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Oval 13"/>
          <p:cNvSpPr>
            <a:spLocks noChangeArrowheads="1"/>
          </p:cNvSpPr>
          <p:nvPr/>
        </p:nvSpPr>
        <p:spPr bwMode="auto">
          <a:xfrm>
            <a:off x="3203575" y="2349500"/>
            <a:ext cx="2160588" cy="1871663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18442" name="Text Box 15"/>
          <p:cNvSpPr txBox="1">
            <a:spLocks noChangeArrowheads="1"/>
          </p:cNvSpPr>
          <p:nvPr/>
        </p:nvSpPr>
        <p:spPr bwMode="auto">
          <a:xfrm>
            <a:off x="6084888" y="2708275"/>
            <a:ext cx="2808287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ko-KR" altLang="en-US">
                <a:solidFill>
                  <a:srgbClr val="FF9900"/>
                </a:solidFill>
                <a:ea typeface="굴림" charset="-127"/>
              </a:rPr>
              <a:t>향후 학교가 발전에 의해 교통수요가 늘어남에 따른 대책이 요구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ko-KR" altLang="en-US">
                <a:solidFill>
                  <a:srgbClr val="FF9900"/>
                </a:solidFill>
                <a:ea typeface="굴림" charset="-127"/>
              </a:rPr>
              <a:t> 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ko-KR" altLang="en-US">
                <a:solidFill>
                  <a:srgbClr val="FF9900"/>
                </a:solidFill>
                <a:ea typeface="굴림" charset="-127"/>
              </a:rPr>
              <a:t>학생들의 편의와 복지를 위한 학교부지의 활용성 증대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endParaRPr lang="ko-KR" altLang="en-US">
              <a:solidFill>
                <a:srgbClr val="FF9900"/>
              </a:solidFill>
              <a:ea typeface="굴림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문제인식 및 해결방안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1"/>
          <p:cNvSpPr txBox="1">
            <a:spLocks/>
          </p:cNvSpPr>
          <p:nvPr/>
        </p:nvSpPr>
        <p:spPr bwMode="auto">
          <a:xfrm>
            <a:off x="184150" y="44450"/>
            <a:ext cx="7483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kumimoji="0" lang="ko-KR" altLang="en-US" b="1">
              <a:solidFill>
                <a:srgbClr val="FCD5B5"/>
              </a:solidFill>
              <a:ea typeface="굴림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1057275"/>
            <a:ext cx="17272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</a:t>
            </a:r>
            <a:r>
              <a:rPr kumimoji="0" lang="en-US" altLang="ko-K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logue</a:t>
            </a:r>
            <a:endParaRPr kumimoji="0" lang="ko-KR" alt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ko-KR" altLang="en-US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  <a:endParaRPr kumimoji="0" lang="ko-KR" altLang="en-US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9463" name="직사각형 12"/>
          <p:cNvSpPr>
            <a:spLocks noChangeArrowheads="1"/>
          </p:cNvSpPr>
          <p:nvPr/>
        </p:nvSpPr>
        <p:spPr bwMode="auto">
          <a:xfrm>
            <a:off x="0" y="702945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200" b="1">
                <a:latin typeface="맑은 고딕"/>
              </a:rPr>
              <a:t>네이버 지도</a:t>
            </a:r>
            <a:endParaRPr kumimoji="0" lang="ko-KR" altLang="en-US" sz="1200">
              <a:latin typeface="맑은 고딕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문제인식 및 해결방안</a:t>
            </a:r>
          </a:p>
        </p:txBody>
      </p:sp>
      <p:pic>
        <p:nvPicPr>
          <p:cNvPr id="19465" name="Picture 13" descr="제목 없음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628775"/>
            <a:ext cx="41767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4" descr="3213213213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28775"/>
            <a:ext cx="39592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5"/>
          <p:cNvSpPr txBox="1">
            <a:spLocks noChangeArrowheads="1"/>
          </p:cNvSpPr>
          <p:nvPr/>
        </p:nvSpPr>
        <p:spPr bwMode="auto">
          <a:xfrm>
            <a:off x="755650" y="5300663"/>
            <a:ext cx="331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향후 교통수요에 따른 도로의 공급 계획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 </a:t>
            </a: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4859338" y="5300663"/>
            <a:ext cx="3311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교내 학생들의 복지시설 향상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주간계획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0" y="2316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0488" name="Rectangle 405"/>
          <p:cNvSpPr>
            <a:spLocks noChangeArrowheads="1"/>
          </p:cNvSpPr>
          <p:nvPr/>
        </p:nvSpPr>
        <p:spPr bwMode="auto">
          <a:xfrm>
            <a:off x="0" y="4541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0489" name="Rectangle 406"/>
          <p:cNvSpPr>
            <a:spLocks noChangeArrowheads="1"/>
          </p:cNvSpPr>
          <p:nvPr/>
        </p:nvSpPr>
        <p:spPr bwMode="auto">
          <a:xfrm>
            <a:off x="2124075" y="1196975"/>
            <a:ext cx="50403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◎ 일시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‘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11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09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28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일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~ 10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05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일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 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◎ 작성일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’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11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09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28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일 </a:t>
            </a:r>
            <a:endParaRPr lang="ko-KR" altLang="en-US" sz="900">
              <a:solidFill>
                <a:srgbClr val="FFFF00"/>
              </a:solidFill>
              <a:ea typeface="굴림" charset="-127"/>
            </a:endParaRPr>
          </a:p>
          <a:p>
            <a:pPr algn="just" eaLnBrk="0" latinLnBrk="0" hangingPunct="0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◎ 프로젝트 테마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복지관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~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금호방향 도로설계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종단 측량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)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 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ko-KR" altLang="en-US" sz="900">
              <a:solidFill>
                <a:srgbClr val="FFFF00"/>
              </a:solidFill>
              <a:ea typeface="굴림" charset="-127"/>
            </a:endParaRPr>
          </a:p>
          <a:p>
            <a:pPr algn="just" eaLnBrk="0" latinLnBrk="0" hangingPunct="0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◎ 수강 번호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 3283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◎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팀 명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라온</a:t>
            </a:r>
            <a:r>
              <a:rPr lang="ko-KR" altLang="en-US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  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◎ 기록자명 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:</a:t>
            </a:r>
            <a:r>
              <a:rPr lang="en-US" altLang="ko-KR" sz="1100">
                <a:solidFill>
                  <a:srgbClr val="FFFF00"/>
                </a:solidFill>
                <a:latin typeface="맑은 고딕"/>
                <a:ea typeface="바탕" pitchFamily="18" charset="-127"/>
              </a:rPr>
              <a:t> 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서재무</a:t>
            </a:r>
            <a:r>
              <a:rPr lang="en-US" altLang="ko-KR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김무준 </a:t>
            </a:r>
            <a:endParaRPr lang="ko-KR" altLang="en-US">
              <a:solidFill>
                <a:srgbClr val="FFFF00"/>
              </a:solidFill>
              <a:latin typeface="맑은 고딕"/>
            </a:endParaRPr>
          </a:p>
        </p:txBody>
      </p:sp>
      <p:graphicFrame>
        <p:nvGraphicFramePr>
          <p:cNvPr id="48701" name="Group 3645"/>
          <p:cNvGraphicFramePr>
            <a:graphicFrameLocks noGrp="1"/>
          </p:cNvGraphicFramePr>
          <p:nvPr/>
        </p:nvGraphicFramePr>
        <p:xfrm>
          <a:off x="323850" y="2133600"/>
          <a:ext cx="4029075" cy="2240280"/>
        </p:xfrm>
        <a:graphic>
          <a:graphicData uri="http://schemas.openxmlformats.org/drawingml/2006/table">
            <a:tbl>
              <a:tblPr/>
              <a:tblGrid>
                <a:gridCol w="257175"/>
                <a:gridCol w="2057400"/>
                <a:gridCol w="285750"/>
                <a:gridCol w="285750"/>
                <a:gridCol w="285750"/>
                <a:gridCol w="285750"/>
                <a:gridCol w="285750"/>
                <a:gridCol w="285750"/>
              </a:tblGrid>
              <a:tr h="1333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구분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이번 주의 활동계획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예상</a:t>
                      </a:r>
                      <a:endParaRPr kumimoji="1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바탕" pitchFamily="18" charset="-127"/>
                        <a:ea typeface="바탕" pitchFamily="18" charset="-127"/>
                        <a:cs typeface="맑은 고딕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시간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이 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206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김무준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김진일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방 원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서재무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이재용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1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계획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(2011.09.28)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답사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/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선정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(2011.09.28)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종단측량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휴먼고딕,한컴돋움"/>
                        </a:rPr>
                        <a:t>  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(2011.10.3)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4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종단면도 캐드작업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(2011.10.4)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팀 미팅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/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바인더 제작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(2011.10.4)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발표 및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PPT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제작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,한컴돋움"/>
                          <a:cs typeface="휴먼고딕,한컴돋움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바탕" pitchFamily="18" charset="-127"/>
                          <a:ea typeface="휴먼고딕"/>
                          <a:cs typeface="휴먼고딕"/>
                        </a:rPr>
                        <a:t> 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66" name="Rectangle 803"/>
          <p:cNvSpPr>
            <a:spLocks noChangeArrowheads="1"/>
          </p:cNvSpPr>
          <p:nvPr/>
        </p:nvSpPr>
        <p:spPr bwMode="auto">
          <a:xfrm>
            <a:off x="0" y="201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0567" name="Rectangle 1161"/>
          <p:cNvSpPr>
            <a:spLocks noChangeArrowheads="1"/>
          </p:cNvSpPr>
          <p:nvPr/>
        </p:nvSpPr>
        <p:spPr bwMode="auto">
          <a:xfrm>
            <a:off x="4716463" y="2133600"/>
            <a:ext cx="8572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</a:br>
            <a:endParaRPr lang="ko-KR" altLang="en-US" sz="900">
              <a:ea typeface="굴림" charset="-127"/>
            </a:endParaRPr>
          </a:p>
          <a:p>
            <a:pPr eaLnBrk="0" latinLnBrk="0" hangingPunct="0"/>
            <a:r>
              <a:rPr lang="ko-KR" altLang="en-US" sz="1100">
                <a:solidFill>
                  <a:srgbClr val="000000"/>
                </a:solidFill>
                <a:latin typeface="맑은 고딕"/>
                <a:ea typeface="바탕" pitchFamily="18" charset="-127"/>
              </a:rPr>
              <a:t> </a:t>
            </a:r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◉ 팀 미팅</a:t>
            </a:r>
            <a: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ko-KR" altLang="en-US" sz="900">
              <a:ea typeface="굴림" charset="-127"/>
            </a:endParaRPr>
          </a:p>
          <a:p>
            <a:pPr eaLnBrk="0" latinLnBrk="0" hangingPunct="0"/>
            <a:endParaRPr lang="ko-KR" altLang="en-US">
              <a:latin typeface="맑은 고딕"/>
            </a:endParaRPr>
          </a:p>
        </p:txBody>
      </p:sp>
      <p:sp>
        <p:nvSpPr>
          <p:cNvPr id="20568" name="Rectangle 1491"/>
          <p:cNvSpPr>
            <a:spLocks noChangeArrowheads="1"/>
          </p:cNvSpPr>
          <p:nvPr/>
        </p:nvSpPr>
        <p:spPr bwMode="auto">
          <a:xfrm>
            <a:off x="0" y="77612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ko-KR" altLang="en-US" sz="1000">
                <a:solidFill>
                  <a:srgbClr val="000000"/>
                </a:solidFill>
                <a:ea typeface="굴림" charset="-127"/>
              </a:rPr>
              <a:t/>
            </a:r>
            <a:br>
              <a:rPr lang="ko-KR" altLang="en-US" sz="1000">
                <a:solidFill>
                  <a:srgbClr val="000000"/>
                </a:solidFill>
                <a:ea typeface="굴림" charset="-127"/>
              </a:rPr>
            </a:br>
            <a:endParaRPr lang="ko-KR" altLang="en-US">
              <a:latin typeface="맑은 고딕"/>
            </a:endParaRPr>
          </a:p>
        </p:txBody>
      </p:sp>
      <p:sp>
        <p:nvSpPr>
          <p:cNvPr id="20569" name="Rectangle 2600"/>
          <p:cNvSpPr>
            <a:spLocks noChangeArrowheads="1"/>
          </p:cNvSpPr>
          <p:nvPr/>
        </p:nvSpPr>
        <p:spPr bwMode="auto">
          <a:xfrm>
            <a:off x="250825" y="1557338"/>
            <a:ext cx="1182688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/>
            </a:r>
            <a:br>
              <a:rPr lang="ko-KR" altLang="en-US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</a:br>
            <a:endParaRPr lang="ko-KR" altLang="en-US" sz="900">
              <a:ea typeface="굴림" charset="-127"/>
            </a:endParaRPr>
          </a:p>
          <a:p>
            <a:pPr eaLnBrk="0" latinLnBrk="0" hangingPunct="0"/>
            <a:r>
              <a:rPr lang="ko-KR" altLang="en-US" sz="1100">
                <a:solidFill>
                  <a:srgbClr val="FFFF00"/>
                </a:solidFill>
                <a:latin typeface="바탕" pitchFamily="18" charset="-127"/>
                <a:ea typeface="바탕" pitchFamily="18" charset="-127"/>
              </a:rPr>
              <a:t> ◉ 계획 및 성과</a:t>
            </a:r>
            <a:r>
              <a:rPr lang="en-US" altLang="ko-KR" sz="1100">
                <a:solidFill>
                  <a:srgbClr val="000000"/>
                </a:solidFill>
                <a:latin typeface="바탕" pitchFamily="18" charset="-127"/>
                <a:ea typeface="바탕" pitchFamily="18" charset="-127"/>
              </a:rPr>
              <a:t> </a:t>
            </a:r>
            <a:endParaRPr lang="en-US" altLang="ko-KR" sz="900">
              <a:ea typeface="굴림" charset="-127"/>
            </a:endParaRPr>
          </a:p>
          <a:p>
            <a:pPr eaLnBrk="0" latinLnBrk="0" hangingPunct="0"/>
            <a:endParaRPr lang="ko-KR" altLang="en-US">
              <a:latin typeface="맑은 고딕"/>
            </a:endParaRPr>
          </a:p>
        </p:txBody>
      </p:sp>
      <p:sp>
        <p:nvSpPr>
          <p:cNvPr id="20570" name="Rectangle 2606"/>
          <p:cNvSpPr>
            <a:spLocks noChangeArrowheads="1"/>
          </p:cNvSpPr>
          <p:nvPr/>
        </p:nvSpPr>
        <p:spPr bwMode="auto">
          <a:xfrm>
            <a:off x="0" y="1951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0571" name="Rectangle 2964"/>
          <p:cNvSpPr>
            <a:spLocks noChangeArrowheads="1"/>
          </p:cNvSpPr>
          <p:nvPr/>
        </p:nvSpPr>
        <p:spPr bwMode="auto">
          <a:xfrm>
            <a:off x="0" y="490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0572" name="Rectangle 2965"/>
          <p:cNvSpPr>
            <a:spLocks noChangeArrowheads="1"/>
          </p:cNvSpPr>
          <p:nvPr/>
        </p:nvSpPr>
        <p:spPr bwMode="auto">
          <a:xfrm>
            <a:off x="0" y="2360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graphicFrame>
        <p:nvGraphicFramePr>
          <p:cNvPr id="48702" name="Group 3646"/>
          <p:cNvGraphicFramePr>
            <a:graphicFrameLocks noGrp="1"/>
          </p:cNvGraphicFramePr>
          <p:nvPr/>
        </p:nvGraphicFramePr>
        <p:xfrm>
          <a:off x="323850" y="4365625"/>
          <a:ext cx="4022725" cy="2148840"/>
        </p:xfrm>
        <a:graphic>
          <a:graphicData uri="http://schemas.openxmlformats.org/drawingml/2006/table">
            <a:tbl>
              <a:tblPr/>
              <a:tblGrid>
                <a:gridCol w="257175"/>
                <a:gridCol w="2043113"/>
                <a:gridCol w="293687"/>
                <a:gridCol w="285750"/>
                <a:gridCol w="285750"/>
                <a:gridCol w="285750"/>
                <a:gridCol w="285750"/>
                <a:gridCol w="285750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구분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이번 주의 활동성과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활동</a:t>
                      </a:r>
                      <a:endParaRPr kumimoji="1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/>
                        <a:ea typeface="휴먼고딕,한컴돋움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시간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각 팀원이 해당 활동에 </a:t>
                      </a:r>
                      <a:endParaRPr kumimoji="1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/>
                        <a:ea typeface="휴먼고딕,한컴돋움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사용한 시간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1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계획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(2011.09.28)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답사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/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선정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(2011.09.28)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종단측량  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(2011.10.3)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4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종단면도 캐드작업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(2011.10.4)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휴먼고딕,한컴돋움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5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팀 미팅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/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바인더 제작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(2011.10.4)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휴먼고딕,한컴돋움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6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발표 및 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PPT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제작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643" name="Rectangle 3323"/>
          <p:cNvSpPr>
            <a:spLocks noChangeArrowheads="1"/>
          </p:cNvSpPr>
          <p:nvPr/>
        </p:nvSpPr>
        <p:spPr bwMode="auto">
          <a:xfrm>
            <a:off x="0" y="449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sp>
        <p:nvSpPr>
          <p:cNvPr id="20644" name="Rectangle 3647"/>
          <p:cNvSpPr>
            <a:spLocks noChangeArrowheads="1"/>
          </p:cNvSpPr>
          <p:nvPr/>
        </p:nvSpPr>
        <p:spPr bwMode="auto">
          <a:xfrm>
            <a:off x="0" y="2065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  <p:graphicFrame>
        <p:nvGraphicFramePr>
          <p:cNvPr id="49113" name="Group 4057"/>
          <p:cNvGraphicFramePr>
            <a:graphicFrameLocks noGrp="1"/>
          </p:cNvGraphicFramePr>
          <p:nvPr/>
        </p:nvGraphicFramePr>
        <p:xfrm>
          <a:off x="4787900" y="2781300"/>
          <a:ext cx="4025900" cy="2743200"/>
        </p:xfrm>
        <a:graphic>
          <a:graphicData uri="http://schemas.openxmlformats.org/drawingml/2006/table">
            <a:tbl>
              <a:tblPr/>
              <a:tblGrid>
                <a:gridCol w="236538"/>
                <a:gridCol w="1204912"/>
                <a:gridCol w="425450"/>
                <a:gridCol w="400050"/>
                <a:gridCol w="322263"/>
                <a:gridCol w="287337"/>
                <a:gridCol w="287338"/>
                <a:gridCol w="287337"/>
                <a:gridCol w="287338"/>
                <a:gridCol w="287337"/>
              </a:tblGrid>
              <a:tr h="1333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구분</a:t>
                      </a: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활동내용</a:t>
                      </a: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일시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장소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시간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출석자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(○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을 기입한다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.)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49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김무준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김진일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방 원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서재무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이재용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1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 조명</a:t>
                      </a: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바인더 계획 및 제작</a:t>
                      </a: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10.4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측량실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 도로 설계의 목적 토론 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휴먼고딕,한컴돋움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10.4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측량실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PPT 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제작 및 발표준비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10.4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컴퓨터실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2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○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도장 또는 사인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,한컴돋움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휴먼고딕"/>
                          <a:cs typeface="한컴바탕" pitchFamily="18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711" name="Rectangle 3988"/>
          <p:cNvSpPr>
            <a:spLocks noChangeArrowheads="1"/>
          </p:cNvSpPr>
          <p:nvPr/>
        </p:nvSpPr>
        <p:spPr bwMode="auto">
          <a:xfrm>
            <a:off x="0" y="479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ea typeface="굴림" charset="-127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종단 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계획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</a:rPr>
              <a:t>)</a:t>
            </a:r>
          </a:p>
        </p:txBody>
      </p:sp>
      <p:pic>
        <p:nvPicPr>
          <p:cNvPr id="21511" name="Picture 11" descr="위성사진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799147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0" descr="13177459794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4300538"/>
            <a:ext cx="2592388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2"/>
          <p:cNvSpPr txBox="1">
            <a:spLocks noChangeArrowheads="1"/>
          </p:cNvSpPr>
          <p:nvPr/>
        </p:nvSpPr>
        <p:spPr bwMode="auto">
          <a:xfrm>
            <a:off x="1692275" y="6092825"/>
            <a:ext cx="6119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지형도를 이용한 도상계획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07950" y="115888"/>
            <a:ext cx="7483475" cy="576262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kumimoji="0"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kumimoji="0" lang="en-US" altLang="ko-KR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rologue</a:t>
            </a:r>
            <a:endParaRPr kumimoji="0" lang="ko-KR" altLang="en-US" sz="1000" dirty="0">
              <a:latin typeface="Tahoma" pitchFamily="34" charset="0"/>
              <a:ea typeface="Arial Unicode MS" pitchFamily="50" charset="-127"/>
              <a:cs typeface="Tahoma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58925" y="825500"/>
            <a:ext cx="1081088" cy="215900"/>
          </a:xfrm>
          <a:prstGeom prst="rect">
            <a:avLst/>
          </a:prstGeom>
          <a:solidFill>
            <a:schemeClr val="accent1"/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Road Plan</a:t>
            </a:r>
            <a:endParaRPr kumimoji="0" lang="en-US" altLang="ko-KR" sz="1000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95588" y="825500"/>
            <a:ext cx="1081087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>
                <a:solidFill>
                  <a:srgbClr val="FFFFFF"/>
                </a:solidFill>
                <a:latin typeface="Tahoma" pitchFamily="34" charset="0"/>
                <a:ea typeface="Arial Unicode MS"/>
                <a:cs typeface="Tahoma" pitchFamily="34" charset="0"/>
              </a:rPr>
              <a:t>Expected effect &amp; Conclusion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032250" y="825500"/>
            <a:ext cx="1079500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1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Episode</a:t>
            </a:r>
            <a:endParaRPr kumimoji="0" lang="ko-KR" altLang="en-US" sz="1000" b="1">
              <a:solidFill>
                <a:srgbClr val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00050" y="260350"/>
            <a:ext cx="7483475" cy="5762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>
              <a:defRPr/>
            </a:pP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종단측량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(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답사 및 선정 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&amp; </a:t>
            </a:r>
            <a:r>
              <a:rPr kumimoji="0"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조표</a:t>
            </a:r>
            <a:r>
              <a:rPr kumimoji="0" lang="en-US" altLang="ko-KR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)</a:t>
            </a:r>
            <a:endParaRPr kumimoji="0" lang="en-US" altLang="ko-KR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</a:endParaRP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1187450" y="5805488"/>
            <a:ext cx="65516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>
                <a:solidFill>
                  <a:srgbClr val="99FF66"/>
                </a:solidFill>
                <a:ea typeface="굴림" charset="-127"/>
              </a:rPr>
              <a:t>답사를 통해 지형도의 변경사항을 파악하고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, 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정확성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(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변위발생이 적은 지점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)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과 편의성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(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측점간 시통 가능여부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)</a:t>
            </a:r>
            <a:r>
              <a:rPr lang="ko-KR" altLang="en-US">
                <a:solidFill>
                  <a:srgbClr val="99FF66"/>
                </a:solidFill>
                <a:ea typeface="굴림" charset="-127"/>
              </a:rPr>
              <a:t>을 고려하여 측점을 선택 후 수평으로 거리를 측정하여 조표를 한다</a:t>
            </a:r>
            <a:r>
              <a:rPr lang="en-US" altLang="ko-KR">
                <a:solidFill>
                  <a:srgbClr val="99FF66"/>
                </a:solidFill>
                <a:ea typeface="굴림" charset="-127"/>
              </a:rPr>
              <a:t>.</a:t>
            </a:r>
          </a:p>
        </p:txBody>
      </p:sp>
      <p:pic>
        <p:nvPicPr>
          <p:cNvPr id="22536" name="Picture 11" descr="13177370513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573463"/>
            <a:ext cx="35290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2" descr="131773695820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196975"/>
            <a:ext cx="35290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3" descr="13177358752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1196975"/>
            <a:ext cx="36242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4" descr="13177361771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573463"/>
            <a:ext cx="36242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1420</Words>
  <Application>Microsoft Office PowerPoint</Application>
  <PresentationFormat>화면 슬라이드 쇼(4:3)</PresentationFormat>
  <Paragraphs>631</Paragraphs>
  <Slides>46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  <vt:variant>
        <vt:lpstr>재구성한 쇼</vt:lpstr>
      </vt:variant>
      <vt:variant>
        <vt:i4>2</vt:i4>
      </vt:variant>
    </vt:vector>
  </HeadingPairs>
  <TitlesOfParts>
    <vt:vector size="49" baseType="lpstr">
      <vt:lpstr>Office 테마</vt:lpstr>
      <vt:lpstr>지름길(Shortcut Road) (종합복지관~금호방면연결도로설계)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재구성한 쇼 1</vt:lpstr>
      <vt:lpstr>이재용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이미남</cp:lastModifiedBy>
  <cp:revision>194</cp:revision>
  <dcterms:created xsi:type="dcterms:W3CDTF">2011-05-28T10:55:59Z</dcterms:created>
  <dcterms:modified xsi:type="dcterms:W3CDTF">2011-11-18T15:32:11Z</dcterms:modified>
</cp:coreProperties>
</file>