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82" r:id="rId3"/>
    <p:sldId id="283" r:id="rId4"/>
    <p:sldId id="287" r:id="rId5"/>
    <p:sldId id="314" r:id="rId6"/>
    <p:sldId id="315" r:id="rId7"/>
    <p:sldId id="316" r:id="rId8"/>
    <p:sldId id="306" r:id="rId9"/>
    <p:sldId id="294" r:id="rId10"/>
    <p:sldId id="295" r:id="rId11"/>
    <p:sldId id="302" r:id="rId12"/>
    <p:sldId id="289" r:id="rId13"/>
    <p:sldId id="305" r:id="rId14"/>
    <p:sldId id="290" r:id="rId15"/>
    <p:sldId id="296" r:id="rId16"/>
    <p:sldId id="297" r:id="rId17"/>
    <p:sldId id="303" r:id="rId18"/>
    <p:sldId id="291" r:id="rId19"/>
    <p:sldId id="307" r:id="rId20"/>
    <p:sldId id="308" r:id="rId21"/>
    <p:sldId id="293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4F81BD"/>
    <a:srgbClr val="0000FF"/>
    <a:srgbClr val="FFFFCC"/>
    <a:srgbClr val="CCFFFF"/>
    <a:srgbClr val="CC00CC"/>
    <a:srgbClr val="99FF99"/>
    <a:srgbClr val="CCFFCC"/>
    <a:srgbClr val="99FF33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>
        <p:scale>
          <a:sx n="66" d="100"/>
          <a:sy n="66" d="100"/>
        </p:scale>
        <p:origin x="-1494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C\&#48148;&#53461;%20&#54868;&#47732;\&#51333;&#45800;&#53664;&#47049;&#54364;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8"/>
  <c:chart>
    <c:title>
      <c:tx>
        <c:rich>
          <a:bodyPr/>
          <a:lstStyle/>
          <a:p>
            <a:pPr>
              <a:defRPr/>
            </a:pPr>
            <a:r>
              <a:rPr lang="ko-KR"/>
              <a:t>누가 토량곡선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토공량 그래프</c:v>
          </c:tx>
          <c:xVal>
            <c:numRef>
              <c:f>Sheet1!$D$4:$D$41</c:f>
              <c:numCache>
                <c:formatCode>General</c:formatCode>
                <c:ptCount val="38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512</c:v>
                </c:pt>
                <c:pt idx="27">
                  <c:v>520</c:v>
                </c:pt>
                <c:pt idx="28">
                  <c:v>540</c:v>
                </c:pt>
                <c:pt idx="29">
                  <c:v>555</c:v>
                </c:pt>
                <c:pt idx="30">
                  <c:v>560</c:v>
                </c:pt>
                <c:pt idx="31">
                  <c:v>580</c:v>
                </c:pt>
                <c:pt idx="32">
                  <c:v>600</c:v>
                </c:pt>
                <c:pt idx="33">
                  <c:v>620</c:v>
                </c:pt>
                <c:pt idx="34">
                  <c:v>631</c:v>
                </c:pt>
                <c:pt idx="35">
                  <c:v>640</c:v>
                </c:pt>
                <c:pt idx="36">
                  <c:v>660</c:v>
                </c:pt>
                <c:pt idx="37">
                  <c:v>677</c:v>
                </c:pt>
              </c:numCache>
            </c:numRef>
          </c:xVal>
          <c:yVal>
            <c:numRef>
              <c:f>Sheet1!$M$4:$M$41</c:f>
              <c:numCache>
                <c:formatCode>General</c:formatCode>
                <c:ptCount val="38"/>
                <c:pt idx="0">
                  <c:v>0</c:v>
                </c:pt>
                <c:pt idx="1">
                  <c:v>189.57533333333348</c:v>
                </c:pt>
                <c:pt idx="2">
                  <c:v>696.25033333333351</c:v>
                </c:pt>
                <c:pt idx="3">
                  <c:v>1028.504333333331</c:v>
                </c:pt>
                <c:pt idx="4">
                  <c:v>1213.6643333333298</c:v>
                </c:pt>
                <c:pt idx="5">
                  <c:v>1289.3515555555555</c:v>
                </c:pt>
                <c:pt idx="6">
                  <c:v>1262.1309999999999</c:v>
                </c:pt>
                <c:pt idx="7">
                  <c:v>1192.2488888888888</c:v>
                </c:pt>
                <c:pt idx="8">
                  <c:v>1160.5778888888888</c:v>
                </c:pt>
                <c:pt idx="9">
                  <c:v>1102.5624444444425</c:v>
                </c:pt>
                <c:pt idx="10">
                  <c:v>1077.4597777777801</c:v>
                </c:pt>
                <c:pt idx="11">
                  <c:v>1160.691888888887</c:v>
                </c:pt>
                <c:pt idx="12">
                  <c:v>1428.3368888888888</c:v>
                </c:pt>
                <c:pt idx="13">
                  <c:v>1837.8868888888878</c:v>
                </c:pt>
                <c:pt idx="14">
                  <c:v>2190.0508888888889</c:v>
                </c:pt>
                <c:pt idx="15">
                  <c:v>2559.1908888888888</c:v>
                </c:pt>
                <c:pt idx="16">
                  <c:v>2953.4428888888888</c:v>
                </c:pt>
                <c:pt idx="17">
                  <c:v>3116.0457777777779</c:v>
                </c:pt>
                <c:pt idx="18">
                  <c:v>2948.5802222222223</c:v>
                </c:pt>
                <c:pt idx="19">
                  <c:v>2787.8735555555622</c:v>
                </c:pt>
                <c:pt idx="20">
                  <c:v>2714.4313333333421</c:v>
                </c:pt>
                <c:pt idx="21">
                  <c:v>2489.4368888888889</c:v>
                </c:pt>
                <c:pt idx="22">
                  <c:v>1848.7513333333316</c:v>
                </c:pt>
                <c:pt idx="23">
                  <c:v>982.12577777777881</c:v>
                </c:pt>
                <c:pt idx="24">
                  <c:v>170.11244444444446</c:v>
                </c:pt>
                <c:pt idx="25">
                  <c:v>-614.37311111111114</c:v>
                </c:pt>
                <c:pt idx="26">
                  <c:v>-1099.3931111111108</c:v>
                </c:pt>
                <c:pt idx="27">
                  <c:v>-1420.1642222222204</c:v>
                </c:pt>
                <c:pt idx="28">
                  <c:v>-1862.3841111111108</c:v>
                </c:pt>
                <c:pt idx="29">
                  <c:v>-1894.1110277777782</c:v>
                </c:pt>
                <c:pt idx="30">
                  <c:v>-1871.7338611111115</c:v>
                </c:pt>
                <c:pt idx="31">
                  <c:v>-1738.1927500000004</c:v>
                </c:pt>
                <c:pt idx="32">
                  <c:v>-1506.6357500000011</c:v>
                </c:pt>
                <c:pt idx="33">
                  <c:v>-1105.0137500000005</c:v>
                </c:pt>
                <c:pt idx="34">
                  <c:v>-834.31695000000047</c:v>
                </c:pt>
                <c:pt idx="35">
                  <c:v>-655.23000000000059</c:v>
                </c:pt>
                <c:pt idx="36">
                  <c:v>-444.27700000000044</c:v>
                </c:pt>
                <c:pt idx="37">
                  <c:v>-402.89031111111154</c:v>
                </c:pt>
              </c:numCache>
            </c:numRef>
          </c:yVal>
        </c:ser>
        <c:axId val="42215296"/>
        <c:axId val="41881984"/>
      </c:scatterChart>
      <c:valAx>
        <c:axId val="42215296"/>
        <c:scaling>
          <c:orientation val="minMax"/>
        </c:scaling>
        <c:axPos val="b"/>
        <c:numFmt formatCode="General" sourceLinked="1"/>
        <c:tickLblPos val="nextTo"/>
        <c:crossAx val="41881984"/>
        <c:crosses val="autoZero"/>
        <c:crossBetween val="midCat"/>
      </c:valAx>
      <c:valAx>
        <c:axId val="41881984"/>
        <c:scaling>
          <c:orientation val="minMax"/>
        </c:scaling>
        <c:axPos val="l"/>
        <c:majorGridlines/>
        <c:numFmt formatCode="General" sourceLinked="1"/>
        <c:tickLblPos val="nextTo"/>
        <c:crossAx val="42215296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AC061-9444-4C4C-BCF1-9F4729A60C0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7C404-C59A-4913-BBA2-3010954728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7C404-C59A-4913-BBA2-30109547282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928670"/>
          </a:xfrm>
        </p:spPr>
        <p:txBody>
          <a:bodyPr>
            <a:noAutofit/>
          </a:bodyPr>
          <a:lstStyle>
            <a:lvl1pPr>
              <a:defRPr sz="4600" baseline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357298"/>
            <a:ext cx="86868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 baseline="0">
                <a:latin typeface="HY헤드라인M" pitchFamily="18" charset="-127"/>
                <a:ea typeface="HY헤드라인M" pitchFamily="18" charset="-127"/>
              </a:defRPr>
            </a:lvl1pPr>
            <a:lvl2pPr>
              <a:defRPr sz="2200" baseline="0">
                <a:latin typeface="HY헤드라인M" pitchFamily="18" charset="-127"/>
                <a:ea typeface="HY헤드라인M" pitchFamily="18" charset="-127"/>
              </a:defRPr>
            </a:lvl2pPr>
            <a:lvl3pPr>
              <a:defRPr>
                <a:latin typeface="HY헤드라인M" pitchFamily="18" charset="-127"/>
                <a:ea typeface="HY헤드라인M" pitchFamily="18" charset="-127"/>
              </a:defRPr>
            </a:lvl3pPr>
            <a:lvl4pPr>
              <a:defRPr>
                <a:latin typeface="HY헤드라인M" pitchFamily="18" charset="-127"/>
                <a:ea typeface="HY헤드라인M" pitchFamily="18" charset="-127"/>
              </a:defRPr>
            </a:lvl4pPr>
            <a:lvl5pPr>
              <a:defRPr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BD0A9-0406-425F-841A-E9E6E0CB12E8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050" name="Picture 2" descr="C:\Users\Ha\Desktop\내용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그림 7" descr="구름0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960" y="1412776"/>
            <a:ext cx="493204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구름0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52" y="1124744"/>
            <a:ext cx="311331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Ha\Desktop\Untitled-2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956227"/>
            <a:ext cx="8424936" cy="129760"/>
          </a:xfrm>
          <a:prstGeom prst="rect">
            <a:avLst/>
          </a:prstGeom>
          <a:noFill/>
        </p:spPr>
      </p:pic>
      <p:pic>
        <p:nvPicPr>
          <p:cNvPr id="2051" name="Picture 3" descr="C:\Users\Ha\Desktop\Untitled-1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259632" cy="12596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9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1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\Desktop\배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C:\Documents and Settings\Administrator\바탕 화면\Nwe템플릿\작업\PNG\main-1.png"/>
          <p:cNvPicPr>
            <a:picLocks noChangeAspect="1" noChangeArrowheads="1"/>
          </p:cNvPicPr>
          <p:nvPr/>
        </p:nvPicPr>
        <p:blipFill>
          <a:blip r:embed="rId3" cstate="print"/>
          <a:srcRect b="20860"/>
          <a:stretch>
            <a:fillRect/>
          </a:stretch>
        </p:blipFill>
        <p:spPr bwMode="auto">
          <a:xfrm>
            <a:off x="0" y="0"/>
            <a:ext cx="9144000" cy="5427406"/>
          </a:xfrm>
          <a:prstGeom prst="rect">
            <a:avLst/>
          </a:prstGeom>
          <a:noFill/>
        </p:spPr>
      </p:pic>
      <p:pic>
        <p:nvPicPr>
          <p:cNvPr id="9" name="그림 8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969566"/>
            <a:ext cx="493204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구름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370" y="1124744"/>
            <a:ext cx="37401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3" descr="빛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932040" cy="38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열기구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40270">
            <a:off x="1352262" y="961599"/>
            <a:ext cx="7858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열기구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764704"/>
            <a:ext cx="466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부제목 13"/>
          <p:cNvSpPr>
            <a:spLocks noGrp="1"/>
          </p:cNvSpPr>
          <p:nvPr>
            <p:ph type="subTitle" idx="1"/>
          </p:nvPr>
        </p:nvSpPr>
        <p:spPr>
          <a:xfrm>
            <a:off x="3419872" y="1894530"/>
            <a:ext cx="4464496" cy="576064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종단곡선</a:t>
            </a:r>
            <a:endParaRPr lang="ko-KR" altLang="en-US" dirty="0"/>
          </a:p>
        </p:txBody>
      </p:sp>
      <p:pic>
        <p:nvPicPr>
          <p:cNvPr id="10" name="그림 9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052" y="692696"/>
            <a:ext cx="23720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403516" y="2132856"/>
            <a:ext cx="74546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600" dirty="0" smtClean="0"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도로기하구조 및 설계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3929066"/>
            <a:ext cx="2036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20627462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김성찬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20628021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하성진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20627598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남태영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20726554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윤영환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20826632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권혜정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71 -2.94798E-6 L -2.22222E-6 -2.94798E-6 " pathEditMode="relative" ptsTypes="AA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No.20 </a:t>
            </a:r>
            <a:r>
              <a:rPr lang="ko-KR" altLang="en-US" dirty="0" err="1" smtClean="0"/>
              <a:t>종곡선</a:t>
            </a:r>
            <a:endParaRPr lang="ko-KR" altLang="en-US" dirty="0"/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종곡선</a:t>
            </a:r>
            <a:r>
              <a:rPr lang="ko-KR" altLang="en-US" dirty="0" smtClean="0"/>
              <a:t> 기울기 결정</a:t>
            </a:r>
            <a:r>
              <a:rPr lang="en-US" altLang="ko-KR" sz="4000" dirty="0" smtClean="0"/>
              <a:t>(3/4)</a:t>
            </a:r>
            <a:endParaRPr lang="ko-KR" altLang="en-US" sz="4000" dirty="0"/>
          </a:p>
        </p:txBody>
      </p:sp>
      <p:pic>
        <p:nvPicPr>
          <p:cNvPr id="15" name="Picture 3"/>
          <p:cNvPicPr preferRelativeResize="0">
            <a:picLocks noChangeArrowheads="1"/>
          </p:cNvPicPr>
          <p:nvPr/>
        </p:nvPicPr>
        <p:blipFill>
          <a:blip r:embed="rId2" cstate="print"/>
          <a:srcRect l="3810" t="24405" r="5238" b="23958"/>
          <a:stretch>
            <a:fillRect/>
          </a:stretch>
        </p:blipFill>
        <p:spPr bwMode="auto">
          <a:xfrm>
            <a:off x="612000" y="2134800"/>
            <a:ext cx="79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2699628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8.6%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2267744" y="2924944"/>
            <a:ext cx="1008112" cy="504056"/>
          </a:xfrm>
          <a:prstGeom prst="straightConnector1">
            <a:avLst/>
          </a:prstGeom>
          <a:noFill/>
          <a:ln w="22225" cap="flat" cmpd="sng" algn="ctr">
            <a:solidFill>
              <a:srgbClr val="E49458"/>
            </a:solidFill>
            <a:prstDash val="soli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308304" y="2852936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noProof="0" dirty="0" smtClean="0">
                <a:solidFill>
                  <a:sysClr val="window" lastClr="FFFFFF"/>
                </a:solidFill>
              </a:rPr>
              <a:t>4.6</a:t>
            </a: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%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7668344" y="3284984"/>
            <a:ext cx="4765" cy="688211"/>
          </a:xfrm>
          <a:prstGeom prst="straightConnector1">
            <a:avLst/>
          </a:prstGeom>
          <a:noFill/>
          <a:ln w="22225" cap="flat" cmpd="sng" algn="ctr">
            <a:solidFill>
              <a:srgbClr val="E49458"/>
            </a:solidFill>
            <a:prstDash val="soli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508104" y="4941168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noProof="0" dirty="0" smtClean="0">
                <a:solidFill>
                  <a:sysClr val="window" lastClr="FFFFFF"/>
                </a:solidFill>
              </a:rPr>
              <a:t>X=16.5m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11" name="_x32296336" descr="DRW000008801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221088"/>
            <a:ext cx="2073830" cy="648072"/>
          </a:xfrm>
          <a:prstGeom prst="rect">
            <a:avLst/>
          </a:prstGeom>
          <a:noFill/>
        </p:spPr>
      </p:pic>
      <p:pic>
        <p:nvPicPr>
          <p:cNvPr id="13" name="_x32456792" descr="DRW000008801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21088"/>
            <a:ext cx="2073600" cy="631801"/>
          </a:xfrm>
          <a:prstGeom prst="rect">
            <a:avLst/>
          </a:prstGeom>
          <a:noFill/>
        </p:spPr>
      </p:pic>
      <p:cxnSp>
        <p:nvCxnSpPr>
          <p:cNvPr id="18" name="직선 연결선 17"/>
          <p:cNvCxnSpPr/>
          <p:nvPr/>
        </p:nvCxnSpPr>
        <p:spPr>
          <a:xfrm>
            <a:off x="4581525" y="2276872"/>
            <a:ext cx="0" cy="539353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8104" y="53012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noProof="0" dirty="0" smtClean="0">
                <a:solidFill>
                  <a:sysClr val="window" lastClr="FFFFFF"/>
                </a:solidFill>
              </a:rPr>
              <a:t>Y=0.542m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3848" y="49411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 smtClean="0">
                <a:solidFill>
                  <a:sysClr val="window" lastClr="FFFFFF"/>
                </a:solidFill>
              </a:rPr>
              <a:t>L</a:t>
            </a:r>
            <a:r>
              <a:rPr lang="en-US" altLang="ko-KR" kern="0" noProof="0" dirty="0" smtClean="0">
                <a:solidFill>
                  <a:sysClr val="window" lastClr="FFFFFF"/>
                </a:solidFill>
              </a:rPr>
              <a:t>=32.929m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53012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 smtClean="0">
                <a:solidFill>
                  <a:sysClr val="window" lastClr="FFFFFF"/>
                </a:solidFill>
              </a:rPr>
              <a:t>V</a:t>
            </a:r>
            <a:r>
              <a:rPr lang="en-US" altLang="ko-KR" kern="0" noProof="0" dirty="0" smtClean="0">
                <a:solidFill>
                  <a:sysClr val="window" lastClr="FFFFFF"/>
                </a:solidFill>
              </a:rPr>
              <a:t>=30kph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종점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종곡선</a:t>
            </a:r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종곡선</a:t>
            </a:r>
            <a:r>
              <a:rPr lang="ko-KR" altLang="en-US" dirty="0" smtClean="0"/>
              <a:t> 기울기 결정</a:t>
            </a:r>
            <a:r>
              <a:rPr lang="en-US" altLang="ko-KR" sz="4000" dirty="0" smtClean="0"/>
              <a:t>(4/4)</a:t>
            </a:r>
            <a:endParaRPr lang="ko-KR" altLang="en-US" sz="4000" dirty="0"/>
          </a:p>
        </p:txBody>
      </p:sp>
      <p:pic>
        <p:nvPicPr>
          <p:cNvPr id="5124" name="Picture 4"/>
          <p:cNvPicPr preferRelativeResize="0">
            <a:picLocks noChangeArrowheads="1"/>
          </p:cNvPicPr>
          <p:nvPr/>
        </p:nvPicPr>
        <p:blipFill>
          <a:blip r:embed="rId2" cstate="print"/>
          <a:srcRect l="2976" t="11012" r="4762" b="24256"/>
          <a:stretch>
            <a:fillRect/>
          </a:stretch>
        </p:blipFill>
        <p:spPr bwMode="auto">
          <a:xfrm>
            <a:off x="612000" y="2134800"/>
            <a:ext cx="79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3688" y="4546079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noProof="0" dirty="0" smtClean="0">
                <a:solidFill>
                  <a:sysClr val="window" lastClr="FFFFFF"/>
                </a:solidFill>
              </a:rPr>
              <a:t>4.5</a:t>
            </a: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%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2411760" y="4186039"/>
            <a:ext cx="792088" cy="360040"/>
          </a:xfrm>
          <a:prstGeom prst="straightConnector1">
            <a:avLst/>
          </a:prstGeom>
          <a:noFill/>
          <a:ln w="22225" cap="flat" cmpd="sng" algn="ctr">
            <a:solidFill>
              <a:srgbClr val="E49458"/>
            </a:solidFill>
            <a:prstDash val="soli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741938" y="3820853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noProof="0" dirty="0" smtClean="0">
                <a:solidFill>
                  <a:sysClr val="window" lastClr="FFFFFF"/>
                </a:solidFill>
              </a:rPr>
              <a:t>0.0</a:t>
            </a: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%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7027628" y="4180949"/>
            <a:ext cx="4765" cy="688211"/>
          </a:xfrm>
          <a:prstGeom prst="straightConnector1">
            <a:avLst/>
          </a:prstGeom>
          <a:noFill/>
          <a:ln w="22225" cap="flat" cmpd="sng" algn="ctr">
            <a:solidFill>
              <a:srgbClr val="E49458"/>
            </a:solidFill>
            <a:prstDash val="solid"/>
            <a:tailEnd type="arrow"/>
          </a:ln>
          <a:effectLst/>
        </p:spPr>
      </p:cxnSp>
      <p:pic>
        <p:nvPicPr>
          <p:cNvPr id="11" name="_x32296336" descr="DRW000008801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132856"/>
            <a:ext cx="2073830" cy="648072"/>
          </a:xfrm>
          <a:prstGeom prst="rect">
            <a:avLst/>
          </a:prstGeom>
          <a:noFill/>
        </p:spPr>
      </p:pic>
      <p:pic>
        <p:nvPicPr>
          <p:cNvPr id="12" name="_x32456792" descr="DRW000008801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132856"/>
            <a:ext cx="2073600" cy="6318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779912" y="28529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 smtClean="0">
                <a:solidFill>
                  <a:sysClr val="window" lastClr="FFFFFF"/>
                </a:solidFill>
              </a:rPr>
              <a:t>L</a:t>
            </a:r>
            <a:r>
              <a:rPr lang="en-US" altLang="ko-KR" kern="0" noProof="0" dirty="0" smtClean="0">
                <a:solidFill>
                  <a:sysClr val="window" lastClr="FFFFFF"/>
                </a:solidFill>
              </a:rPr>
              <a:t>=11.247m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28529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 smtClean="0">
                <a:solidFill>
                  <a:sysClr val="window" lastClr="FFFFFF"/>
                </a:solidFill>
              </a:rPr>
              <a:t>X</a:t>
            </a:r>
            <a:r>
              <a:rPr lang="en-US" altLang="ko-KR" kern="0" noProof="0" dirty="0" smtClean="0">
                <a:solidFill>
                  <a:sysClr val="window" lastClr="FFFFFF"/>
                </a:solidFill>
              </a:rPr>
              <a:t>=5.625m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321297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noProof="0" dirty="0" smtClean="0">
                <a:solidFill>
                  <a:sysClr val="window" lastClr="FFFFFF"/>
                </a:solidFill>
              </a:rPr>
              <a:t>v=30kph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321297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noProof="0" dirty="0" smtClean="0">
                <a:solidFill>
                  <a:sysClr val="window" lastClr="FFFFFF"/>
                </a:solidFill>
              </a:rPr>
              <a:t>Y=0.063m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19" name="직선 연결선 18"/>
          <p:cNvCxnSpPr/>
          <p:nvPr/>
        </p:nvCxnSpPr>
        <p:spPr>
          <a:xfrm flipV="1">
            <a:off x="5105201" y="4762500"/>
            <a:ext cx="199" cy="191368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횡단면도</a:t>
            </a:r>
            <a:r>
              <a:rPr lang="en-US" altLang="ko-KR" sz="4000" dirty="0" smtClean="0"/>
              <a:t>(1/2)</a:t>
            </a:r>
            <a:endParaRPr lang="ko-KR" altLang="en-US" sz="4000" dirty="0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 l="27500" t="29681" r="52500" b="49039"/>
          <a:stretch>
            <a:fillRect/>
          </a:stretch>
        </p:blipFill>
        <p:spPr bwMode="auto">
          <a:xfrm>
            <a:off x="642910" y="1267200"/>
            <a:ext cx="360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print"/>
          <a:srcRect l="59213" t="30871" r="21025" b="49188"/>
          <a:stretch>
            <a:fillRect/>
          </a:stretch>
        </p:blipFill>
        <p:spPr bwMode="auto">
          <a:xfrm>
            <a:off x="5143504" y="1267200"/>
            <a:ext cx="360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 cstate="print"/>
          <a:srcRect l="27976" t="52907" r="52619" b="26488"/>
          <a:stretch>
            <a:fillRect/>
          </a:stretch>
        </p:blipFill>
        <p:spPr bwMode="auto">
          <a:xfrm>
            <a:off x="642910" y="3955830"/>
            <a:ext cx="360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3" cstate="print"/>
          <a:srcRect l="59689" t="52346" r="21977" b="26488"/>
          <a:stretch>
            <a:fillRect/>
          </a:stretch>
        </p:blipFill>
        <p:spPr bwMode="auto">
          <a:xfrm>
            <a:off x="5143504" y="3955830"/>
            <a:ext cx="360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횡단면도</a:t>
            </a:r>
            <a:r>
              <a:rPr lang="en-US" altLang="ko-KR" sz="4000" dirty="0" smtClean="0"/>
              <a:t>(2/2)</a:t>
            </a:r>
            <a:endParaRPr lang="ko-KR" altLang="en-US" sz="4000" dirty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/>
          <a:srcRect l="23227" t="24851" r="56129" b="53381"/>
          <a:stretch>
            <a:fillRect/>
          </a:stretch>
        </p:blipFill>
        <p:spPr bwMode="auto">
          <a:xfrm>
            <a:off x="644400" y="1267200"/>
            <a:ext cx="360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2" cstate="print"/>
          <a:srcRect l="58969" t="24851" r="18810" b="53860"/>
          <a:stretch>
            <a:fillRect/>
          </a:stretch>
        </p:blipFill>
        <p:spPr bwMode="auto">
          <a:xfrm>
            <a:off x="5144400" y="1267200"/>
            <a:ext cx="360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 cstate="print"/>
          <a:srcRect l="23233" t="53709" r="56038" b="24807"/>
          <a:stretch>
            <a:fillRect/>
          </a:stretch>
        </p:blipFill>
        <p:spPr bwMode="auto">
          <a:xfrm>
            <a:off x="644400" y="3956400"/>
            <a:ext cx="360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 cstate="print"/>
          <a:srcRect l="60538" t="53301" r="20296" b="24953"/>
          <a:stretch>
            <a:fillRect/>
          </a:stretch>
        </p:blipFill>
        <p:spPr bwMode="auto">
          <a:xfrm>
            <a:off x="5144400" y="3956400"/>
            <a:ext cx="360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err="1" smtClean="0"/>
              <a:t>토공량</a:t>
            </a:r>
            <a:r>
              <a:rPr lang="ko-KR" altLang="en-US" sz="4000" dirty="0" smtClean="0"/>
              <a:t> 계산</a:t>
            </a:r>
            <a:r>
              <a:rPr lang="en-US" altLang="ko-KR" sz="3200" dirty="0" smtClean="0"/>
              <a:t> </a:t>
            </a:r>
            <a:r>
              <a:rPr lang="en-US" altLang="ko-KR" sz="3200" dirty="0" smtClean="0"/>
              <a:t>(1/4</a:t>
            </a:r>
            <a:r>
              <a:rPr lang="en-US" altLang="ko-KR" sz="3200" dirty="0" smtClean="0"/>
              <a:t>)</a:t>
            </a:r>
            <a:endParaRPr lang="ko-KR" altLang="en-US" sz="4000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251520" y="1357298"/>
            <a:ext cx="8686800" cy="5312062"/>
          </a:xfrm>
        </p:spPr>
        <p:txBody>
          <a:bodyPr>
            <a:noAutofit/>
          </a:bodyPr>
          <a:lstStyle/>
          <a:p>
            <a:r>
              <a:rPr lang="ko-KR" altLang="en-US" sz="2400" dirty="0" err="1" smtClean="0"/>
              <a:t>양단면</a:t>
            </a:r>
            <a:r>
              <a:rPr lang="ko-KR" altLang="en-US" sz="2400" dirty="0" smtClean="0"/>
              <a:t> 평균법을 사용한다</a:t>
            </a:r>
            <a:r>
              <a:rPr lang="en-US" altLang="ko-KR" sz="2400" dirty="0" smtClean="0"/>
              <a:t>.</a:t>
            </a:r>
          </a:p>
          <a:p>
            <a:pPr lvl="1"/>
            <a:r>
              <a:rPr lang="ko-KR" altLang="en-US" sz="2000" dirty="0" err="1" smtClean="0"/>
              <a:t>측점란에</a:t>
            </a:r>
            <a:r>
              <a:rPr lang="ko-KR" altLang="en-US" sz="2000" dirty="0" smtClean="0"/>
              <a:t> 각 횡단면도의 중심점을 기입한다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ko-KR" altLang="en-US" sz="2000" dirty="0" err="1" smtClean="0"/>
              <a:t>거리란에</a:t>
            </a:r>
            <a:r>
              <a:rPr lang="ko-KR" altLang="en-US" sz="2000" dirty="0" smtClean="0"/>
              <a:t> 각 거리간의 거리를 기입한다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ko-KR" altLang="en-US" sz="2000" dirty="0" err="1" smtClean="0"/>
              <a:t>단면적란에</a:t>
            </a:r>
            <a:r>
              <a:rPr lang="ko-KR" altLang="en-US" sz="2000" dirty="0" smtClean="0"/>
              <a:t> 각 횡단면도에서 계산된 횡단면적을 절토와 성토로 나누어 기입한다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ko-KR" altLang="en-US" sz="2000" dirty="0" smtClean="0"/>
              <a:t>평균단면적은 각 종단 측점의 양단면적을 평균하여 기입한다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ko-KR" altLang="en-US" sz="2000" dirty="0" smtClean="0"/>
              <a:t>절토의 </a:t>
            </a:r>
            <a:r>
              <a:rPr lang="ko-KR" altLang="en-US" sz="2000" dirty="0" err="1" smtClean="0"/>
              <a:t>토량란에는</a:t>
            </a:r>
            <a:r>
              <a:rPr lang="ko-KR" altLang="en-US" sz="2000" dirty="0" smtClean="0"/>
              <a:t> 평균단면적에 거리를 곱하여 기입한다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ko-KR" altLang="en-US" sz="2000" dirty="0" smtClean="0"/>
              <a:t>성토의 </a:t>
            </a:r>
            <a:r>
              <a:rPr lang="ko-KR" altLang="en-US" sz="2000" dirty="0" err="1" smtClean="0"/>
              <a:t>토량변화율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C</a:t>
            </a:r>
            <a:r>
              <a:rPr lang="ko-KR" altLang="en-US" sz="2000" dirty="0" smtClean="0"/>
              <a:t>값은 일반적으로 </a:t>
            </a:r>
            <a:r>
              <a:rPr lang="en-US" altLang="ko-KR" sz="2000" dirty="0" smtClean="0"/>
              <a:t>0.8~0.9</a:t>
            </a:r>
            <a:r>
              <a:rPr lang="ko-KR" altLang="en-US" sz="2000" dirty="0" smtClean="0"/>
              <a:t>를 많이 사용한다 </a:t>
            </a:r>
            <a:r>
              <a:rPr lang="en-US" altLang="ko-KR" sz="2000" dirty="0" smtClean="0"/>
              <a:t>&gt;&gt;0.9 </a:t>
            </a:r>
          </a:p>
          <a:p>
            <a:pPr lvl="1"/>
            <a:r>
              <a:rPr lang="ko-KR" altLang="en-US" sz="2000" dirty="0" smtClean="0"/>
              <a:t>성토의 </a:t>
            </a:r>
            <a:r>
              <a:rPr lang="ko-KR" altLang="en-US" sz="2000" dirty="0" err="1" smtClean="0"/>
              <a:t>보정토량란에는</a:t>
            </a:r>
            <a:r>
              <a:rPr lang="ko-KR" altLang="en-US" sz="2000" dirty="0" smtClean="0"/>
              <a:t> 평균단면적에 거리를 곱하고 </a:t>
            </a:r>
            <a:r>
              <a:rPr lang="ko-KR" altLang="en-US" sz="2000" dirty="0" err="1" smtClean="0"/>
              <a:t>토량변화율의</a:t>
            </a:r>
            <a:r>
              <a:rPr lang="ko-KR" altLang="en-US" sz="2000" dirty="0" smtClean="0"/>
              <a:t> 역수를 곱하여 기입한다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ko-KR" altLang="en-US" sz="2000" dirty="0" smtClean="0"/>
              <a:t>차인 </a:t>
            </a:r>
            <a:r>
              <a:rPr lang="ko-KR" altLang="en-US" sz="2000" dirty="0" err="1" smtClean="0"/>
              <a:t>토량란에는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절토량과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보정성토량의</a:t>
            </a:r>
            <a:r>
              <a:rPr lang="ko-KR" altLang="en-US" sz="2000" dirty="0" smtClean="0"/>
              <a:t> 차이를 기입한다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ko-KR" altLang="en-US" sz="2000" dirty="0" smtClean="0"/>
              <a:t>누가 </a:t>
            </a:r>
            <a:r>
              <a:rPr lang="ko-KR" altLang="en-US" sz="2000" dirty="0" err="1" smtClean="0"/>
              <a:t>토량란에는</a:t>
            </a:r>
            <a:r>
              <a:rPr lang="ko-KR" altLang="en-US" sz="2000" dirty="0" smtClean="0"/>
              <a:t> 출발점 </a:t>
            </a:r>
            <a:r>
              <a:rPr lang="ko-KR" altLang="en-US" sz="2000" dirty="0" err="1" smtClean="0"/>
              <a:t>차인토량에</a:t>
            </a:r>
            <a:r>
              <a:rPr lang="ko-KR" altLang="en-US" sz="2000" dirty="0" smtClean="0"/>
              <a:t> 누적 합을 기인한다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err="1" smtClean="0"/>
              <a:t>토공량</a:t>
            </a:r>
            <a:r>
              <a:rPr lang="ko-KR" altLang="en-US" sz="4000" dirty="0" smtClean="0"/>
              <a:t> 계산</a:t>
            </a:r>
            <a:r>
              <a:rPr lang="en-US" altLang="ko-KR" sz="3200" dirty="0" smtClean="0"/>
              <a:t> (2/4)</a:t>
            </a:r>
            <a:endParaRPr lang="ko-KR" altLang="en-US" sz="40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147" name="Picture 3"/>
          <p:cNvPicPr preferRelativeResize="0">
            <a:picLocks noChangeArrowheads="1"/>
          </p:cNvPicPr>
          <p:nvPr/>
        </p:nvPicPr>
        <p:blipFill>
          <a:blip r:embed="rId2" cstate="print"/>
          <a:srcRect l="3244" t="22768" r="3438" b="11688"/>
          <a:stretch>
            <a:fillRect/>
          </a:stretch>
        </p:blipFill>
        <p:spPr bwMode="auto">
          <a:xfrm>
            <a:off x="432000" y="1270800"/>
            <a:ext cx="828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err="1" smtClean="0"/>
              <a:t>토공량</a:t>
            </a:r>
            <a:r>
              <a:rPr lang="ko-KR" altLang="en-US" sz="4000" dirty="0" smtClean="0"/>
              <a:t> 계산</a:t>
            </a:r>
            <a:r>
              <a:rPr lang="en-US" altLang="ko-KR" sz="3200" dirty="0" smtClean="0"/>
              <a:t> (3/4)</a:t>
            </a:r>
            <a:endParaRPr lang="ko-KR" altLang="en-US" sz="4000" dirty="0"/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/>
          <a:srcRect l="3244" t="24820" r="3438" b="21286"/>
          <a:stretch>
            <a:fillRect/>
          </a:stretch>
        </p:blipFill>
        <p:spPr bwMode="auto">
          <a:xfrm>
            <a:off x="432000" y="1270800"/>
            <a:ext cx="828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err="1" smtClean="0"/>
              <a:t>토공량</a:t>
            </a:r>
            <a:r>
              <a:rPr lang="ko-KR" altLang="en-US" sz="4000" dirty="0" smtClean="0"/>
              <a:t> 계산</a:t>
            </a:r>
            <a:r>
              <a:rPr lang="en-US" altLang="ko-KR" sz="3200" dirty="0" smtClean="0"/>
              <a:t> (4/4)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차 절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성토량</a:t>
            </a:r>
            <a:r>
              <a:rPr lang="ko-KR" altLang="en-US" dirty="0" smtClean="0"/>
              <a:t> 비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차 절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성토량</a:t>
            </a:r>
            <a:r>
              <a:rPr lang="ko-KR" altLang="en-US" dirty="0" smtClean="0"/>
              <a:t> 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r>
              <a:rPr lang="en-US" altLang="ko-KR" dirty="0" smtClean="0"/>
              <a:t>3</a:t>
            </a:r>
            <a:r>
              <a:rPr lang="ko-KR" altLang="en-US" dirty="0" smtClean="0"/>
              <a:t>차 절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성토량</a:t>
            </a:r>
            <a:r>
              <a:rPr lang="ko-KR" altLang="en-US" dirty="0" smtClean="0"/>
              <a:t> 비</a:t>
            </a:r>
            <a:endParaRPr lang="en-US" altLang="ko-KR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80256" y="1916832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cap="all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절토량</a:t>
                      </a:r>
                      <a:r>
                        <a:rPr lang="en-US" altLang="ko-KR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㎥</a:t>
                      </a:r>
                      <a:r>
                        <a:rPr lang="en-US" altLang="ko-KR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2000" cap="all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cap="all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성토량</a:t>
                      </a:r>
                      <a:r>
                        <a:rPr lang="en-US" altLang="ko-KR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㎥</a:t>
                      </a:r>
                      <a:r>
                        <a:rPr lang="en-US" altLang="ko-KR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2000" cap="all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절</a:t>
                      </a:r>
                      <a:r>
                        <a:rPr lang="en-US" altLang="ko-KR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2000" cap="all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성토량비</a:t>
                      </a:r>
                      <a:endParaRPr lang="ko-KR" altLang="en-US" sz="2000" cap="all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4993.662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6351.779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11.97%(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성토</a:t>
                      </a: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80256" y="3645024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절토량</a:t>
                      </a:r>
                      <a:r>
                        <a:rPr lang="en-US" altLang="ko-KR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㎥</a:t>
                      </a:r>
                      <a:r>
                        <a:rPr lang="en-US" altLang="ko-KR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성토량</a:t>
                      </a:r>
                      <a:r>
                        <a:rPr lang="en-US" altLang="ko-KR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㎥</a:t>
                      </a:r>
                      <a:r>
                        <a:rPr lang="en-US" altLang="ko-KR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절</a:t>
                      </a:r>
                      <a:r>
                        <a:rPr lang="en-US" altLang="ko-KR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20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성토량비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6022.131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4240.134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17.36%(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절토</a:t>
                      </a: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780256" y="5373216"/>
          <a:ext cx="60960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절토량</a:t>
                      </a:r>
                      <a:r>
                        <a:rPr lang="en-US" altLang="ko-KR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㎥</a:t>
                      </a:r>
                      <a:r>
                        <a:rPr lang="en-US" altLang="ko-KR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성토량</a:t>
                      </a:r>
                      <a:r>
                        <a:rPr lang="en-US" altLang="ko-KR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㎥</a:t>
                      </a:r>
                      <a:r>
                        <a:rPr lang="en-US" altLang="ko-KR" sz="2000" cap="all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절</a:t>
                      </a:r>
                      <a:r>
                        <a:rPr lang="en-US" altLang="ko-KR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20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성토량비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5099.474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5502.364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3.8%(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성토</a:t>
                      </a: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683568" y="5272633"/>
            <a:ext cx="633670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164288" y="1988840"/>
            <a:ext cx="78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N.G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717032"/>
            <a:ext cx="78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N.G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5517232"/>
            <a:ext cx="773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0000FF"/>
                </a:solidFill>
              </a:rPr>
              <a:t>O.K</a:t>
            </a:r>
            <a:endParaRPr lang="ko-KR" alt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6738" y="1431826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M : 8.6%, N : 4.2%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6738" y="3107060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M : 8.6%, N : 5.1%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6738" y="4797152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M : 8.6%, N : 4.6%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토적도</a:t>
            </a:r>
            <a:endParaRPr lang="ko-KR" altLang="en-US" dirty="0"/>
          </a:p>
        </p:txBody>
      </p:sp>
      <p:graphicFrame>
        <p:nvGraphicFramePr>
          <p:cNvPr id="5" name="차트 4"/>
          <p:cNvGraphicFramePr/>
          <p:nvPr/>
        </p:nvGraphicFramePr>
        <p:xfrm>
          <a:off x="539552" y="1340768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결 과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848750" y="1519986"/>
            <a:ext cx="7899714" cy="40318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 공사 구간 </a:t>
            </a:r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:</a:t>
            </a:r>
          </a:p>
          <a:p>
            <a:pPr marL="342900" indent="-342900"/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     </a:t>
            </a: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금호방면 </a:t>
            </a:r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~ </a:t>
            </a: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본관 뒤 서편 도로까지 </a:t>
            </a:r>
            <a:endParaRPr lang="en-US" altLang="ko-KR" sz="32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32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 총 길이 </a:t>
            </a:r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: 705.8m</a:t>
            </a:r>
          </a:p>
          <a:p>
            <a:pPr marL="342900" indent="-342900">
              <a:buAutoNum type="arabicParenBoth"/>
            </a:pPr>
            <a:endParaRPr lang="en-US" altLang="ko-KR" sz="32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 시공 기면 기울기 </a:t>
            </a:r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: 8.6</a:t>
            </a:r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%, 4.6%, 4.5%</a:t>
            </a:r>
            <a:endParaRPr lang="en-US" altLang="ko-KR" sz="32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32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FontTx/>
              <a:buAutoNum type="arabicParenBoth"/>
            </a:pP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 누가 </a:t>
            </a:r>
            <a:r>
              <a:rPr lang="ko-KR" altLang="en-US" sz="3200" b="1" dirty="0" err="1" smtClean="0">
                <a:latin typeface="HY울릉도M" pitchFamily="18" charset="-127"/>
                <a:ea typeface="HY울릉도M" pitchFamily="18" charset="-127"/>
              </a:rPr>
              <a:t>토량</a:t>
            </a:r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성토</a:t>
            </a:r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sz="3200" b="1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3200" b="1" dirty="0" smtClean="0">
                <a:latin typeface="HY울릉도M" pitchFamily="18" charset="-127"/>
                <a:ea typeface="HY울릉도M" pitchFamily="18" charset="-127"/>
              </a:rPr>
              <a:t>: 402.89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(㎥)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92867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발 표 순 서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4348" y="1500225"/>
            <a:ext cx="6215106" cy="523220"/>
          </a:xfr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ko-KR" altLang="en-US" sz="28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주간활동 계획서</a:t>
            </a:r>
            <a:endParaRPr lang="en-US" altLang="ko-KR" sz="2800" b="1" dirty="0" smtClean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136136" y="2130528"/>
            <a:ext cx="2257412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노선선정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568184" y="2760831"/>
            <a:ext cx="3646758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종곡선</a:t>
            </a: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 기울기 결정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000232" y="3391134"/>
            <a:ext cx="4429156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횡단면도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2386596" y="4021437"/>
            <a:ext cx="3913596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 계산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2818644" y="4651740"/>
            <a:ext cx="2257412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토적도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3250692" y="5282044"/>
            <a:ext cx="2257412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ko-KR" altLang="en-US" sz="28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결</a:t>
            </a: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 과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 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 CAD</a:t>
            </a:r>
            <a:r>
              <a:rPr lang="ko-KR" altLang="en-US" sz="2800" dirty="0" smtClean="0"/>
              <a:t>로 작업을 해서 빨리 끝날 줄 알았는데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> </a:t>
            </a:r>
            <a:r>
              <a:rPr lang="ko-KR" altLang="en-US" sz="2800" dirty="0" smtClean="0"/>
              <a:t>생각보다 지연되어서 오래 걸렸습니다</a:t>
            </a:r>
            <a:r>
              <a:rPr lang="en-US" altLang="ko-KR" sz="2800" dirty="0" smtClean="0"/>
              <a:t>.</a:t>
            </a:r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 절</a:t>
            </a:r>
            <a:r>
              <a:rPr lang="en-US" altLang="ko-KR" sz="2800" dirty="0" smtClean="0"/>
              <a:t>·</a:t>
            </a:r>
            <a:r>
              <a:rPr lang="ko-KR" altLang="en-US" sz="2800" dirty="0" err="1" smtClean="0"/>
              <a:t>성토량</a:t>
            </a:r>
            <a:r>
              <a:rPr lang="ko-KR" altLang="en-US" sz="2800" dirty="0" smtClean="0"/>
              <a:t> 계산을 위해 기울기 조정이 힘들었고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> </a:t>
            </a:r>
            <a:r>
              <a:rPr lang="ko-KR" altLang="en-US" sz="2800" dirty="0" err="1" smtClean="0"/>
              <a:t>누가토량을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0</a:t>
            </a:r>
            <a:r>
              <a:rPr lang="ko-KR" altLang="en-US" sz="2800" dirty="0" smtClean="0"/>
              <a:t>에 가깝게 만들기가 힘들었습니다</a:t>
            </a:r>
            <a:r>
              <a:rPr lang="en-US" altLang="ko-KR" sz="2800" dirty="0" smtClean="0"/>
              <a:t>.</a:t>
            </a:r>
          </a:p>
          <a:p>
            <a:pPr>
              <a:buNone/>
            </a:pP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 </a:t>
            </a:r>
          </a:p>
          <a:p>
            <a:endParaRPr lang="ko-KR" alt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\Desktop\배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C:\Documents and Settings\Administrator\바탕 화면\Nwe템플릿\작업\PNG\main-1.png"/>
          <p:cNvPicPr>
            <a:picLocks noChangeAspect="1" noChangeArrowheads="1"/>
          </p:cNvPicPr>
          <p:nvPr/>
        </p:nvPicPr>
        <p:blipFill>
          <a:blip r:embed="rId3" cstate="print"/>
          <a:srcRect b="20860"/>
          <a:stretch>
            <a:fillRect/>
          </a:stretch>
        </p:blipFill>
        <p:spPr bwMode="auto">
          <a:xfrm>
            <a:off x="0" y="0"/>
            <a:ext cx="9144000" cy="5427406"/>
          </a:xfrm>
          <a:prstGeom prst="rect">
            <a:avLst/>
          </a:prstGeom>
          <a:noFill/>
        </p:spPr>
      </p:pic>
      <p:pic>
        <p:nvPicPr>
          <p:cNvPr id="9" name="그림 8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969566"/>
            <a:ext cx="493204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구름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370" y="1124744"/>
            <a:ext cx="37401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3" descr="빛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932040" cy="38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열기구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40270">
            <a:off x="1352262" y="961599"/>
            <a:ext cx="7858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열기구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764704"/>
            <a:ext cx="466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052" y="692696"/>
            <a:ext cx="23720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1403648" y="2132856"/>
            <a:ext cx="66202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감사합니다</a:t>
            </a:r>
            <a:r>
              <a:rPr kumimoji="0" lang="en-US" altLang="ko-K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.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71 -2.94798E-6 L -2.22222E-6 -2.94798E-6 " pathEditMode="relative" ptsTypes="AA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주간 활동 계획서</a:t>
            </a:r>
            <a:endParaRPr lang="ko-KR" altLang="en-US" dirty="0"/>
          </a:p>
        </p:txBody>
      </p:sp>
      <p:pic>
        <p:nvPicPr>
          <p:cNvPr id="14339" name="Picture 3"/>
          <p:cNvPicPr preferRelativeResize="0">
            <a:picLocks noChangeArrowheads="1"/>
          </p:cNvPicPr>
          <p:nvPr/>
        </p:nvPicPr>
        <p:blipFill>
          <a:blip r:embed="rId2" cstate="print"/>
          <a:srcRect l="25238" t="20796" r="21786" b="7626"/>
          <a:stretch>
            <a:fillRect/>
          </a:stretch>
        </p:blipFill>
        <p:spPr bwMode="auto">
          <a:xfrm>
            <a:off x="284400" y="1357200"/>
            <a:ext cx="86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 cstate="print"/>
          <a:srcRect l="36319" t="35895" r="17613" b="10212"/>
          <a:stretch>
            <a:fillRect/>
          </a:stretch>
        </p:blipFill>
        <p:spPr bwMode="auto">
          <a:xfrm>
            <a:off x="428596" y="1269360"/>
            <a:ext cx="850112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자유형 6"/>
          <p:cNvSpPr/>
          <p:nvPr/>
        </p:nvSpPr>
        <p:spPr>
          <a:xfrm>
            <a:off x="2484314" y="2443551"/>
            <a:ext cx="5115743" cy="3080871"/>
          </a:xfrm>
          <a:custGeom>
            <a:avLst/>
            <a:gdLst>
              <a:gd name="connsiteX0" fmla="*/ 4329113 w 4332763"/>
              <a:gd name="connsiteY0" fmla="*/ 605620 h 3080871"/>
              <a:gd name="connsiteX1" fmla="*/ 4314825 w 4332763"/>
              <a:gd name="connsiteY1" fmla="*/ 591332 h 3080871"/>
              <a:gd name="connsiteX2" fmla="*/ 4291013 w 4332763"/>
              <a:gd name="connsiteY2" fmla="*/ 562757 h 3080871"/>
              <a:gd name="connsiteX3" fmla="*/ 4276725 w 4332763"/>
              <a:gd name="connsiteY3" fmla="*/ 529420 h 3080871"/>
              <a:gd name="connsiteX4" fmla="*/ 4271963 w 4332763"/>
              <a:gd name="connsiteY4" fmla="*/ 515132 h 3080871"/>
              <a:gd name="connsiteX5" fmla="*/ 4252913 w 4332763"/>
              <a:gd name="connsiteY5" fmla="*/ 486557 h 3080871"/>
              <a:gd name="connsiteX6" fmla="*/ 4243388 w 4332763"/>
              <a:gd name="connsiteY6" fmla="*/ 472270 h 3080871"/>
              <a:gd name="connsiteX7" fmla="*/ 4229100 w 4332763"/>
              <a:gd name="connsiteY7" fmla="*/ 457982 h 3080871"/>
              <a:gd name="connsiteX8" fmla="*/ 4214813 w 4332763"/>
              <a:gd name="connsiteY8" fmla="*/ 396070 h 3080871"/>
              <a:gd name="connsiteX9" fmla="*/ 4210050 w 4332763"/>
              <a:gd name="connsiteY9" fmla="*/ 381782 h 3080871"/>
              <a:gd name="connsiteX10" fmla="*/ 4200525 w 4332763"/>
              <a:gd name="connsiteY10" fmla="*/ 343682 h 3080871"/>
              <a:gd name="connsiteX11" fmla="*/ 4195763 w 4332763"/>
              <a:gd name="connsiteY11" fmla="*/ 324632 h 3080871"/>
              <a:gd name="connsiteX12" fmla="*/ 4186238 w 4332763"/>
              <a:gd name="connsiteY12" fmla="*/ 291295 h 3080871"/>
              <a:gd name="connsiteX13" fmla="*/ 4181475 w 4332763"/>
              <a:gd name="connsiteY13" fmla="*/ 267482 h 3080871"/>
              <a:gd name="connsiteX14" fmla="*/ 4176713 w 4332763"/>
              <a:gd name="connsiteY14" fmla="*/ 248432 h 3080871"/>
              <a:gd name="connsiteX15" fmla="*/ 4162425 w 4332763"/>
              <a:gd name="connsiteY15" fmla="*/ 196045 h 3080871"/>
              <a:gd name="connsiteX16" fmla="*/ 4157663 w 4332763"/>
              <a:gd name="connsiteY16" fmla="*/ 181757 h 3080871"/>
              <a:gd name="connsiteX17" fmla="*/ 4133850 w 4332763"/>
              <a:gd name="connsiteY17" fmla="*/ 153182 h 3080871"/>
              <a:gd name="connsiteX18" fmla="*/ 4129088 w 4332763"/>
              <a:gd name="connsiteY18" fmla="*/ 138895 h 3080871"/>
              <a:gd name="connsiteX19" fmla="*/ 4100513 w 4332763"/>
              <a:gd name="connsiteY19" fmla="*/ 115082 h 3080871"/>
              <a:gd name="connsiteX20" fmla="*/ 4062413 w 4332763"/>
              <a:gd name="connsiteY20" fmla="*/ 86507 h 3080871"/>
              <a:gd name="connsiteX21" fmla="*/ 4048125 w 4332763"/>
              <a:gd name="connsiteY21" fmla="*/ 76982 h 3080871"/>
              <a:gd name="connsiteX22" fmla="*/ 4029075 w 4332763"/>
              <a:gd name="connsiteY22" fmla="*/ 62695 h 3080871"/>
              <a:gd name="connsiteX23" fmla="*/ 4014788 w 4332763"/>
              <a:gd name="connsiteY23" fmla="*/ 57932 h 3080871"/>
              <a:gd name="connsiteX24" fmla="*/ 3981450 w 4332763"/>
              <a:gd name="connsiteY24" fmla="*/ 38882 h 3080871"/>
              <a:gd name="connsiteX25" fmla="*/ 3948113 w 4332763"/>
              <a:gd name="connsiteY25" fmla="*/ 29357 h 3080871"/>
              <a:gd name="connsiteX26" fmla="*/ 3924300 w 4332763"/>
              <a:gd name="connsiteY26" fmla="*/ 24595 h 3080871"/>
              <a:gd name="connsiteX27" fmla="*/ 3876675 w 4332763"/>
              <a:gd name="connsiteY27" fmla="*/ 15070 h 3080871"/>
              <a:gd name="connsiteX28" fmla="*/ 3795713 w 4332763"/>
              <a:gd name="connsiteY28" fmla="*/ 782 h 3080871"/>
              <a:gd name="connsiteX29" fmla="*/ 3557588 w 4332763"/>
              <a:gd name="connsiteY29" fmla="*/ 5545 h 3080871"/>
              <a:gd name="connsiteX30" fmla="*/ 3509963 w 4332763"/>
              <a:gd name="connsiteY30" fmla="*/ 29357 h 3080871"/>
              <a:gd name="connsiteX31" fmla="*/ 3495675 w 4332763"/>
              <a:gd name="connsiteY31" fmla="*/ 43645 h 3080871"/>
              <a:gd name="connsiteX32" fmla="*/ 3481388 w 4332763"/>
              <a:gd name="connsiteY32" fmla="*/ 48407 h 3080871"/>
              <a:gd name="connsiteX33" fmla="*/ 3438525 w 4332763"/>
              <a:gd name="connsiteY33" fmla="*/ 53170 h 3080871"/>
              <a:gd name="connsiteX34" fmla="*/ 3424238 w 4332763"/>
              <a:gd name="connsiteY34" fmla="*/ 57932 h 3080871"/>
              <a:gd name="connsiteX35" fmla="*/ 3405188 w 4332763"/>
              <a:gd name="connsiteY35" fmla="*/ 72220 h 3080871"/>
              <a:gd name="connsiteX36" fmla="*/ 3376613 w 4332763"/>
              <a:gd name="connsiteY36" fmla="*/ 91270 h 3080871"/>
              <a:gd name="connsiteX37" fmla="*/ 3362325 w 4332763"/>
              <a:gd name="connsiteY37" fmla="*/ 100795 h 3080871"/>
              <a:gd name="connsiteX38" fmla="*/ 3324225 w 4332763"/>
              <a:gd name="connsiteY38" fmla="*/ 115082 h 3080871"/>
              <a:gd name="connsiteX39" fmla="*/ 3338513 w 4332763"/>
              <a:gd name="connsiteY39" fmla="*/ 96032 h 3080871"/>
              <a:gd name="connsiteX40" fmla="*/ 3309938 w 4332763"/>
              <a:gd name="connsiteY40" fmla="*/ 96032 h 3080871"/>
              <a:gd name="connsiteX41" fmla="*/ 3267075 w 4332763"/>
              <a:gd name="connsiteY41" fmla="*/ 105557 h 3080871"/>
              <a:gd name="connsiteX42" fmla="*/ 3238500 w 4332763"/>
              <a:gd name="connsiteY42" fmla="*/ 115082 h 3080871"/>
              <a:gd name="connsiteX43" fmla="*/ 3224213 w 4332763"/>
              <a:gd name="connsiteY43" fmla="*/ 119845 h 3080871"/>
              <a:gd name="connsiteX44" fmla="*/ 3209925 w 4332763"/>
              <a:gd name="connsiteY44" fmla="*/ 124607 h 3080871"/>
              <a:gd name="connsiteX45" fmla="*/ 3176588 w 4332763"/>
              <a:gd name="connsiteY45" fmla="*/ 148420 h 3080871"/>
              <a:gd name="connsiteX46" fmla="*/ 3148013 w 4332763"/>
              <a:gd name="connsiteY46" fmla="*/ 167470 h 3080871"/>
              <a:gd name="connsiteX47" fmla="*/ 3119438 w 4332763"/>
              <a:gd name="connsiteY47" fmla="*/ 176995 h 3080871"/>
              <a:gd name="connsiteX48" fmla="*/ 3105150 w 4332763"/>
              <a:gd name="connsiteY48" fmla="*/ 186520 h 3080871"/>
              <a:gd name="connsiteX49" fmla="*/ 3067050 w 4332763"/>
              <a:gd name="connsiteY49" fmla="*/ 196045 h 3080871"/>
              <a:gd name="connsiteX50" fmla="*/ 3052763 w 4332763"/>
              <a:gd name="connsiteY50" fmla="*/ 205570 h 3080871"/>
              <a:gd name="connsiteX51" fmla="*/ 3005138 w 4332763"/>
              <a:gd name="connsiteY51" fmla="*/ 215095 h 3080871"/>
              <a:gd name="connsiteX52" fmla="*/ 2986088 w 4332763"/>
              <a:gd name="connsiteY52" fmla="*/ 224620 h 3080871"/>
              <a:gd name="connsiteX53" fmla="*/ 2952750 w 4332763"/>
              <a:gd name="connsiteY53" fmla="*/ 234145 h 3080871"/>
              <a:gd name="connsiteX54" fmla="*/ 2909888 w 4332763"/>
              <a:gd name="connsiteY54" fmla="*/ 257957 h 3080871"/>
              <a:gd name="connsiteX55" fmla="*/ 2757488 w 4332763"/>
              <a:gd name="connsiteY55" fmla="*/ 262720 h 3080871"/>
              <a:gd name="connsiteX56" fmla="*/ 2743200 w 4332763"/>
              <a:gd name="connsiteY56" fmla="*/ 253195 h 3080871"/>
              <a:gd name="connsiteX57" fmla="*/ 2714625 w 4332763"/>
              <a:gd name="connsiteY57" fmla="*/ 243670 h 3080871"/>
              <a:gd name="connsiteX58" fmla="*/ 2700338 w 4332763"/>
              <a:gd name="connsiteY58" fmla="*/ 238907 h 3080871"/>
              <a:gd name="connsiteX59" fmla="*/ 2228850 w 4332763"/>
              <a:gd name="connsiteY59" fmla="*/ 234145 h 3080871"/>
              <a:gd name="connsiteX60" fmla="*/ 2205038 w 4332763"/>
              <a:gd name="connsiteY60" fmla="*/ 215095 h 3080871"/>
              <a:gd name="connsiteX61" fmla="*/ 2195513 w 4332763"/>
              <a:gd name="connsiteY61" fmla="*/ 200807 h 3080871"/>
              <a:gd name="connsiteX62" fmla="*/ 2152650 w 4332763"/>
              <a:gd name="connsiteY62" fmla="*/ 176995 h 3080871"/>
              <a:gd name="connsiteX63" fmla="*/ 2138363 w 4332763"/>
              <a:gd name="connsiteY63" fmla="*/ 167470 h 3080871"/>
              <a:gd name="connsiteX64" fmla="*/ 2090738 w 4332763"/>
              <a:gd name="connsiteY64" fmla="*/ 153182 h 3080871"/>
              <a:gd name="connsiteX65" fmla="*/ 2043113 w 4332763"/>
              <a:gd name="connsiteY65" fmla="*/ 143657 h 3080871"/>
              <a:gd name="connsiteX66" fmla="*/ 1847850 w 4332763"/>
              <a:gd name="connsiteY66" fmla="*/ 148420 h 3080871"/>
              <a:gd name="connsiteX67" fmla="*/ 1781175 w 4332763"/>
              <a:gd name="connsiteY67" fmla="*/ 167470 h 3080871"/>
              <a:gd name="connsiteX68" fmla="*/ 1766888 w 4332763"/>
              <a:gd name="connsiteY68" fmla="*/ 172232 h 3080871"/>
              <a:gd name="connsiteX69" fmla="*/ 1752600 w 4332763"/>
              <a:gd name="connsiteY69" fmla="*/ 186520 h 3080871"/>
              <a:gd name="connsiteX70" fmla="*/ 1733550 w 4332763"/>
              <a:gd name="connsiteY70" fmla="*/ 215095 h 3080871"/>
              <a:gd name="connsiteX71" fmla="*/ 1728788 w 4332763"/>
              <a:gd name="connsiteY71" fmla="*/ 229382 h 3080871"/>
              <a:gd name="connsiteX72" fmla="*/ 1738313 w 4332763"/>
              <a:gd name="connsiteY72" fmla="*/ 243670 h 3080871"/>
              <a:gd name="connsiteX73" fmla="*/ 1743075 w 4332763"/>
              <a:gd name="connsiteY73" fmla="*/ 257957 h 3080871"/>
              <a:gd name="connsiteX74" fmla="*/ 1752600 w 4332763"/>
              <a:gd name="connsiteY74" fmla="*/ 272245 h 3080871"/>
              <a:gd name="connsiteX75" fmla="*/ 1757363 w 4332763"/>
              <a:gd name="connsiteY75" fmla="*/ 286532 h 3080871"/>
              <a:gd name="connsiteX76" fmla="*/ 1776413 w 4332763"/>
              <a:gd name="connsiteY76" fmla="*/ 310345 h 3080871"/>
              <a:gd name="connsiteX77" fmla="*/ 1785938 w 4332763"/>
              <a:gd name="connsiteY77" fmla="*/ 324632 h 3080871"/>
              <a:gd name="connsiteX78" fmla="*/ 1800225 w 4332763"/>
              <a:gd name="connsiteY78" fmla="*/ 372257 h 3080871"/>
              <a:gd name="connsiteX79" fmla="*/ 1814513 w 4332763"/>
              <a:gd name="connsiteY79" fmla="*/ 377020 h 3080871"/>
              <a:gd name="connsiteX80" fmla="*/ 1833563 w 4332763"/>
              <a:gd name="connsiteY80" fmla="*/ 391307 h 3080871"/>
              <a:gd name="connsiteX81" fmla="*/ 1847850 w 4332763"/>
              <a:gd name="connsiteY81" fmla="*/ 400832 h 3080871"/>
              <a:gd name="connsiteX82" fmla="*/ 1852613 w 4332763"/>
              <a:gd name="connsiteY82" fmla="*/ 419882 h 3080871"/>
              <a:gd name="connsiteX83" fmla="*/ 1885950 w 4332763"/>
              <a:gd name="connsiteY83" fmla="*/ 462745 h 3080871"/>
              <a:gd name="connsiteX84" fmla="*/ 1895475 w 4332763"/>
              <a:gd name="connsiteY84" fmla="*/ 477032 h 3080871"/>
              <a:gd name="connsiteX85" fmla="*/ 1900238 w 4332763"/>
              <a:gd name="connsiteY85" fmla="*/ 496082 h 3080871"/>
              <a:gd name="connsiteX86" fmla="*/ 1905000 w 4332763"/>
              <a:gd name="connsiteY86" fmla="*/ 519895 h 3080871"/>
              <a:gd name="connsiteX87" fmla="*/ 1914525 w 4332763"/>
              <a:gd name="connsiteY87" fmla="*/ 548470 h 3080871"/>
              <a:gd name="connsiteX88" fmla="*/ 1919288 w 4332763"/>
              <a:gd name="connsiteY88" fmla="*/ 562757 h 3080871"/>
              <a:gd name="connsiteX89" fmla="*/ 1933575 w 4332763"/>
              <a:gd name="connsiteY89" fmla="*/ 596095 h 3080871"/>
              <a:gd name="connsiteX90" fmla="*/ 1938338 w 4332763"/>
              <a:gd name="connsiteY90" fmla="*/ 610382 h 3080871"/>
              <a:gd name="connsiteX91" fmla="*/ 1952625 w 4332763"/>
              <a:gd name="connsiteY91" fmla="*/ 619907 h 3080871"/>
              <a:gd name="connsiteX92" fmla="*/ 1962150 w 4332763"/>
              <a:gd name="connsiteY92" fmla="*/ 634195 h 3080871"/>
              <a:gd name="connsiteX93" fmla="*/ 1990725 w 4332763"/>
              <a:gd name="connsiteY93" fmla="*/ 653245 h 3080871"/>
              <a:gd name="connsiteX94" fmla="*/ 2014538 w 4332763"/>
              <a:gd name="connsiteY94" fmla="*/ 696107 h 3080871"/>
              <a:gd name="connsiteX95" fmla="*/ 2019300 w 4332763"/>
              <a:gd name="connsiteY95" fmla="*/ 738970 h 3080871"/>
              <a:gd name="connsiteX96" fmla="*/ 2024063 w 4332763"/>
              <a:gd name="connsiteY96" fmla="*/ 762782 h 3080871"/>
              <a:gd name="connsiteX97" fmla="*/ 2038350 w 4332763"/>
              <a:gd name="connsiteY97" fmla="*/ 777070 h 3080871"/>
              <a:gd name="connsiteX98" fmla="*/ 2043113 w 4332763"/>
              <a:gd name="connsiteY98" fmla="*/ 819932 h 3080871"/>
              <a:gd name="connsiteX99" fmla="*/ 2052638 w 4332763"/>
              <a:gd name="connsiteY99" fmla="*/ 834220 h 3080871"/>
              <a:gd name="connsiteX100" fmla="*/ 2057400 w 4332763"/>
              <a:gd name="connsiteY100" fmla="*/ 858032 h 3080871"/>
              <a:gd name="connsiteX101" fmla="*/ 2047875 w 4332763"/>
              <a:gd name="connsiteY101" fmla="*/ 915182 h 3080871"/>
              <a:gd name="connsiteX102" fmla="*/ 2043113 w 4332763"/>
              <a:gd name="connsiteY102" fmla="*/ 929470 h 3080871"/>
              <a:gd name="connsiteX103" fmla="*/ 2024063 w 4332763"/>
              <a:gd name="connsiteY103" fmla="*/ 958045 h 3080871"/>
              <a:gd name="connsiteX104" fmla="*/ 2019300 w 4332763"/>
              <a:gd name="connsiteY104" fmla="*/ 972332 h 3080871"/>
              <a:gd name="connsiteX105" fmla="*/ 2000250 w 4332763"/>
              <a:gd name="connsiteY105" fmla="*/ 1000907 h 3080871"/>
              <a:gd name="connsiteX106" fmla="*/ 1990725 w 4332763"/>
              <a:gd name="connsiteY106" fmla="*/ 1015195 h 3080871"/>
              <a:gd name="connsiteX107" fmla="*/ 1981200 w 4332763"/>
              <a:gd name="connsiteY107" fmla="*/ 1029482 h 3080871"/>
              <a:gd name="connsiteX108" fmla="*/ 1976438 w 4332763"/>
              <a:gd name="connsiteY108" fmla="*/ 1043770 h 3080871"/>
              <a:gd name="connsiteX109" fmla="*/ 1966913 w 4332763"/>
              <a:gd name="connsiteY109" fmla="*/ 1058057 h 3080871"/>
              <a:gd name="connsiteX110" fmla="*/ 1962150 w 4332763"/>
              <a:gd name="connsiteY110" fmla="*/ 1077107 h 3080871"/>
              <a:gd name="connsiteX111" fmla="*/ 1957388 w 4332763"/>
              <a:gd name="connsiteY111" fmla="*/ 1119970 h 3080871"/>
              <a:gd name="connsiteX112" fmla="*/ 1943100 w 4332763"/>
              <a:gd name="connsiteY112" fmla="*/ 1124732 h 3080871"/>
              <a:gd name="connsiteX113" fmla="*/ 1938338 w 4332763"/>
              <a:gd name="connsiteY113" fmla="*/ 1139020 h 3080871"/>
              <a:gd name="connsiteX114" fmla="*/ 1928813 w 4332763"/>
              <a:gd name="connsiteY114" fmla="*/ 1153307 h 3080871"/>
              <a:gd name="connsiteX115" fmla="*/ 1919288 w 4332763"/>
              <a:gd name="connsiteY115" fmla="*/ 1181882 h 3080871"/>
              <a:gd name="connsiteX116" fmla="*/ 1914525 w 4332763"/>
              <a:gd name="connsiteY116" fmla="*/ 1196170 h 3080871"/>
              <a:gd name="connsiteX117" fmla="*/ 1890713 w 4332763"/>
              <a:gd name="connsiteY117" fmla="*/ 1224745 h 3080871"/>
              <a:gd name="connsiteX118" fmla="*/ 1871663 w 4332763"/>
              <a:gd name="connsiteY118" fmla="*/ 1253320 h 3080871"/>
              <a:gd name="connsiteX119" fmla="*/ 1843088 w 4332763"/>
              <a:gd name="connsiteY119" fmla="*/ 1281895 h 3080871"/>
              <a:gd name="connsiteX120" fmla="*/ 1833563 w 4332763"/>
              <a:gd name="connsiteY120" fmla="*/ 1296182 h 3080871"/>
              <a:gd name="connsiteX121" fmla="*/ 1814513 w 4332763"/>
              <a:gd name="connsiteY121" fmla="*/ 1329520 h 3080871"/>
              <a:gd name="connsiteX122" fmla="*/ 1800225 w 4332763"/>
              <a:gd name="connsiteY122" fmla="*/ 1343807 h 3080871"/>
              <a:gd name="connsiteX123" fmla="*/ 1781175 w 4332763"/>
              <a:gd name="connsiteY123" fmla="*/ 1372382 h 3080871"/>
              <a:gd name="connsiteX124" fmla="*/ 1771650 w 4332763"/>
              <a:gd name="connsiteY124" fmla="*/ 1386670 h 3080871"/>
              <a:gd name="connsiteX125" fmla="*/ 1762125 w 4332763"/>
              <a:gd name="connsiteY125" fmla="*/ 1415245 h 3080871"/>
              <a:gd name="connsiteX126" fmla="*/ 1757363 w 4332763"/>
              <a:gd name="connsiteY126" fmla="*/ 1429532 h 3080871"/>
              <a:gd name="connsiteX127" fmla="*/ 1752600 w 4332763"/>
              <a:gd name="connsiteY127" fmla="*/ 1448582 h 3080871"/>
              <a:gd name="connsiteX128" fmla="*/ 1743075 w 4332763"/>
              <a:gd name="connsiteY128" fmla="*/ 1491445 h 3080871"/>
              <a:gd name="connsiteX129" fmla="*/ 1728788 w 4332763"/>
              <a:gd name="connsiteY129" fmla="*/ 1539070 h 3080871"/>
              <a:gd name="connsiteX130" fmla="*/ 1733550 w 4332763"/>
              <a:gd name="connsiteY130" fmla="*/ 1805770 h 3080871"/>
              <a:gd name="connsiteX131" fmla="*/ 1738313 w 4332763"/>
              <a:gd name="connsiteY131" fmla="*/ 1820057 h 3080871"/>
              <a:gd name="connsiteX132" fmla="*/ 1747838 w 4332763"/>
              <a:gd name="connsiteY132" fmla="*/ 1853395 h 3080871"/>
              <a:gd name="connsiteX133" fmla="*/ 1757363 w 4332763"/>
              <a:gd name="connsiteY133" fmla="*/ 1867682 h 3080871"/>
              <a:gd name="connsiteX134" fmla="*/ 1762125 w 4332763"/>
              <a:gd name="connsiteY134" fmla="*/ 1881970 h 3080871"/>
              <a:gd name="connsiteX135" fmla="*/ 1771650 w 4332763"/>
              <a:gd name="connsiteY135" fmla="*/ 1986745 h 3080871"/>
              <a:gd name="connsiteX136" fmla="*/ 1781175 w 4332763"/>
              <a:gd name="connsiteY136" fmla="*/ 2015320 h 3080871"/>
              <a:gd name="connsiteX137" fmla="*/ 1785938 w 4332763"/>
              <a:gd name="connsiteY137" fmla="*/ 2029607 h 3080871"/>
              <a:gd name="connsiteX138" fmla="*/ 1800225 w 4332763"/>
              <a:gd name="connsiteY138" fmla="*/ 2039132 h 3080871"/>
              <a:gd name="connsiteX139" fmla="*/ 1809750 w 4332763"/>
              <a:gd name="connsiteY139" fmla="*/ 2053420 h 3080871"/>
              <a:gd name="connsiteX140" fmla="*/ 1814513 w 4332763"/>
              <a:gd name="connsiteY140" fmla="*/ 2096282 h 3080871"/>
              <a:gd name="connsiteX141" fmla="*/ 1819275 w 4332763"/>
              <a:gd name="connsiteY141" fmla="*/ 2110570 h 3080871"/>
              <a:gd name="connsiteX142" fmla="*/ 1824038 w 4332763"/>
              <a:gd name="connsiteY142" fmla="*/ 2162957 h 3080871"/>
              <a:gd name="connsiteX143" fmla="*/ 1838325 w 4332763"/>
              <a:gd name="connsiteY143" fmla="*/ 2172482 h 3080871"/>
              <a:gd name="connsiteX144" fmla="*/ 1852613 w 4332763"/>
              <a:gd name="connsiteY144" fmla="*/ 2210582 h 3080871"/>
              <a:gd name="connsiteX145" fmla="*/ 1847850 w 4332763"/>
              <a:gd name="connsiteY145" fmla="*/ 2324882 h 3080871"/>
              <a:gd name="connsiteX146" fmla="*/ 1809750 w 4332763"/>
              <a:gd name="connsiteY146" fmla="*/ 2382032 h 3080871"/>
              <a:gd name="connsiteX147" fmla="*/ 1790700 w 4332763"/>
              <a:gd name="connsiteY147" fmla="*/ 2410607 h 3080871"/>
              <a:gd name="connsiteX148" fmla="*/ 1762125 w 4332763"/>
              <a:gd name="connsiteY148" fmla="*/ 2434420 h 3080871"/>
              <a:gd name="connsiteX149" fmla="*/ 1752600 w 4332763"/>
              <a:gd name="connsiteY149" fmla="*/ 2448707 h 3080871"/>
              <a:gd name="connsiteX150" fmla="*/ 1738313 w 4332763"/>
              <a:gd name="connsiteY150" fmla="*/ 2467757 h 3080871"/>
              <a:gd name="connsiteX151" fmla="*/ 1724025 w 4332763"/>
              <a:gd name="connsiteY151" fmla="*/ 2496332 h 3080871"/>
              <a:gd name="connsiteX152" fmla="*/ 1704975 w 4332763"/>
              <a:gd name="connsiteY152" fmla="*/ 2539195 h 3080871"/>
              <a:gd name="connsiteX153" fmla="*/ 1685925 w 4332763"/>
              <a:gd name="connsiteY153" fmla="*/ 2543957 h 3080871"/>
              <a:gd name="connsiteX154" fmla="*/ 1657350 w 4332763"/>
              <a:gd name="connsiteY154" fmla="*/ 2553482 h 3080871"/>
              <a:gd name="connsiteX155" fmla="*/ 1638300 w 4332763"/>
              <a:gd name="connsiteY155" fmla="*/ 2567770 h 3080871"/>
              <a:gd name="connsiteX156" fmla="*/ 1624013 w 4332763"/>
              <a:gd name="connsiteY156" fmla="*/ 2577295 h 3080871"/>
              <a:gd name="connsiteX157" fmla="*/ 1585913 w 4332763"/>
              <a:gd name="connsiteY157" fmla="*/ 2582057 h 3080871"/>
              <a:gd name="connsiteX158" fmla="*/ 1557338 w 4332763"/>
              <a:gd name="connsiteY158" fmla="*/ 2591582 h 3080871"/>
              <a:gd name="connsiteX159" fmla="*/ 1462088 w 4332763"/>
              <a:gd name="connsiteY159" fmla="*/ 2601107 h 3080871"/>
              <a:gd name="connsiteX160" fmla="*/ 1314450 w 4332763"/>
              <a:gd name="connsiteY160" fmla="*/ 2596345 h 3080871"/>
              <a:gd name="connsiteX161" fmla="*/ 1276350 w 4332763"/>
              <a:gd name="connsiteY161" fmla="*/ 2582057 h 3080871"/>
              <a:gd name="connsiteX162" fmla="*/ 1257300 w 4332763"/>
              <a:gd name="connsiteY162" fmla="*/ 2577295 h 3080871"/>
              <a:gd name="connsiteX163" fmla="*/ 1228725 w 4332763"/>
              <a:gd name="connsiteY163" fmla="*/ 2567770 h 3080871"/>
              <a:gd name="connsiteX164" fmla="*/ 1214438 w 4332763"/>
              <a:gd name="connsiteY164" fmla="*/ 2563007 h 3080871"/>
              <a:gd name="connsiteX165" fmla="*/ 1133475 w 4332763"/>
              <a:gd name="connsiteY165" fmla="*/ 2558245 h 3080871"/>
              <a:gd name="connsiteX166" fmla="*/ 962025 w 4332763"/>
              <a:gd name="connsiteY166" fmla="*/ 2563007 h 3080871"/>
              <a:gd name="connsiteX167" fmla="*/ 928688 w 4332763"/>
              <a:gd name="connsiteY167" fmla="*/ 2567770 h 3080871"/>
              <a:gd name="connsiteX168" fmla="*/ 909638 w 4332763"/>
              <a:gd name="connsiteY168" fmla="*/ 2582057 h 3080871"/>
              <a:gd name="connsiteX169" fmla="*/ 881063 w 4332763"/>
              <a:gd name="connsiteY169" fmla="*/ 2601107 h 3080871"/>
              <a:gd name="connsiteX170" fmla="*/ 852488 w 4332763"/>
              <a:gd name="connsiteY170" fmla="*/ 2615395 h 3080871"/>
              <a:gd name="connsiteX171" fmla="*/ 842963 w 4332763"/>
              <a:gd name="connsiteY171" fmla="*/ 2629682 h 3080871"/>
              <a:gd name="connsiteX172" fmla="*/ 838200 w 4332763"/>
              <a:gd name="connsiteY172" fmla="*/ 2667782 h 3080871"/>
              <a:gd name="connsiteX173" fmla="*/ 833438 w 4332763"/>
              <a:gd name="connsiteY173" fmla="*/ 2682070 h 3080871"/>
              <a:gd name="connsiteX174" fmla="*/ 819150 w 4332763"/>
              <a:gd name="connsiteY174" fmla="*/ 2686832 h 3080871"/>
              <a:gd name="connsiteX175" fmla="*/ 790575 w 4332763"/>
              <a:gd name="connsiteY175" fmla="*/ 2691595 h 3080871"/>
              <a:gd name="connsiteX176" fmla="*/ 762000 w 4332763"/>
              <a:gd name="connsiteY176" fmla="*/ 2701120 h 3080871"/>
              <a:gd name="connsiteX177" fmla="*/ 747713 w 4332763"/>
              <a:gd name="connsiteY177" fmla="*/ 2720170 h 3080871"/>
              <a:gd name="connsiteX178" fmla="*/ 738188 w 4332763"/>
              <a:gd name="connsiteY178" fmla="*/ 2734457 h 3080871"/>
              <a:gd name="connsiteX179" fmla="*/ 723900 w 4332763"/>
              <a:gd name="connsiteY179" fmla="*/ 2748745 h 3080871"/>
              <a:gd name="connsiteX180" fmla="*/ 709613 w 4332763"/>
              <a:gd name="connsiteY180" fmla="*/ 2767795 h 3080871"/>
              <a:gd name="connsiteX181" fmla="*/ 695325 w 4332763"/>
              <a:gd name="connsiteY181" fmla="*/ 2782082 h 3080871"/>
              <a:gd name="connsiteX182" fmla="*/ 671513 w 4332763"/>
              <a:gd name="connsiteY182" fmla="*/ 2810657 h 3080871"/>
              <a:gd name="connsiteX183" fmla="*/ 657225 w 4332763"/>
              <a:gd name="connsiteY183" fmla="*/ 2839232 h 3080871"/>
              <a:gd name="connsiteX184" fmla="*/ 647700 w 4332763"/>
              <a:gd name="connsiteY184" fmla="*/ 2867807 h 3080871"/>
              <a:gd name="connsiteX185" fmla="*/ 638175 w 4332763"/>
              <a:gd name="connsiteY185" fmla="*/ 2901145 h 3080871"/>
              <a:gd name="connsiteX186" fmla="*/ 633413 w 4332763"/>
              <a:gd name="connsiteY186" fmla="*/ 2915432 h 3080871"/>
              <a:gd name="connsiteX187" fmla="*/ 628650 w 4332763"/>
              <a:gd name="connsiteY187" fmla="*/ 2939245 h 3080871"/>
              <a:gd name="connsiteX188" fmla="*/ 623888 w 4332763"/>
              <a:gd name="connsiteY188" fmla="*/ 2953532 h 3080871"/>
              <a:gd name="connsiteX189" fmla="*/ 619125 w 4332763"/>
              <a:gd name="connsiteY189" fmla="*/ 2972582 h 3080871"/>
              <a:gd name="connsiteX190" fmla="*/ 604838 w 4332763"/>
              <a:gd name="connsiteY190" fmla="*/ 3001157 h 3080871"/>
              <a:gd name="connsiteX191" fmla="*/ 590550 w 4332763"/>
              <a:gd name="connsiteY191" fmla="*/ 3010682 h 3080871"/>
              <a:gd name="connsiteX192" fmla="*/ 538163 w 4332763"/>
              <a:gd name="connsiteY192" fmla="*/ 3015445 h 3080871"/>
              <a:gd name="connsiteX193" fmla="*/ 495300 w 4332763"/>
              <a:gd name="connsiteY193" fmla="*/ 3020207 h 3080871"/>
              <a:gd name="connsiteX194" fmla="*/ 466725 w 4332763"/>
              <a:gd name="connsiteY194" fmla="*/ 3029732 h 3080871"/>
              <a:gd name="connsiteX195" fmla="*/ 423863 w 4332763"/>
              <a:gd name="connsiteY195" fmla="*/ 3053545 h 3080871"/>
              <a:gd name="connsiteX196" fmla="*/ 371475 w 4332763"/>
              <a:gd name="connsiteY196" fmla="*/ 3058307 h 3080871"/>
              <a:gd name="connsiteX197" fmla="*/ 290513 w 4332763"/>
              <a:gd name="connsiteY197" fmla="*/ 3067832 h 3080871"/>
              <a:gd name="connsiteX198" fmla="*/ 47625 w 4332763"/>
              <a:gd name="connsiteY198" fmla="*/ 3072595 h 3080871"/>
              <a:gd name="connsiteX199" fmla="*/ 0 w 4332763"/>
              <a:gd name="connsiteY199" fmla="*/ 3077357 h 308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4332763" h="3080871">
                <a:moveTo>
                  <a:pt x="4329113" y="605620"/>
                </a:moveTo>
                <a:cubicBezTo>
                  <a:pt x="4324350" y="600857"/>
                  <a:pt x="4319137" y="596506"/>
                  <a:pt x="4314825" y="591332"/>
                </a:cubicBezTo>
                <a:cubicBezTo>
                  <a:pt x="4281665" y="551540"/>
                  <a:pt x="4332763" y="604510"/>
                  <a:pt x="4291013" y="562757"/>
                </a:cubicBezTo>
                <a:cubicBezTo>
                  <a:pt x="4281099" y="523104"/>
                  <a:pt x="4293171" y="562314"/>
                  <a:pt x="4276725" y="529420"/>
                </a:cubicBezTo>
                <a:cubicBezTo>
                  <a:pt x="4274480" y="524930"/>
                  <a:pt x="4274401" y="519520"/>
                  <a:pt x="4271963" y="515132"/>
                </a:cubicBezTo>
                <a:cubicBezTo>
                  <a:pt x="4266404" y="505125"/>
                  <a:pt x="4259263" y="496082"/>
                  <a:pt x="4252913" y="486557"/>
                </a:cubicBezTo>
                <a:cubicBezTo>
                  <a:pt x="4249738" y="481795"/>
                  <a:pt x="4247435" y="476317"/>
                  <a:pt x="4243388" y="472270"/>
                </a:cubicBezTo>
                <a:lnTo>
                  <a:pt x="4229100" y="457982"/>
                </a:lnTo>
                <a:cubicBezTo>
                  <a:pt x="4206691" y="502799"/>
                  <a:pt x="4223014" y="478076"/>
                  <a:pt x="4214813" y="396070"/>
                </a:cubicBezTo>
                <a:cubicBezTo>
                  <a:pt x="4214313" y="391075"/>
                  <a:pt x="4211371" y="386625"/>
                  <a:pt x="4210050" y="381782"/>
                </a:cubicBezTo>
                <a:cubicBezTo>
                  <a:pt x="4206605" y="369152"/>
                  <a:pt x="4203700" y="356382"/>
                  <a:pt x="4200525" y="343682"/>
                </a:cubicBezTo>
                <a:cubicBezTo>
                  <a:pt x="4198938" y="337332"/>
                  <a:pt x="4197833" y="330841"/>
                  <a:pt x="4195763" y="324632"/>
                </a:cubicBezTo>
                <a:cubicBezTo>
                  <a:pt x="4190457" y="308716"/>
                  <a:pt x="4190226" y="309243"/>
                  <a:pt x="4186238" y="291295"/>
                </a:cubicBezTo>
                <a:cubicBezTo>
                  <a:pt x="4184482" y="283393"/>
                  <a:pt x="4183231" y="275384"/>
                  <a:pt x="4181475" y="267482"/>
                </a:cubicBezTo>
                <a:cubicBezTo>
                  <a:pt x="4180055" y="261092"/>
                  <a:pt x="4178133" y="254822"/>
                  <a:pt x="4176713" y="248432"/>
                </a:cubicBezTo>
                <a:cubicBezTo>
                  <a:pt x="4167738" y="208045"/>
                  <a:pt x="4177292" y="240647"/>
                  <a:pt x="4162425" y="196045"/>
                </a:cubicBezTo>
                <a:cubicBezTo>
                  <a:pt x="4160838" y="191282"/>
                  <a:pt x="4160448" y="185934"/>
                  <a:pt x="4157663" y="181757"/>
                </a:cubicBezTo>
                <a:cubicBezTo>
                  <a:pt x="4144402" y="161866"/>
                  <a:pt x="4152185" y="171517"/>
                  <a:pt x="4133850" y="153182"/>
                </a:cubicBezTo>
                <a:cubicBezTo>
                  <a:pt x="4132263" y="148420"/>
                  <a:pt x="4131873" y="143072"/>
                  <a:pt x="4129088" y="138895"/>
                </a:cubicBezTo>
                <a:cubicBezTo>
                  <a:pt x="4120781" y="126435"/>
                  <a:pt x="4111882" y="123350"/>
                  <a:pt x="4100513" y="115082"/>
                </a:cubicBezTo>
                <a:cubicBezTo>
                  <a:pt x="4087674" y="105745"/>
                  <a:pt x="4075622" y="95313"/>
                  <a:pt x="4062413" y="86507"/>
                </a:cubicBezTo>
                <a:cubicBezTo>
                  <a:pt x="4057650" y="83332"/>
                  <a:pt x="4052783" y="80309"/>
                  <a:pt x="4048125" y="76982"/>
                </a:cubicBezTo>
                <a:cubicBezTo>
                  <a:pt x="4041666" y="72369"/>
                  <a:pt x="4035967" y="66633"/>
                  <a:pt x="4029075" y="62695"/>
                </a:cubicBezTo>
                <a:cubicBezTo>
                  <a:pt x="4024716" y="60204"/>
                  <a:pt x="4019278" y="60177"/>
                  <a:pt x="4014788" y="57932"/>
                </a:cubicBezTo>
                <a:cubicBezTo>
                  <a:pt x="3966981" y="34028"/>
                  <a:pt x="4039867" y="63917"/>
                  <a:pt x="3981450" y="38882"/>
                </a:cubicBezTo>
                <a:cubicBezTo>
                  <a:pt x="3972887" y="35212"/>
                  <a:pt x="3956472" y="31215"/>
                  <a:pt x="3948113" y="29357"/>
                </a:cubicBezTo>
                <a:cubicBezTo>
                  <a:pt x="3940211" y="27601"/>
                  <a:pt x="3932153" y="26558"/>
                  <a:pt x="3924300" y="24595"/>
                </a:cubicBezTo>
                <a:cubicBezTo>
                  <a:pt x="3879961" y="13510"/>
                  <a:pt x="3958370" y="26739"/>
                  <a:pt x="3876675" y="15070"/>
                </a:cubicBezTo>
                <a:cubicBezTo>
                  <a:pt x="3831465" y="0"/>
                  <a:pt x="3858099" y="6454"/>
                  <a:pt x="3795713" y="782"/>
                </a:cubicBezTo>
                <a:lnTo>
                  <a:pt x="3557588" y="5545"/>
                </a:lnTo>
                <a:cubicBezTo>
                  <a:pt x="3540834" y="6166"/>
                  <a:pt x="3520545" y="18775"/>
                  <a:pt x="3509963" y="29357"/>
                </a:cubicBezTo>
                <a:cubicBezTo>
                  <a:pt x="3505200" y="34120"/>
                  <a:pt x="3501279" y="39909"/>
                  <a:pt x="3495675" y="43645"/>
                </a:cubicBezTo>
                <a:cubicBezTo>
                  <a:pt x="3491498" y="46430"/>
                  <a:pt x="3486340" y="47582"/>
                  <a:pt x="3481388" y="48407"/>
                </a:cubicBezTo>
                <a:cubicBezTo>
                  <a:pt x="3467208" y="50770"/>
                  <a:pt x="3452813" y="51582"/>
                  <a:pt x="3438525" y="53170"/>
                </a:cubicBezTo>
                <a:cubicBezTo>
                  <a:pt x="3433763" y="54757"/>
                  <a:pt x="3428596" y="55441"/>
                  <a:pt x="3424238" y="57932"/>
                </a:cubicBezTo>
                <a:cubicBezTo>
                  <a:pt x="3417346" y="61870"/>
                  <a:pt x="3411691" y="67668"/>
                  <a:pt x="3405188" y="72220"/>
                </a:cubicBezTo>
                <a:cubicBezTo>
                  <a:pt x="3395810" y="78785"/>
                  <a:pt x="3386138" y="84920"/>
                  <a:pt x="3376613" y="91270"/>
                </a:cubicBezTo>
                <a:cubicBezTo>
                  <a:pt x="3371850" y="94445"/>
                  <a:pt x="3367640" y="98669"/>
                  <a:pt x="3362325" y="100795"/>
                </a:cubicBezTo>
                <a:cubicBezTo>
                  <a:pt x="3333852" y="112184"/>
                  <a:pt x="3346623" y="107617"/>
                  <a:pt x="3324225" y="115082"/>
                </a:cubicBezTo>
                <a:cubicBezTo>
                  <a:pt x="3328988" y="108732"/>
                  <a:pt x="3338513" y="103970"/>
                  <a:pt x="3338513" y="96032"/>
                </a:cubicBezTo>
                <a:cubicBezTo>
                  <a:pt x="3338513" y="83333"/>
                  <a:pt x="3309938" y="96032"/>
                  <a:pt x="3309938" y="96032"/>
                </a:cubicBezTo>
                <a:cubicBezTo>
                  <a:pt x="3282769" y="102824"/>
                  <a:pt x="3291502" y="98229"/>
                  <a:pt x="3267075" y="105557"/>
                </a:cubicBezTo>
                <a:cubicBezTo>
                  <a:pt x="3257458" y="108442"/>
                  <a:pt x="3248025" y="111907"/>
                  <a:pt x="3238500" y="115082"/>
                </a:cubicBezTo>
                <a:lnTo>
                  <a:pt x="3224213" y="119845"/>
                </a:lnTo>
                <a:lnTo>
                  <a:pt x="3209925" y="124607"/>
                </a:lnTo>
                <a:cubicBezTo>
                  <a:pt x="3184672" y="149862"/>
                  <a:pt x="3207930" y="129615"/>
                  <a:pt x="3176588" y="148420"/>
                </a:cubicBezTo>
                <a:cubicBezTo>
                  <a:pt x="3166772" y="154310"/>
                  <a:pt x="3158873" y="163850"/>
                  <a:pt x="3148013" y="167470"/>
                </a:cubicBezTo>
                <a:cubicBezTo>
                  <a:pt x="3138488" y="170645"/>
                  <a:pt x="3127792" y="171426"/>
                  <a:pt x="3119438" y="176995"/>
                </a:cubicBezTo>
                <a:cubicBezTo>
                  <a:pt x="3114675" y="180170"/>
                  <a:pt x="3110270" y="183960"/>
                  <a:pt x="3105150" y="186520"/>
                </a:cubicBezTo>
                <a:cubicBezTo>
                  <a:pt x="3095389" y="191400"/>
                  <a:pt x="3076103" y="194234"/>
                  <a:pt x="3067050" y="196045"/>
                </a:cubicBezTo>
                <a:cubicBezTo>
                  <a:pt x="3062288" y="199220"/>
                  <a:pt x="3058193" y="203760"/>
                  <a:pt x="3052763" y="205570"/>
                </a:cubicBezTo>
                <a:cubicBezTo>
                  <a:pt x="3003365" y="222036"/>
                  <a:pt x="3043295" y="200786"/>
                  <a:pt x="3005138" y="215095"/>
                </a:cubicBezTo>
                <a:cubicBezTo>
                  <a:pt x="2998491" y="217588"/>
                  <a:pt x="2992614" y="221823"/>
                  <a:pt x="2986088" y="224620"/>
                </a:cubicBezTo>
                <a:cubicBezTo>
                  <a:pt x="2976528" y="228717"/>
                  <a:pt x="2962409" y="231730"/>
                  <a:pt x="2952750" y="234145"/>
                </a:cubicBezTo>
                <a:cubicBezTo>
                  <a:pt x="2919998" y="255980"/>
                  <a:pt x="2935035" y="249575"/>
                  <a:pt x="2909888" y="257957"/>
                </a:cubicBezTo>
                <a:cubicBezTo>
                  <a:pt x="2858664" y="292105"/>
                  <a:pt x="2890110" y="275153"/>
                  <a:pt x="2757488" y="262720"/>
                </a:cubicBezTo>
                <a:cubicBezTo>
                  <a:pt x="2751789" y="262186"/>
                  <a:pt x="2748431" y="255520"/>
                  <a:pt x="2743200" y="253195"/>
                </a:cubicBezTo>
                <a:cubicBezTo>
                  <a:pt x="2734025" y="249117"/>
                  <a:pt x="2724150" y="246845"/>
                  <a:pt x="2714625" y="243670"/>
                </a:cubicBezTo>
                <a:cubicBezTo>
                  <a:pt x="2709863" y="242082"/>
                  <a:pt x="2705358" y="238958"/>
                  <a:pt x="2700338" y="238907"/>
                </a:cubicBezTo>
                <a:lnTo>
                  <a:pt x="2228850" y="234145"/>
                </a:lnTo>
                <a:cubicBezTo>
                  <a:pt x="2201552" y="193196"/>
                  <a:pt x="2237901" y="241386"/>
                  <a:pt x="2205038" y="215095"/>
                </a:cubicBezTo>
                <a:cubicBezTo>
                  <a:pt x="2200568" y="211519"/>
                  <a:pt x="2199821" y="204576"/>
                  <a:pt x="2195513" y="200807"/>
                </a:cubicBezTo>
                <a:cubicBezTo>
                  <a:pt x="2175357" y="183170"/>
                  <a:pt x="2172274" y="183536"/>
                  <a:pt x="2152650" y="176995"/>
                </a:cubicBezTo>
                <a:cubicBezTo>
                  <a:pt x="2147888" y="173820"/>
                  <a:pt x="2143593" y="169795"/>
                  <a:pt x="2138363" y="167470"/>
                </a:cubicBezTo>
                <a:cubicBezTo>
                  <a:pt x="2118000" y="158420"/>
                  <a:pt x="2110127" y="158722"/>
                  <a:pt x="2090738" y="153182"/>
                </a:cubicBezTo>
                <a:cubicBezTo>
                  <a:pt x="2057494" y="143684"/>
                  <a:pt x="2099993" y="151784"/>
                  <a:pt x="2043113" y="143657"/>
                </a:cubicBezTo>
                <a:cubicBezTo>
                  <a:pt x="1978025" y="145245"/>
                  <a:pt x="1912835" y="144441"/>
                  <a:pt x="1847850" y="148420"/>
                </a:cubicBezTo>
                <a:cubicBezTo>
                  <a:pt x="1833198" y="149317"/>
                  <a:pt x="1796715" y="162290"/>
                  <a:pt x="1781175" y="167470"/>
                </a:cubicBezTo>
                <a:lnTo>
                  <a:pt x="1766888" y="172232"/>
                </a:lnTo>
                <a:cubicBezTo>
                  <a:pt x="1762125" y="176995"/>
                  <a:pt x="1756735" y="181203"/>
                  <a:pt x="1752600" y="186520"/>
                </a:cubicBezTo>
                <a:cubicBezTo>
                  <a:pt x="1745572" y="195556"/>
                  <a:pt x="1733550" y="215095"/>
                  <a:pt x="1733550" y="215095"/>
                </a:cubicBezTo>
                <a:cubicBezTo>
                  <a:pt x="1731963" y="219857"/>
                  <a:pt x="1727963" y="224430"/>
                  <a:pt x="1728788" y="229382"/>
                </a:cubicBezTo>
                <a:cubicBezTo>
                  <a:pt x="1729729" y="235028"/>
                  <a:pt x="1735753" y="238550"/>
                  <a:pt x="1738313" y="243670"/>
                </a:cubicBezTo>
                <a:cubicBezTo>
                  <a:pt x="1740558" y="248160"/>
                  <a:pt x="1740830" y="253467"/>
                  <a:pt x="1743075" y="257957"/>
                </a:cubicBezTo>
                <a:cubicBezTo>
                  <a:pt x="1745635" y="263077"/>
                  <a:pt x="1750040" y="267125"/>
                  <a:pt x="1752600" y="272245"/>
                </a:cubicBezTo>
                <a:cubicBezTo>
                  <a:pt x="1754845" y="276735"/>
                  <a:pt x="1754702" y="282275"/>
                  <a:pt x="1757363" y="286532"/>
                </a:cubicBezTo>
                <a:cubicBezTo>
                  <a:pt x="1762751" y="295152"/>
                  <a:pt x="1770314" y="302213"/>
                  <a:pt x="1776413" y="310345"/>
                </a:cubicBezTo>
                <a:cubicBezTo>
                  <a:pt x="1779847" y="314924"/>
                  <a:pt x="1782763" y="319870"/>
                  <a:pt x="1785938" y="324632"/>
                </a:cubicBezTo>
                <a:cubicBezTo>
                  <a:pt x="1788102" y="337616"/>
                  <a:pt x="1789150" y="361182"/>
                  <a:pt x="1800225" y="372257"/>
                </a:cubicBezTo>
                <a:cubicBezTo>
                  <a:pt x="1803775" y="375807"/>
                  <a:pt x="1809750" y="375432"/>
                  <a:pt x="1814513" y="377020"/>
                </a:cubicBezTo>
                <a:cubicBezTo>
                  <a:pt x="1820863" y="381782"/>
                  <a:pt x="1827104" y="386693"/>
                  <a:pt x="1833563" y="391307"/>
                </a:cubicBezTo>
                <a:cubicBezTo>
                  <a:pt x="1838221" y="394634"/>
                  <a:pt x="1844675" y="396070"/>
                  <a:pt x="1847850" y="400832"/>
                </a:cubicBezTo>
                <a:cubicBezTo>
                  <a:pt x="1851481" y="406278"/>
                  <a:pt x="1849686" y="414028"/>
                  <a:pt x="1852613" y="419882"/>
                </a:cubicBezTo>
                <a:cubicBezTo>
                  <a:pt x="1870667" y="455989"/>
                  <a:pt x="1866353" y="439228"/>
                  <a:pt x="1885950" y="462745"/>
                </a:cubicBezTo>
                <a:cubicBezTo>
                  <a:pt x="1889614" y="467142"/>
                  <a:pt x="1892300" y="472270"/>
                  <a:pt x="1895475" y="477032"/>
                </a:cubicBezTo>
                <a:cubicBezTo>
                  <a:pt x="1897063" y="483382"/>
                  <a:pt x="1898818" y="489692"/>
                  <a:pt x="1900238" y="496082"/>
                </a:cubicBezTo>
                <a:cubicBezTo>
                  <a:pt x="1901994" y="503984"/>
                  <a:pt x="1902870" y="512085"/>
                  <a:pt x="1905000" y="519895"/>
                </a:cubicBezTo>
                <a:cubicBezTo>
                  <a:pt x="1907642" y="529581"/>
                  <a:pt x="1911350" y="538945"/>
                  <a:pt x="1914525" y="548470"/>
                </a:cubicBezTo>
                <a:cubicBezTo>
                  <a:pt x="1916113" y="553232"/>
                  <a:pt x="1918071" y="557887"/>
                  <a:pt x="1919288" y="562757"/>
                </a:cubicBezTo>
                <a:cubicBezTo>
                  <a:pt x="1929197" y="602398"/>
                  <a:pt x="1917132" y="563210"/>
                  <a:pt x="1933575" y="596095"/>
                </a:cubicBezTo>
                <a:cubicBezTo>
                  <a:pt x="1935820" y="600585"/>
                  <a:pt x="1935202" y="606462"/>
                  <a:pt x="1938338" y="610382"/>
                </a:cubicBezTo>
                <a:cubicBezTo>
                  <a:pt x="1941914" y="614851"/>
                  <a:pt x="1947863" y="616732"/>
                  <a:pt x="1952625" y="619907"/>
                </a:cubicBezTo>
                <a:cubicBezTo>
                  <a:pt x="1955800" y="624670"/>
                  <a:pt x="1957842" y="630426"/>
                  <a:pt x="1962150" y="634195"/>
                </a:cubicBezTo>
                <a:cubicBezTo>
                  <a:pt x="1970765" y="641733"/>
                  <a:pt x="1990725" y="653245"/>
                  <a:pt x="1990725" y="653245"/>
                </a:cubicBezTo>
                <a:cubicBezTo>
                  <a:pt x="2012560" y="685997"/>
                  <a:pt x="2006154" y="670960"/>
                  <a:pt x="2014538" y="696107"/>
                </a:cubicBezTo>
                <a:cubicBezTo>
                  <a:pt x="2016125" y="710395"/>
                  <a:pt x="2017267" y="724739"/>
                  <a:pt x="2019300" y="738970"/>
                </a:cubicBezTo>
                <a:cubicBezTo>
                  <a:pt x="2020445" y="746983"/>
                  <a:pt x="2020443" y="755542"/>
                  <a:pt x="2024063" y="762782"/>
                </a:cubicBezTo>
                <a:cubicBezTo>
                  <a:pt x="2027075" y="768806"/>
                  <a:pt x="2033588" y="772307"/>
                  <a:pt x="2038350" y="777070"/>
                </a:cubicBezTo>
                <a:cubicBezTo>
                  <a:pt x="2039938" y="791357"/>
                  <a:pt x="2039626" y="805986"/>
                  <a:pt x="2043113" y="819932"/>
                </a:cubicBezTo>
                <a:cubicBezTo>
                  <a:pt x="2044501" y="825485"/>
                  <a:pt x="2050628" y="828860"/>
                  <a:pt x="2052638" y="834220"/>
                </a:cubicBezTo>
                <a:cubicBezTo>
                  <a:pt x="2055480" y="841799"/>
                  <a:pt x="2055813" y="850095"/>
                  <a:pt x="2057400" y="858032"/>
                </a:cubicBezTo>
                <a:cubicBezTo>
                  <a:pt x="2054710" y="876864"/>
                  <a:pt x="2052520" y="896601"/>
                  <a:pt x="2047875" y="915182"/>
                </a:cubicBezTo>
                <a:cubicBezTo>
                  <a:pt x="2046657" y="920052"/>
                  <a:pt x="2045551" y="925082"/>
                  <a:pt x="2043113" y="929470"/>
                </a:cubicBezTo>
                <a:cubicBezTo>
                  <a:pt x="2037554" y="939477"/>
                  <a:pt x="2027684" y="947185"/>
                  <a:pt x="2024063" y="958045"/>
                </a:cubicBezTo>
                <a:cubicBezTo>
                  <a:pt x="2022475" y="962807"/>
                  <a:pt x="2021738" y="967944"/>
                  <a:pt x="2019300" y="972332"/>
                </a:cubicBezTo>
                <a:cubicBezTo>
                  <a:pt x="2013740" y="982339"/>
                  <a:pt x="2006600" y="991382"/>
                  <a:pt x="2000250" y="1000907"/>
                </a:cubicBezTo>
                <a:lnTo>
                  <a:pt x="1990725" y="1015195"/>
                </a:lnTo>
                <a:lnTo>
                  <a:pt x="1981200" y="1029482"/>
                </a:lnTo>
                <a:cubicBezTo>
                  <a:pt x="1979613" y="1034245"/>
                  <a:pt x="1978683" y="1039280"/>
                  <a:pt x="1976438" y="1043770"/>
                </a:cubicBezTo>
                <a:cubicBezTo>
                  <a:pt x="1973878" y="1048889"/>
                  <a:pt x="1969168" y="1052796"/>
                  <a:pt x="1966913" y="1058057"/>
                </a:cubicBezTo>
                <a:cubicBezTo>
                  <a:pt x="1964335" y="1064073"/>
                  <a:pt x="1963738" y="1070757"/>
                  <a:pt x="1962150" y="1077107"/>
                </a:cubicBezTo>
                <a:cubicBezTo>
                  <a:pt x="1960563" y="1091395"/>
                  <a:pt x="1962727" y="1106623"/>
                  <a:pt x="1957388" y="1119970"/>
                </a:cubicBezTo>
                <a:cubicBezTo>
                  <a:pt x="1955524" y="1124631"/>
                  <a:pt x="1946650" y="1121182"/>
                  <a:pt x="1943100" y="1124732"/>
                </a:cubicBezTo>
                <a:cubicBezTo>
                  <a:pt x="1939550" y="1128282"/>
                  <a:pt x="1940583" y="1134530"/>
                  <a:pt x="1938338" y="1139020"/>
                </a:cubicBezTo>
                <a:cubicBezTo>
                  <a:pt x="1935778" y="1144139"/>
                  <a:pt x="1931138" y="1148077"/>
                  <a:pt x="1928813" y="1153307"/>
                </a:cubicBezTo>
                <a:cubicBezTo>
                  <a:pt x="1924735" y="1162482"/>
                  <a:pt x="1922463" y="1172357"/>
                  <a:pt x="1919288" y="1181882"/>
                </a:cubicBezTo>
                <a:cubicBezTo>
                  <a:pt x="1917700" y="1186645"/>
                  <a:pt x="1917310" y="1191993"/>
                  <a:pt x="1914525" y="1196170"/>
                </a:cubicBezTo>
                <a:cubicBezTo>
                  <a:pt x="1880484" y="1247230"/>
                  <a:pt x="1933499" y="1169732"/>
                  <a:pt x="1890713" y="1224745"/>
                </a:cubicBezTo>
                <a:cubicBezTo>
                  <a:pt x="1883685" y="1233781"/>
                  <a:pt x="1879758" y="1245225"/>
                  <a:pt x="1871663" y="1253320"/>
                </a:cubicBezTo>
                <a:cubicBezTo>
                  <a:pt x="1862138" y="1262845"/>
                  <a:pt x="1850560" y="1270687"/>
                  <a:pt x="1843088" y="1281895"/>
                </a:cubicBezTo>
                <a:cubicBezTo>
                  <a:pt x="1839913" y="1286657"/>
                  <a:pt x="1836403" y="1291212"/>
                  <a:pt x="1833563" y="1296182"/>
                </a:cubicBezTo>
                <a:cubicBezTo>
                  <a:pt x="1825095" y="1311001"/>
                  <a:pt x="1825060" y="1316864"/>
                  <a:pt x="1814513" y="1329520"/>
                </a:cubicBezTo>
                <a:cubicBezTo>
                  <a:pt x="1810201" y="1334694"/>
                  <a:pt x="1804360" y="1338491"/>
                  <a:pt x="1800225" y="1343807"/>
                </a:cubicBezTo>
                <a:cubicBezTo>
                  <a:pt x="1793197" y="1352843"/>
                  <a:pt x="1787525" y="1362857"/>
                  <a:pt x="1781175" y="1372382"/>
                </a:cubicBezTo>
                <a:lnTo>
                  <a:pt x="1771650" y="1386670"/>
                </a:lnTo>
                <a:lnTo>
                  <a:pt x="1762125" y="1415245"/>
                </a:lnTo>
                <a:cubicBezTo>
                  <a:pt x="1760538" y="1420007"/>
                  <a:pt x="1758581" y="1424662"/>
                  <a:pt x="1757363" y="1429532"/>
                </a:cubicBezTo>
                <a:cubicBezTo>
                  <a:pt x="1755775" y="1435882"/>
                  <a:pt x="1754020" y="1442192"/>
                  <a:pt x="1752600" y="1448582"/>
                </a:cubicBezTo>
                <a:cubicBezTo>
                  <a:pt x="1748712" y="1466080"/>
                  <a:pt x="1748057" y="1474838"/>
                  <a:pt x="1743075" y="1491445"/>
                </a:cubicBezTo>
                <a:cubicBezTo>
                  <a:pt x="1725689" y="1549395"/>
                  <a:pt x="1739760" y="1495178"/>
                  <a:pt x="1728788" y="1539070"/>
                </a:cubicBezTo>
                <a:cubicBezTo>
                  <a:pt x="1730375" y="1627970"/>
                  <a:pt x="1730538" y="1716907"/>
                  <a:pt x="1733550" y="1805770"/>
                </a:cubicBezTo>
                <a:cubicBezTo>
                  <a:pt x="1733720" y="1810787"/>
                  <a:pt x="1736934" y="1815230"/>
                  <a:pt x="1738313" y="1820057"/>
                </a:cubicBezTo>
                <a:cubicBezTo>
                  <a:pt x="1740349" y="1827184"/>
                  <a:pt x="1744029" y="1845778"/>
                  <a:pt x="1747838" y="1853395"/>
                </a:cubicBezTo>
                <a:cubicBezTo>
                  <a:pt x="1750398" y="1858514"/>
                  <a:pt x="1754188" y="1862920"/>
                  <a:pt x="1757363" y="1867682"/>
                </a:cubicBezTo>
                <a:cubicBezTo>
                  <a:pt x="1758950" y="1872445"/>
                  <a:pt x="1761599" y="1876977"/>
                  <a:pt x="1762125" y="1881970"/>
                </a:cubicBezTo>
                <a:cubicBezTo>
                  <a:pt x="1765254" y="1911700"/>
                  <a:pt x="1763553" y="1954356"/>
                  <a:pt x="1771650" y="1986745"/>
                </a:cubicBezTo>
                <a:cubicBezTo>
                  <a:pt x="1774085" y="1996485"/>
                  <a:pt x="1778000" y="2005795"/>
                  <a:pt x="1781175" y="2015320"/>
                </a:cubicBezTo>
                <a:cubicBezTo>
                  <a:pt x="1782763" y="2020082"/>
                  <a:pt x="1781761" y="2026822"/>
                  <a:pt x="1785938" y="2029607"/>
                </a:cubicBezTo>
                <a:lnTo>
                  <a:pt x="1800225" y="2039132"/>
                </a:lnTo>
                <a:cubicBezTo>
                  <a:pt x="1803400" y="2043895"/>
                  <a:pt x="1808362" y="2047867"/>
                  <a:pt x="1809750" y="2053420"/>
                </a:cubicBezTo>
                <a:cubicBezTo>
                  <a:pt x="1813237" y="2067366"/>
                  <a:pt x="1812150" y="2082102"/>
                  <a:pt x="1814513" y="2096282"/>
                </a:cubicBezTo>
                <a:cubicBezTo>
                  <a:pt x="1815338" y="2101234"/>
                  <a:pt x="1817688" y="2105807"/>
                  <a:pt x="1819275" y="2110570"/>
                </a:cubicBezTo>
                <a:cubicBezTo>
                  <a:pt x="1820863" y="2128032"/>
                  <a:pt x="1818881" y="2146198"/>
                  <a:pt x="1824038" y="2162957"/>
                </a:cubicBezTo>
                <a:cubicBezTo>
                  <a:pt x="1825721" y="2168428"/>
                  <a:pt x="1834998" y="2167824"/>
                  <a:pt x="1838325" y="2172482"/>
                </a:cubicBezTo>
                <a:cubicBezTo>
                  <a:pt x="1841882" y="2177462"/>
                  <a:pt x="1849745" y="2201980"/>
                  <a:pt x="1852613" y="2210582"/>
                </a:cubicBezTo>
                <a:cubicBezTo>
                  <a:pt x="1851025" y="2248682"/>
                  <a:pt x="1851645" y="2286938"/>
                  <a:pt x="1847850" y="2324882"/>
                </a:cubicBezTo>
                <a:cubicBezTo>
                  <a:pt x="1843853" y="2364850"/>
                  <a:pt x="1832293" y="2348218"/>
                  <a:pt x="1809750" y="2382032"/>
                </a:cubicBezTo>
                <a:cubicBezTo>
                  <a:pt x="1803400" y="2391557"/>
                  <a:pt x="1800225" y="2404257"/>
                  <a:pt x="1790700" y="2410607"/>
                </a:cubicBezTo>
                <a:cubicBezTo>
                  <a:pt x="1776652" y="2419973"/>
                  <a:pt x="1773585" y="2420669"/>
                  <a:pt x="1762125" y="2434420"/>
                </a:cubicBezTo>
                <a:cubicBezTo>
                  <a:pt x="1758461" y="2438817"/>
                  <a:pt x="1755927" y="2444049"/>
                  <a:pt x="1752600" y="2448707"/>
                </a:cubicBezTo>
                <a:cubicBezTo>
                  <a:pt x="1747986" y="2455166"/>
                  <a:pt x="1743075" y="2461407"/>
                  <a:pt x="1738313" y="2467757"/>
                </a:cubicBezTo>
                <a:cubicBezTo>
                  <a:pt x="1720940" y="2519873"/>
                  <a:pt x="1748648" y="2440931"/>
                  <a:pt x="1724025" y="2496332"/>
                </a:cubicBezTo>
                <a:cubicBezTo>
                  <a:pt x="1721256" y="2502561"/>
                  <a:pt x="1715185" y="2532388"/>
                  <a:pt x="1704975" y="2539195"/>
                </a:cubicBezTo>
                <a:cubicBezTo>
                  <a:pt x="1699529" y="2542826"/>
                  <a:pt x="1692194" y="2542076"/>
                  <a:pt x="1685925" y="2543957"/>
                </a:cubicBezTo>
                <a:cubicBezTo>
                  <a:pt x="1676308" y="2546842"/>
                  <a:pt x="1657350" y="2553482"/>
                  <a:pt x="1657350" y="2553482"/>
                </a:cubicBezTo>
                <a:cubicBezTo>
                  <a:pt x="1651000" y="2558245"/>
                  <a:pt x="1644759" y="2563156"/>
                  <a:pt x="1638300" y="2567770"/>
                </a:cubicBezTo>
                <a:cubicBezTo>
                  <a:pt x="1633643" y="2571097"/>
                  <a:pt x="1629535" y="2575789"/>
                  <a:pt x="1624013" y="2577295"/>
                </a:cubicBezTo>
                <a:cubicBezTo>
                  <a:pt x="1611665" y="2580663"/>
                  <a:pt x="1598613" y="2580470"/>
                  <a:pt x="1585913" y="2582057"/>
                </a:cubicBezTo>
                <a:lnTo>
                  <a:pt x="1557338" y="2591582"/>
                </a:lnTo>
                <a:cubicBezTo>
                  <a:pt x="1517401" y="2604895"/>
                  <a:pt x="1548074" y="2596050"/>
                  <a:pt x="1462088" y="2601107"/>
                </a:cubicBezTo>
                <a:cubicBezTo>
                  <a:pt x="1412875" y="2599520"/>
                  <a:pt x="1363608" y="2599154"/>
                  <a:pt x="1314450" y="2596345"/>
                </a:cubicBezTo>
                <a:cubicBezTo>
                  <a:pt x="1295222" y="2595246"/>
                  <a:pt x="1293977" y="2588667"/>
                  <a:pt x="1276350" y="2582057"/>
                </a:cubicBezTo>
                <a:cubicBezTo>
                  <a:pt x="1270221" y="2579759"/>
                  <a:pt x="1263569" y="2579176"/>
                  <a:pt x="1257300" y="2577295"/>
                </a:cubicBezTo>
                <a:cubicBezTo>
                  <a:pt x="1247683" y="2574410"/>
                  <a:pt x="1238250" y="2570945"/>
                  <a:pt x="1228725" y="2567770"/>
                </a:cubicBezTo>
                <a:cubicBezTo>
                  <a:pt x="1223963" y="2566182"/>
                  <a:pt x="1219449" y="2563302"/>
                  <a:pt x="1214438" y="2563007"/>
                </a:cubicBezTo>
                <a:lnTo>
                  <a:pt x="1133475" y="2558245"/>
                </a:lnTo>
                <a:lnTo>
                  <a:pt x="962025" y="2563007"/>
                </a:lnTo>
                <a:cubicBezTo>
                  <a:pt x="950812" y="2563529"/>
                  <a:pt x="939237" y="2563934"/>
                  <a:pt x="928688" y="2567770"/>
                </a:cubicBezTo>
                <a:cubicBezTo>
                  <a:pt x="921228" y="2570483"/>
                  <a:pt x="916141" y="2577505"/>
                  <a:pt x="909638" y="2582057"/>
                </a:cubicBezTo>
                <a:cubicBezTo>
                  <a:pt x="900260" y="2588622"/>
                  <a:pt x="891923" y="2597487"/>
                  <a:pt x="881063" y="2601107"/>
                </a:cubicBezTo>
                <a:cubicBezTo>
                  <a:pt x="861345" y="2607680"/>
                  <a:pt x="870952" y="2603085"/>
                  <a:pt x="852488" y="2615395"/>
                </a:cubicBezTo>
                <a:cubicBezTo>
                  <a:pt x="849313" y="2620157"/>
                  <a:pt x="844469" y="2624160"/>
                  <a:pt x="842963" y="2629682"/>
                </a:cubicBezTo>
                <a:cubicBezTo>
                  <a:pt x="839595" y="2642030"/>
                  <a:pt x="840490" y="2655190"/>
                  <a:pt x="838200" y="2667782"/>
                </a:cubicBezTo>
                <a:cubicBezTo>
                  <a:pt x="837302" y="2672721"/>
                  <a:pt x="836988" y="2678520"/>
                  <a:pt x="833438" y="2682070"/>
                </a:cubicBezTo>
                <a:cubicBezTo>
                  <a:pt x="829888" y="2685620"/>
                  <a:pt x="824051" y="2685743"/>
                  <a:pt x="819150" y="2686832"/>
                </a:cubicBezTo>
                <a:cubicBezTo>
                  <a:pt x="809724" y="2688927"/>
                  <a:pt x="799943" y="2689253"/>
                  <a:pt x="790575" y="2691595"/>
                </a:cubicBezTo>
                <a:cubicBezTo>
                  <a:pt x="780835" y="2694030"/>
                  <a:pt x="762000" y="2701120"/>
                  <a:pt x="762000" y="2701120"/>
                </a:cubicBezTo>
                <a:cubicBezTo>
                  <a:pt x="757238" y="2707470"/>
                  <a:pt x="752327" y="2713711"/>
                  <a:pt x="747713" y="2720170"/>
                </a:cubicBezTo>
                <a:cubicBezTo>
                  <a:pt x="744386" y="2724828"/>
                  <a:pt x="741852" y="2730060"/>
                  <a:pt x="738188" y="2734457"/>
                </a:cubicBezTo>
                <a:cubicBezTo>
                  <a:pt x="733876" y="2739631"/>
                  <a:pt x="728283" y="2743631"/>
                  <a:pt x="723900" y="2748745"/>
                </a:cubicBezTo>
                <a:cubicBezTo>
                  <a:pt x="718734" y="2754772"/>
                  <a:pt x="714779" y="2761769"/>
                  <a:pt x="709613" y="2767795"/>
                </a:cubicBezTo>
                <a:cubicBezTo>
                  <a:pt x="705230" y="2772909"/>
                  <a:pt x="699637" y="2776908"/>
                  <a:pt x="695325" y="2782082"/>
                </a:cubicBezTo>
                <a:cubicBezTo>
                  <a:pt x="662165" y="2821873"/>
                  <a:pt x="713261" y="2768909"/>
                  <a:pt x="671513" y="2810657"/>
                </a:cubicBezTo>
                <a:cubicBezTo>
                  <a:pt x="654140" y="2862773"/>
                  <a:pt x="681848" y="2783831"/>
                  <a:pt x="657225" y="2839232"/>
                </a:cubicBezTo>
                <a:cubicBezTo>
                  <a:pt x="653147" y="2848407"/>
                  <a:pt x="650875" y="2858282"/>
                  <a:pt x="647700" y="2867807"/>
                </a:cubicBezTo>
                <a:cubicBezTo>
                  <a:pt x="636287" y="2902048"/>
                  <a:pt x="650129" y="2859305"/>
                  <a:pt x="638175" y="2901145"/>
                </a:cubicBezTo>
                <a:cubicBezTo>
                  <a:pt x="636796" y="2905972"/>
                  <a:pt x="634631" y="2910562"/>
                  <a:pt x="633413" y="2915432"/>
                </a:cubicBezTo>
                <a:cubicBezTo>
                  <a:pt x="631450" y="2923285"/>
                  <a:pt x="630613" y="2931392"/>
                  <a:pt x="628650" y="2939245"/>
                </a:cubicBezTo>
                <a:cubicBezTo>
                  <a:pt x="627432" y="2944115"/>
                  <a:pt x="625267" y="2948705"/>
                  <a:pt x="623888" y="2953532"/>
                </a:cubicBezTo>
                <a:cubicBezTo>
                  <a:pt x="622090" y="2959826"/>
                  <a:pt x="620923" y="2966288"/>
                  <a:pt x="619125" y="2972582"/>
                </a:cubicBezTo>
                <a:cubicBezTo>
                  <a:pt x="616026" y="2983429"/>
                  <a:pt x="613189" y="2992807"/>
                  <a:pt x="604838" y="3001157"/>
                </a:cubicBezTo>
                <a:cubicBezTo>
                  <a:pt x="600790" y="3005204"/>
                  <a:pt x="596147" y="3009483"/>
                  <a:pt x="590550" y="3010682"/>
                </a:cubicBezTo>
                <a:cubicBezTo>
                  <a:pt x="573405" y="3014356"/>
                  <a:pt x="555610" y="3013700"/>
                  <a:pt x="538163" y="3015445"/>
                </a:cubicBezTo>
                <a:cubicBezTo>
                  <a:pt x="523859" y="3016875"/>
                  <a:pt x="509588" y="3018620"/>
                  <a:pt x="495300" y="3020207"/>
                </a:cubicBezTo>
                <a:cubicBezTo>
                  <a:pt x="485775" y="3023382"/>
                  <a:pt x="475079" y="3024163"/>
                  <a:pt x="466725" y="3029732"/>
                </a:cubicBezTo>
                <a:cubicBezTo>
                  <a:pt x="454831" y="3037661"/>
                  <a:pt x="439863" y="3051259"/>
                  <a:pt x="423863" y="3053545"/>
                </a:cubicBezTo>
                <a:cubicBezTo>
                  <a:pt x="406505" y="3056025"/>
                  <a:pt x="388902" y="3056371"/>
                  <a:pt x="371475" y="3058307"/>
                </a:cubicBezTo>
                <a:cubicBezTo>
                  <a:pt x="337913" y="3062036"/>
                  <a:pt x="327179" y="3066630"/>
                  <a:pt x="290513" y="3067832"/>
                </a:cubicBezTo>
                <a:cubicBezTo>
                  <a:pt x="209578" y="3070486"/>
                  <a:pt x="128588" y="3071007"/>
                  <a:pt x="47625" y="3072595"/>
                </a:cubicBezTo>
                <a:cubicBezTo>
                  <a:pt x="22796" y="3080871"/>
                  <a:pt x="38358" y="3077357"/>
                  <a:pt x="0" y="3077357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7524875" y="2974092"/>
            <a:ext cx="170041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383599" y="5445224"/>
            <a:ext cx="170041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58148" y="2786058"/>
            <a:ext cx="576064" cy="36933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S.P</a:t>
            </a:r>
            <a:endParaRPr lang="ko-KR" altLang="en-US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5286388"/>
            <a:ext cx="576064" cy="36933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E.P</a:t>
            </a:r>
            <a:endParaRPr lang="ko-KR" altLang="en-US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제목 9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928670"/>
          </a:xfrm>
        </p:spPr>
        <p:txBody>
          <a:bodyPr>
            <a:noAutofit/>
          </a:bodyPr>
          <a:lstStyle/>
          <a:p>
            <a:r>
              <a:rPr lang="ko-KR" altLang="en-US" dirty="0" smtClean="0"/>
              <a:t>노선 선정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종단곡선 설치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 측정한 횡단 지형도에 종단면도의 </a:t>
            </a:r>
            <a:r>
              <a:rPr lang="ko-KR" altLang="en-US" dirty="0" err="1" smtClean="0"/>
              <a:t>계획고에</a:t>
            </a:r>
            <a:r>
              <a:rPr lang="ko-KR" altLang="en-US" dirty="0" smtClean="0"/>
              <a:t> 맞게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 시공단면을 설치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시공단면의 </a:t>
            </a:r>
            <a:r>
              <a:rPr lang="ko-KR" altLang="en-US" dirty="0" err="1" smtClean="0"/>
              <a:t>성토고는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1:1.5, </a:t>
            </a:r>
            <a:r>
              <a:rPr lang="ko-KR" altLang="en-US" dirty="0" err="1" smtClean="0"/>
              <a:t>절토고는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1:1 </a:t>
            </a:r>
            <a:r>
              <a:rPr lang="ko-KR" altLang="en-US" dirty="0" smtClean="0"/>
              <a:t>의 경사로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 하므로서 </a:t>
            </a:r>
            <a:r>
              <a:rPr lang="ko-KR" altLang="en-US" dirty="0" err="1" smtClean="0"/>
              <a:t>시공후</a:t>
            </a:r>
            <a:r>
              <a:rPr lang="ko-KR" altLang="en-US" dirty="0" smtClean="0"/>
              <a:t> 사면의 안정을 고려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err="1" smtClean="0"/>
              <a:t>토공량</a:t>
            </a:r>
            <a:r>
              <a:rPr lang="ko-KR" altLang="en-US" dirty="0" smtClean="0"/>
              <a:t> 산출을 위하여 횡단지형도와 시공단면이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 만나지 않는 부분은 추가 측량을 실시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종단 경사 결정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55577" y="1240856"/>
          <a:ext cx="7632846" cy="55374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76511"/>
                <a:gridCol w="725529"/>
                <a:gridCol w="725529"/>
                <a:gridCol w="725529"/>
                <a:gridCol w="976230"/>
                <a:gridCol w="976230"/>
                <a:gridCol w="976230"/>
                <a:gridCol w="725529"/>
                <a:gridCol w="725529"/>
              </a:tblGrid>
              <a:tr h="382196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최 대 종 단 경 사 </a:t>
                      </a:r>
                      <a:r>
                        <a:rPr lang="en-US" altLang="ko-KR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  <a:endParaRPr lang="ko-KR" altLang="en-US" sz="1600" baseline="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21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설계속도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km/hr)</a:t>
                      </a:r>
                    </a:p>
                  </a:txBody>
                  <a:tcPr marL="64770" marR="64770" marT="17907" marB="17907" anchor="ctr"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고속도로</a:t>
                      </a:r>
                    </a:p>
                  </a:txBody>
                  <a:tcPr marL="64770" marR="64770" marT="17907" marB="17907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간선도로</a:t>
                      </a:r>
                    </a:p>
                  </a:txBody>
                  <a:tcPr marL="64770" marR="64770" marT="17907" marB="17907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집산도로 및 연결로</a:t>
                      </a:r>
                    </a:p>
                  </a:txBody>
                  <a:tcPr marL="64770" marR="64770" marT="17907" marB="17907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국지도로</a:t>
                      </a:r>
                    </a:p>
                  </a:txBody>
                  <a:tcPr marL="64770" marR="64770" marT="17907" marB="17907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21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평지</a:t>
                      </a:r>
                    </a:p>
                  </a:txBody>
                  <a:tcPr marL="64770" marR="64770" marT="17907" marB="17907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산지</a:t>
                      </a:r>
                    </a:p>
                  </a:txBody>
                  <a:tcPr marL="64770" marR="64770" marT="17907" marB="17907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평지</a:t>
                      </a:r>
                    </a:p>
                  </a:txBody>
                  <a:tcPr marL="64770" marR="64770" marT="17907" marB="17907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산지</a:t>
                      </a:r>
                    </a:p>
                  </a:txBody>
                  <a:tcPr marL="64770" marR="64770" marT="17907" marB="17907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평지</a:t>
                      </a:r>
                    </a:p>
                  </a:txBody>
                  <a:tcPr marL="64770" marR="64770" marT="17907" marB="17907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산지</a:t>
                      </a:r>
                    </a:p>
                  </a:txBody>
                  <a:tcPr marL="64770" marR="64770" marT="17907" marB="17907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평지</a:t>
                      </a:r>
                    </a:p>
                  </a:txBody>
                  <a:tcPr marL="64770" marR="64770" marT="17907" marB="17907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aseline="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산지</a:t>
                      </a:r>
                    </a:p>
                  </a:txBody>
                  <a:tcPr marL="64770" marR="64770" marT="17907" marB="17907" anchor="ctr">
                    <a:solidFill>
                      <a:srgbClr val="4F81BD"/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110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90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70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60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14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15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aseline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타원 4"/>
          <p:cNvSpPr/>
          <p:nvPr/>
        </p:nvSpPr>
        <p:spPr>
          <a:xfrm>
            <a:off x="1014580" y="5949842"/>
            <a:ext cx="547036" cy="40302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6184642" y="5949842"/>
            <a:ext cx="547036" cy="40302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종단 곡선의 최소길이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14348" y="1268760"/>
          <a:ext cx="7715304" cy="51114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57652"/>
                <a:gridCol w="3857652"/>
              </a:tblGrid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설계속도</a:t>
                      </a:r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km/hr)</a:t>
                      </a:r>
                    </a:p>
                  </a:txBody>
                  <a:tcPr marL="64770" marR="64770" marT="17907" marB="1790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종단곡선의 최소길이</a:t>
                      </a:r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(m)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1"/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120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en-US" sz="160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110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HY헤드라인M" pitchFamily="18" charset="-127"/>
                          <a:ea typeface="HY헤드라인M" pitchFamily="18" charset="-127"/>
                        </a:rPr>
                        <a:t>90</a:t>
                      </a:r>
                      <a:endParaRPr lang="en-US" sz="160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85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90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75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endParaRPr lang="en-US" sz="160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70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70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60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HY헤드라인M" pitchFamily="18" charset="-127"/>
                          <a:ea typeface="HY헤드라인M" pitchFamily="18" charset="-127"/>
                        </a:rPr>
                        <a:t>60</a:t>
                      </a:r>
                      <a:endParaRPr lang="en-US" sz="160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endParaRPr lang="en-US" sz="160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endParaRPr lang="en-US" sz="160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35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endParaRPr lang="en-US" sz="160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en-US" sz="160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en-US" sz="16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타원 4"/>
          <p:cNvSpPr/>
          <p:nvPr/>
        </p:nvSpPr>
        <p:spPr>
          <a:xfrm>
            <a:off x="2355390" y="5546260"/>
            <a:ext cx="547036" cy="40302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6242136" y="5546260"/>
            <a:ext cx="547036" cy="40302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종곡선</a:t>
            </a:r>
            <a:r>
              <a:rPr lang="ko-KR" altLang="en-US" dirty="0" smtClean="0"/>
              <a:t> 기울기 결정</a:t>
            </a:r>
            <a:r>
              <a:rPr lang="en-US" altLang="ko-KR" sz="4000" dirty="0" smtClean="0"/>
              <a:t>(1/4)</a:t>
            </a:r>
            <a:endParaRPr lang="ko-KR" altLang="en-US" sz="4000" dirty="0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 l="6979" t="14193" r="19271" b="25781"/>
          <a:stretch>
            <a:fillRect/>
          </a:stretch>
        </p:blipFill>
        <p:spPr bwMode="auto">
          <a:xfrm>
            <a:off x="252000" y="1269360"/>
            <a:ext cx="864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타원 5"/>
          <p:cNvSpPr/>
          <p:nvPr/>
        </p:nvSpPr>
        <p:spPr>
          <a:xfrm>
            <a:off x="264220" y="4869160"/>
            <a:ext cx="576064" cy="57606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4919340" y="1158652"/>
            <a:ext cx="576064" cy="57606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8113092" y="2480196"/>
            <a:ext cx="576064" cy="57606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종곡선</a:t>
            </a:r>
            <a:r>
              <a:rPr lang="ko-KR" altLang="en-US" dirty="0" smtClean="0"/>
              <a:t> 기울기 결정</a:t>
            </a:r>
            <a:r>
              <a:rPr lang="en-US" altLang="ko-KR" sz="4000" dirty="0" smtClean="0"/>
              <a:t>(2/4)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시점 </a:t>
            </a:r>
            <a:r>
              <a:rPr lang="ko-KR" altLang="en-US" dirty="0" err="1" smtClean="0"/>
              <a:t>종곡선</a:t>
            </a:r>
            <a:endParaRPr lang="ko-KR" altLang="en-US" dirty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/>
          <a:srcRect l="10104" t="13151" r="19479" b="29818"/>
          <a:stretch>
            <a:fillRect/>
          </a:stretch>
        </p:blipFill>
        <p:spPr bwMode="auto">
          <a:xfrm>
            <a:off x="612000" y="2134800"/>
            <a:ext cx="7920000" cy="432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10222" y="2483604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8.6%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rot="10800000" flipH="1" flipV="1">
            <a:off x="3607348" y="2852936"/>
            <a:ext cx="1714502" cy="744021"/>
          </a:xfrm>
          <a:prstGeom prst="straightConnector1">
            <a:avLst/>
          </a:prstGeom>
          <a:noFill/>
          <a:ln w="22225" cap="flat" cmpd="sng" algn="ctr">
            <a:solidFill>
              <a:srgbClr val="E49458"/>
            </a:solidFill>
            <a:prstDash val="soli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187624" y="3652243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0.0%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rot="16200000" flipH="1">
            <a:off x="1058501" y="4594680"/>
            <a:ext cx="1120259" cy="4765"/>
          </a:xfrm>
          <a:prstGeom prst="straightConnector1">
            <a:avLst/>
          </a:prstGeom>
          <a:noFill/>
          <a:ln w="22225" cap="flat" cmpd="sng" algn="ctr">
            <a:solidFill>
              <a:srgbClr val="E49458"/>
            </a:solidFill>
            <a:prstDash val="soli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084168" y="4869160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 smtClean="0">
                <a:solidFill>
                  <a:sysClr val="window" lastClr="FFFFFF"/>
                </a:solidFill>
              </a:rPr>
              <a:t>L</a:t>
            </a:r>
            <a:r>
              <a:rPr lang="en-US" altLang="ko-KR" kern="0" noProof="0" dirty="0" smtClean="0">
                <a:solidFill>
                  <a:sysClr val="window" lastClr="FFFFFF"/>
                </a:solidFill>
              </a:rPr>
              <a:t>=21.48m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32296336" descr="DRW000008801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84984"/>
            <a:ext cx="2073830" cy="648072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91" name="_x32456792" descr="DRW000008801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77072"/>
            <a:ext cx="2073600" cy="63180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84168" y="527720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 smtClean="0">
                <a:solidFill>
                  <a:sysClr val="window" lastClr="FFFFFF"/>
                </a:solidFill>
              </a:rPr>
              <a:t>X</a:t>
            </a:r>
            <a:r>
              <a:rPr lang="en-US" altLang="ko-KR" kern="0" noProof="0" dirty="0" smtClean="0">
                <a:solidFill>
                  <a:sysClr val="window" lastClr="FFFFFF"/>
                </a:solidFill>
              </a:rPr>
              <a:t>=10.75m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5685250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dirty="0" smtClean="0">
                <a:solidFill>
                  <a:sysClr val="window" lastClr="FFFFFF"/>
                </a:solidFill>
              </a:rPr>
              <a:t>V</a:t>
            </a:r>
            <a:r>
              <a:rPr lang="en-US" altLang="ko-KR" kern="0" noProof="0" dirty="0" smtClean="0">
                <a:solidFill>
                  <a:sysClr val="window" lastClr="FFFFFF"/>
                </a:solidFill>
              </a:rPr>
              <a:t>=30kph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6093296"/>
            <a:ext cx="12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kern="0" noProof="0" dirty="0" smtClean="0">
                <a:solidFill>
                  <a:sysClr val="window" lastClr="FFFFFF"/>
                </a:solidFill>
              </a:rPr>
              <a:t>Y=0.29m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474</Words>
  <Application>Microsoft Office PowerPoint</Application>
  <PresentationFormat>화면 슬라이드 쇼(4:3)</PresentationFormat>
  <Paragraphs>213</Paragraphs>
  <Slides>21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슬라이드 1</vt:lpstr>
      <vt:lpstr>발 표 순 서</vt:lpstr>
      <vt:lpstr>주간 활동 계획서</vt:lpstr>
      <vt:lpstr>노선 선정</vt:lpstr>
      <vt:lpstr>종단곡선 설치</vt:lpstr>
      <vt:lpstr>종단 경사 결정</vt:lpstr>
      <vt:lpstr>종단 곡선의 최소길이</vt:lpstr>
      <vt:lpstr>종곡선 기울기 결정(1/4)</vt:lpstr>
      <vt:lpstr>종곡선 기울기 결정(2/4)</vt:lpstr>
      <vt:lpstr>종곡선 기울기 결정(3/4)</vt:lpstr>
      <vt:lpstr>종곡선 기울기 결정(4/4)</vt:lpstr>
      <vt:lpstr>횡단면도(1/2)</vt:lpstr>
      <vt:lpstr>횡단면도(2/2)</vt:lpstr>
      <vt:lpstr>토공량 계산 (1/4)</vt:lpstr>
      <vt:lpstr>토공량 계산 (2/4)</vt:lpstr>
      <vt:lpstr>토공량 계산 (3/4)</vt:lpstr>
      <vt:lpstr>토공량 계산 (4/4)</vt:lpstr>
      <vt:lpstr>토적도</vt:lpstr>
      <vt:lpstr>결 과</vt:lpstr>
      <vt:lpstr>고 찰</vt:lpstr>
      <vt:lpstr>슬라이드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Ha</dc:creator>
  <cp:lastModifiedBy>s</cp:lastModifiedBy>
  <cp:revision>136</cp:revision>
  <dcterms:created xsi:type="dcterms:W3CDTF">2011-05-10T05:55:12Z</dcterms:created>
  <dcterms:modified xsi:type="dcterms:W3CDTF">2011-11-15T04:29:01Z</dcterms:modified>
</cp:coreProperties>
</file>