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4" r:id="rId1"/>
  </p:sldMasterIdLst>
  <p:notesMasterIdLst>
    <p:notesMasterId r:id="rId14"/>
  </p:notesMasterIdLst>
  <p:sldIdLst>
    <p:sldId id="256" r:id="rId2"/>
    <p:sldId id="258" r:id="rId3"/>
    <p:sldId id="257" r:id="rId4"/>
    <p:sldId id="259" r:id="rId5"/>
    <p:sldId id="261" r:id="rId6"/>
    <p:sldId id="265" r:id="rId7"/>
    <p:sldId id="276" r:id="rId8"/>
    <p:sldId id="266" r:id="rId9"/>
    <p:sldId id="267" r:id="rId10"/>
    <p:sldId id="262" r:id="rId11"/>
    <p:sldId id="273" r:id="rId12"/>
    <p:sldId id="275" r:id="rId13"/>
  </p:sldIdLst>
  <p:sldSz cx="9144000" cy="6858000" type="screen4x3"/>
  <p:notesSz cx="6858000" cy="9144000"/>
  <p:custShowLst>
    <p:custShow name="재구성한 쇼 1" id="0">
      <p:sldLst>
        <p:sld r:id="rId2"/>
        <p:sld r:id="rId3"/>
        <p:sld r:id="rId4"/>
        <p:sld r:id="rId5"/>
        <p:sld r:id="rId6"/>
        <p:sld r:id="rId7"/>
        <p:sld r:id="rId9"/>
        <p:sld r:id="rId10"/>
        <p:sld r:id="rId11"/>
      </p:sldLst>
    </p:custShow>
  </p:custShow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보통 스타일 4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어두운 스타일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어두운 스타일 2 - 강조 3/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099" autoAdjust="0"/>
    <p:restoredTop sz="94676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83386-C80D-4923-8E23-B0786BE3AC7B}" type="datetimeFigureOut">
              <a:rPr lang="ko-KR" altLang="en-US" smtClean="0"/>
              <a:pPr/>
              <a:t>2011-10-14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2D4AB-5CE0-4709-91F3-DD1E83A080C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A2D4AB-5CE0-4709-91F3-DD1E83A080CE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선 연결선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5" name="날짜 개체 틀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E9B37-31C8-4A2F-AC76-1929F4544A72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6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34B36-1AC9-4AB6-B179-A95E8D86D3A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AEFFF-767D-4000-B7F6-E8FD00DDEEC6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5" name="바닥글 개체 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FE08D-C836-49EF-8FE4-8E51CED0BC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27B0-5928-431A-9C5A-E58D983D7FDE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6507-8E1D-4A95-A7B1-884CCE4A04B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7" name="내용 개체 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AA27A-9CFC-40B4-87B5-725F1BF2BF88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5" name="바닥글 개체 틀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E610D-758B-476E-B070-2FC54F53963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선 연결선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6" name="텍스트 개체 틀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날짜 개체 틀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0D5F2-33C9-4E5B-A299-2DC7454E293E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7" name="바닥글 개체 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CAFC0-CE19-4AE4-AA16-DE93737CE64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제목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내용 개체 틀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C741E-A37B-4054-A55C-693B8AFBB332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6" name="바닥글 개체 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5D311-DB20-4DE8-B12C-5ABE0878DB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29" name="제목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5" name="텍스트 개체 틀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28" name="내용 개체 틀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8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2C1F-64AB-41CC-8B49-9CB83E649E64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9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0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F572B-A342-4C84-B354-F636978E6BB1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01B8B-018C-4E05-971F-E65751FA7646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4" name="바닥글 개체 틀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08670-FC5D-4E5A-A8E3-05D383ED1C4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A53C-A201-4940-B579-94F11D063269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3" name="바닥글 개체 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3BDA-2FE2-42A7-AEE6-D473D7F0572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제목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4" name="내용 개체 틀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날짜 개체 틀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1F1CD-F149-4E39-8BAA-3BAE3281A0B9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7" name="바닥글 개체 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7DC6B-E941-4FCD-AAFA-68418AD0B64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그림 개체 틀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  <a:endParaRPr lang="en-US" noProof="0" dirty="0"/>
          </a:p>
        </p:txBody>
      </p:sp>
      <p:sp>
        <p:nvSpPr>
          <p:cNvPr id="17" name="제목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6" name="텍스트 개체 틀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7F710-8EB4-471C-97BD-E4F111A8FD32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F72C9-4643-43AB-A3B9-43C6290916D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029" name="텍스트 개체 틀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smtClean="0"/>
          </a:p>
        </p:txBody>
      </p:sp>
      <p:sp>
        <p:nvSpPr>
          <p:cNvPr id="11" name="날짜 개체 틀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2CBD98A-669F-41D6-99EF-88D78EA3A5E3}" type="datetimeFigureOut">
              <a:rPr lang="ko-KR" altLang="en-US"/>
              <a:pPr>
                <a:defRPr/>
              </a:pPr>
              <a:t>2011-10-14</a:t>
            </a:fld>
            <a:endParaRPr lang="ko-KR" altLang="en-US"/>
          </a:p>
        </p:txBody>
      </p:sp>
      <p:sp>
        <p:nvSpPr>
          <p:cNvPr id="28" name="바닥글 개체 틀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98DC00A-EC61-4281-86BF-BAD85171B2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sp>
        <p:nvSpPr>
          <p:cNvPr id="10" name="제목 개체 틀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  <p:sp>
        <p:nvSpPr>
          <p:cNvPr id="12" name="직선 연결선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2" r:id="rId4"/>
    <p:sldLayoutId id="2147483938" r:id="rId5"/>
    <p:sldLayoutId id="2147483933" r:id="rId6"/>
    <p:sldLayoutId id="2147483939" r:id="rId7"/>
    <p:sldLayoutId id="2147483940" r:id="rId8"/>
    <p:sldLayoutId id="2147483941" r:id="rId9"/>
    <p:sldLayoutId id="2147483934" r:id="rId10"/>
    <p:sldLayoutId id="2147483942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  <a:ea typeface="돋움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04813"/>
            <a:ext cx="91440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84213" y="692150"/>
            <a:ext cx="7831137" cy="1511300"/>
          </a:xfrm>
          <a:prstGeom prst="roundRect">
            <a:avLst>
              <a:gd name="adj" fmla="val 4648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2000" dirty="0"/>
              <a:t>대구대학교 북문</a:t>
            </a:r>
            <a:r>
              <a:rPr lang="en-US" altLang="ko-KR" sz="2000" dirty="0"/>
              <a:t>~</a:t>
            </a:r>
            <a:r>
              <a:rPr lang="ko-KR" altLang="en-US" sz="2000" dirty="0"/>
              <a:t>종합복지관 도로설계</a:t>
            </a:r>
            <a:endParaRPr lang="en-US" altLang="ko-KR" sz="2000" dirty="0"/>
          </a:p>
          <a:p>
            <a:pPr algn="ctr">
              <a:defRPr/>
            </a:pPr>
            <a:r>
              <a:rPr lang="ko-KR" alt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측량성과보고서</a:t>
            </a:r>
            <a:endParaRPr lang="ko-KR" alt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0244" name="Group 6"/>
          <p:cNvGrpSpPr>
            <a:grpSpLocks/>
          </p:cNvGrpSpPr>
          <p:nvPr/>
        </p:nvGrpSpPr>
        <p:grpSpPr bwMode="auto">
          <a:xfrm>
            <a:off x="3276600" y="3482975"/>
            <a:ext cx="2609850" cy="522288"/>
            <a:chOff x="519" y="973"/>
            <a:chExt cx="2180" cy="316"/>
          </a:xfrm>
        </p:grpSpPr>
        <p:pic>
          <p:nvPicPr>
            <p:cNvPr id="10249" name="Picture 7" descr="타원바"/>
            <p:cNvPicPr>
              <a:picLocks noChangeAspect="1" noChangeArrowheads="1"/>
            </p:cNvPicPr>
            <p:nvPr/>
          </p:nvPicPr>
          <p:blipFill>
            <a:blip r:embed="rId3" cstate="print"/>
            <a:srcRect r="63489"/>
            <a:stretch>
              <a:fillRect/>
            </a:stretch>
          </p:blipFill>
          <p:spPr bwMode="auto">
            <a:xfrm>
              <a:off x="519" y="973"/>
              <a:ext cx="60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8" descr="타원바"/>
            <p:cNvPicPr>
              <a:picLocks noChangeAspect="1" noChangeArrowheads="1"/>
            </p:cNvPicPr>
            <p:nvPr/>
          </p:nvPicPr>
          <p:blipFill>
            <a:blip r:embed="rId3" cstate="print"/>
            <a:srcRect r="63489"/>
            <a:stretch>
              <a:fillRect/>
            </a:stretch>
          </p:blipFill>
          <p:spPr bwMode="auto">
            <a:xfrm flipH="1">
              <a:off x="2090" y="973"/>
              <a:ext cx="609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9" descr="타원바"/>
            <p:cNvPicPr>
              <a:picLocks noChangeAspect="1" noChangeArrowheads="1"/>
            </p:cNvPicPr>
            <p:nvPr/>
          </p:nvPicPr>
          <p:blipFill>
            <a:blip r:embed="rId3" cstate="print"/>
            <a:srcRect l="10312" r="63489"/>
            <a:stretch>
              <a:fillRect/>
            </a:stretch>
          </p:blipFill>
          <p:spPr bwMode="auto">
            <a:xfrm flipH="1">
              <a:off x="1125" y="973"/>
              <a:ext cx="968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3563938" y="3563938"/>
            <a:ext cx="194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>
                <a:latin typeface="HY울릉도M" pitchFamily="18" charset="-127"/>
                <a:ea typeface="HY울릉도M" pitchFamily="18" charset="-127"/>
              </a:rPr>
              <a:t>2011. 10. 05</a:t>
            </a:r>
          </a:p>
        </p:txBody>
      </p:sp>
      <p:pic>
        <p:nvPicPr>
          <p:cNvPr id="10246" name="Picture 11" descr="examp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5949950"/>
            <a:ext cx="5356225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Rectangle 12"/>
          <p:cNvSpPr>
            <a:spLocks noChangeArrowheads="1"/>
          </p:cNvSpPr>
          <p:nvPr/>
        </p:nvSpPr>
        <p:spPr bwMode="auto">
          <a:xfrm>
            <a:off x="2089150" y="6084888"/>
            <a:ext cx="5040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0248" name="Rectangle 10"/>
          <p:cNvSpPr>
            <a:spLocks noChangeArrowheads="1"/>
          </p:cNvSpPr>
          <p:nvPr/>
        </p:nvSpPr>
        <p:spPr bwMode="auto">
          <a:xfrm>
            <a:off x="2771775" y="6021388"/>
            <a:ext cx="3600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o-KR" altLang="en-US" sz="2500" b="1" dirty="0"/>
              <a:t>대한민국 </a:t>
            </a:r>
            <a:r>
              <a:rPr lang="en-US" altLang="ko-KR" sz="2500" b="1" dirty="0"/>
              <a:t>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작 업 사 진 및 후 기</a:t>
            </a:r>
          </a:p>
        </p:txBody>
      </p:sp>
      <p:pic>
        <p:nvPicPr>
          <p:cNvPr id="6" name="내용 개체 틀 5" descr="IMG_0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2409918" cy="1800000"/>
          </a:xfrm>
        </p:spPr>
      </p:pic>
      <p:pic>
        <p:nvPicPr>
          <p:cNvPr id="9" name="내용 개체 틀 5" descr="IMG_0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1124944"/>
            <a:ext cx="240991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2915816" y="1268760"/>
            <a:ext cx="1872208" cy="15121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NO.0</a:t>
            </a:r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근경 </a:t>
            </a:r>
            <a:r>
              <a:rPr lang="en-US" altLang="ko-KR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(GH 100m) </a:t>
            </a:r>
            <a:endParaRPr lang="ko-KR" altLang="en-US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8" name="내용 개체 틀 5" descr="IMG_0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2925144"/>
            <a:ext cx="240841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내용 개체 틀 5" descr="IMG_05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860032" y="2996952"/>
            <a:ext cx="236842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내용 개체 틀 5" descr="IMG_0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95536" y="4869360"/>
            <a:ext cx="240991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내용 개체 틀 5" descr="IMG_05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60032" y="4941168"/>
            <a:ext cx="240991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모서리가 둥근 직사각형 15"/>
          <p:cNvSpPr/>
          <p:nvPr/>
        </p:nvSpPr>
        <p:spPr>
          <a:xfrm>
            <a:off x="2915816" y="3068960"/>
            <a:ext cx="1872208" cy="15121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현장작업사진</a:t>
            </a: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915816" y="5085184"/>
            <a:ext cx="1872208" cy="15121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20m</a:t>
            </a:r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정체인</a:t>
            </a:r>
            <a:endParaRPr lang="en-US" altLang="ko-KR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말뚝타설</a:t>
            </a:r>
            <a:endParaRPr lang="ko-KR" altLang="en-US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7343800" y="1268760"/>
            <a:ext cx="1764704" cy="15121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직접</a:t>
            </a:r>
            <a:endParaRPr lang="en-US" altLang="ko-KR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거리측량</a:t>
            </a:r>
          </a:p>
        </p:txBody>
      </p:sp>
      <p:sp>
        <p:nvSpPr>
          <p:cNvPr id="19" name="모서리가 둥근 직사각형 18"/>
          <p:cNvSpPr/>
          <p:nvPr/>
        </p:nvSpPr>
        <p:spPr>
          <a:xfrm>
            <a:off x="7343800" y="3068960"/>
            <a:ext cx="1764704" cy="15121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변곡</a:t>
            </a:r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en-US" altLang="ko-KR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플러스체인 말뚝 표시</a:t>
            </a:r>
          </a:p>
        </p:txBody>
      </p:sp>
      <p:sp>
        <p:nvSpPr>
          <p:cNvPr id="20" name="모서리가 둥근 직사각형 19"/>
          <p:cNvSpPr/>
          <p:nvPr/>
        </p:nvSpPr>
        <p:spPr>
          <a:xfrm>
            <a:off x="7343800" y="5085184"/>
            <a:ext cx="1764704" cy="1512168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직접</a:t>
            </a:r>
            <a:endParaRPr lang="en-US" altLang="ko-KR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수준측량</a:t>
            </a:r>
            <a:r>
              <a:rPr lang="en-US" altLang="ko-KR" sz="20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 </a:t>
            </a:r>
            <a:endParaRPr lang="ko-KR" altLang="en-US" sz="2000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0" y="1403368"/>
            <a:ext cx="8686800" cy="4525962"/>
          </a:xfrm>
        </p:spPr>
        <p:txBody>
          <a:bodyPr/>
          <a:lstStyle/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저희 조는 사전답사를 통하여 일반적인 등산로 코스로 도로를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설계하면 약 </a:t>
            </a:r>
            <a:r>
              <a:rPr lang="en-US" altLang="ko-KR" sz="2400" dirty="0" smtClean="0">
                <a:latin typeface="+mj-ea"/>
                <a:ea typeface="+mj-ea"/>
              </a:rPr>
              <a:t>700M</a:t>
            </a:r>
            <a:r>
              <a:rPr lang="ko-KR" altLang="en-US" sz="2400" dirty="0" smtClean="0">
                <a:latin typeface="+mj-ea"/>
                <a:ea typeface="+mj-ea"/>
              </a:rPr>
              <a:t>가량의 거리와 변곡점</a:t>
            </a:r>
            <a:r>
              <a:rPr lang="en-US" altLang="ko-KR" sz="2400" dirty="0" smtClean="0"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latin typeface="+mj-ea"/>
                <a:ea typeface="+mj-ea"/>
              </a:rPr>
              <a:t>도로 설계 시 발생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하는 다량의 곡선 구간 등을 우려하여 기준점과 복지관 사이의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최대한 가까운 거리로 도로를 설계한다는 가정하에 측량을 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시작하였습니다</a:t>
            </a:r>
            <a:r>
              <a:rPr lang="en-US" altLang="ko-KR" sz="2400" dirty="0" smtClean="0">
                <a:latin typeface="+mj-ea"/>
                <a:ea typeface="+mj-ea"/>
              </a:rPr>
              <a:t>. </a:t>
            </a:r>
            <a:r>
              <a:rPr lang="ko-KR" altLang="en-US" sz="2400" dirty="0" smtClean="0">
                <a:latin typeface="+mj-ea"/>
                <a:ea typeface="+mj-ea"/>
              </a:rPr>
              <a:t>그 결과 </a:t>
            </a:r>
            <a:r>
              <a:rPr lang="en-US" altLang="ko-KR" sz="2400" dirty="0" smtClean="0">
                <a:latin typeface="+mj-ea"/>
                <a:ea typeface="+mj-ea"/>
              </a:rPr>
              <a:t>No.0~No.8, No21~22</a:t>
            </a:r>
            <a:r>
              <a:rPr lang="ko-KR" altLang="en-US" sz="2400" dirty="0" smtClean="0">
                <a:latin typeface="+mj-ea"/>
                <a:ea typeface="+mj-ea"/>
              </a:rPr>
              <a:t>사이에 지점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에서의 산 중앙을 가로질러 직선구간을 만들어야 되는 작업의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어려움과 많은 벌레</a:t>
            </a:r>
            <a:r>
              <a:rPr lang="en-US" altLang="ko-KR" sz="2400" dirty="0" smtClean="0"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latin typeface="+mj-ea"/>
                <a:ea typeface="+mj-ea"/>
              </a:rPr>
              <a:t>시야확보</a:t>
            </a:r>
            <a:r>
              <a:rPr lang="en-US" altLang="ko-KR" sz="2400" dirty="0" smtClean="0">
                <a:latin typeface="+mj-ea"/>
                <a:ea typeface="+mj-ea"/>
              </a:rPr>
              <a:t>, </a:t>
            </a:r>
            <a:r>
              <a:rPr lang="ko-KR" altLang="en-US" sz="2400" dirty="0" smtClean="0">
                <a:latin typeface="+mj-ea"/>
                <a:ea typeface="+mj-ea"/>
              </a:rPr>
              <a:t>방향성 등 어려움이 많았으나 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한 지점 전진 해나갈 때 마다 성취감을 느낄 수 있었습니다</a:t>
            </a:r>
            <a:r>
              <a:rPr lang="en-US" altLang="ko-KR" sz="2400" dirty="0" smtClean="0">
                <a:latin typeface="+mj-ea"/>
                <a:ea typeface="+mj-ea"/>
              </a:rPr>
              <a:t>. </a:t>
            </a: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그렇기에 저희가 했던 측량에 더욱 애착이 가고 앞으로 남은</a:t>
            </a:r>
            <a:endParaRPr lang="en-US" altLang="ko-KR" sz="2400" dirty="0" smtClean="0">
              <a:latin typeface="+mj-ea"/>
              <a:ea typeface="+mj-ea"/>
            </a:endParaRPr>
          </a:p>
          <a:p>
            <a:pPr>
              <a:buNone/>
            </a:pPr>
            <a:r>
              <a:rPr lang="ko-KR" altLang="en-US" sz="2400" dirty="0" smtClean="0">
                <a:latin typeface="+mj-ea"/>
                <a:ea typeface="+mj-ea"/>
              </a:rPr>
              <a:t>측량들과 과제들을 잘 마무리 지을 수 있도록 하겠습니다</a:t>
            </a:r>
            <a:r>
              <a:rPr lang="en-US" altLang="ko-KR" sz="2400" dirty="0" smtClean="0">
                <a:latin typeface="+mj-ea"/>
                <a:ea typeface="+mj-ea"/>
              </a:rPr>
              <a:t>.</a:t>
            </a:r>
            <a:endParaRPr lang="ko-KR" altLang="en-US" sz="2400" dirty="0" smtClean="0">
              <a:latin typeface="+mj-ea"/>
              <a:ea typeface="+mj-ea"/>
            </a:endParaRPr>
          </a:p>
          <a:p>
            <a:pPr algn="ctr"/>
            <a:endParaRPr lang="ko-KR" altLang="en-US" sz="2400" dirty="0">
              <a:latin typeface="+mj-ea"/>
              <a:ea typeface="+mj-ea"/>
            </a:endParaRPr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작 업 사 진 및 후 기</a:t>
            </a:r>
            <a:endParaRPr lang="ko-KR" altLang="en-US" sz="3500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04800" y="2285992"/>
            <a:ext cx="8686800" cy="1714512"/>
          </a:xfrm>
        </p:spPr>
        <p:txBody>
          <a:bodyPr>
            <a:normAutofit/>
          </a:bodyPr>
          <a:lstStyle/>
          <a:p>
            <a:pPr algn="ctr"/>
            <a:r>
              <a:rPr lang="ko-KR" altLang="en-US" sz="7200" dirty="0" smtClean="0">
                <a:latin typeface="굴림" pitchFamily="50" charset="-127"/>
                <a:ea typeface="굴림" pitchFamily="50" charset="-127"/>
              </a:rPr>
              <a:t>감 사 합 </a:t>
            </a:r>
            <a:r>
              <a:rPr lang="ko-KR" altLang="en-US" sz="7200" dirty="0" err="1" smtClean="0">
                <a:latin typeface="굴림" pitchFamily="50" charset="-127"/>
                <a:ea typeface="굴림" pitchFamily="50" charset="-127"/>
              </a:rPr>
              <a:t>니</a:t>
            </a:r>
            <a:r>
              <a:rPr lang="ko-KR" altLang="en-US" sz="7200" dirty="0" smtClean="0">
                <a:latin typeface="굴림" pitchFamily="50" charset="-127"/>
                <a:ea typeface="굴림" pitchFamily="50" charset="-127"/>
              </a:rPr>
              <a:t> 다</a:t>
            </a:r>
            <a:endParaRPr lang="ko-KR" altLang="en-US" sz="7200" dirty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5"/>
          <p:cNvSpPr>
            <a:spLocks noChangeArrowheads="1"/>
          </p:cNvSpPr>
          <p:nvPr/>
        </p:nvSpPr>
        <p:spPr bwMode="auto">
          <a:xfrm>
            <a:off x="2195513" y="1225550"/>
            <a:ext cx="46799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latinLnBrk="0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ko-KR" altLang="en-US" sz="3500" b="1" dirty="0"/>
              <a:t>  조원소개</a:t>
            </a:r>
            <a:endParaRPr lang="en-US" altLang="ko-KR" sz="3500" b="1" dirty="0"/>
          </a:p>
          <a:p>
            <a:pPr marL="180975" indent="-180975" latinLnBrk="0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ko-KR" altLang="en-US" sz="3500" b="1" dirty="0"/>
              <a:t>  과업위치</a:t>
            </a:r>
            <a:r>
              <a:rPr lang="en-US" altLang="ko-KR" sz="3500" b="1" dirty="0"/>
              <a:t> </a:t>
            </a:r>
            <a:r>
              <a:rPr lang="ko-KR" altLang="en-US" sz="3500" b="1" dirty="0"/>
              <a:t>및 노선도</a:t>
            </a:r>
          </a:p>
          <a:p>
            <a:pPr marL="180975" indent="-180975" latinLnBrk="0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ko-KR" altLang="en-US" sz="3500" b="1" dirty="0"/>
              <a:t>  측량방법</a:t>
            </a:r>
            <a:endParaRPr lang="en-US" altLang="ko-KR" sz="3500" b="1" dirty="0"/>
          </a:p>
          <a:p>
            <a:pPr marL="180975" indent="-180975" latinLnBrk="0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3500" b="1" dirty="0"/>
              <a:t>  </a:t>
            </a:r>
            <a:r>
              <a:rPr lang="ko-KR" altLang="en-US" sz="3500" b="1" dirty="0"/>
              <a:t>관측야장</a:t>
            </a:r>
            <a:endParaRPr lang="en-US" altLang="ko-KR" sz="3500" b="1" dirty="0"/>
          </a:p>
          <a:p>
            <a:pPr marL="180975" indent="-180975" latinLnBrk="0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3500" b="1" dirty="0"/>
              <a:t>  </a:t>
            </a:r>
            <a:r>
              <a:rPr lang="ko-KR" altLang="en-US" sz="3500" b="1" dirty="0"/>
              <a:t>수준점 </a:t>
            </a:r>
            <a:r>
              <a:rPr lang="ko-KR" altLang="en-US" sz="3500" b="1" dirty="0" err="1"/>
              <a:t>계산부</a:t>
            </a:r>
            <a:endParaRPr lang="en-US" altLang="ko-KR" sz="3500" b="1" dirty="0"/>
          </a:p>
          <a:p>
            <a:pPr marL="180975" indent="-180975" latinLnBrk="0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3500" b="1" dirty="0"/>
              <a:t>  </a:t>
            </a:r>
            <a:r>
              <a:rPr lang="ko-KR" altLang="en-US" sz="3500" b="1" dirty="0"/>
              <a:t>종단면도</a:t>
            </a:r>
            <a:endParaRPr lang="en-US" altLang="ko-KR" sz="3500" b="1" dirty="0"/>
          </a:p>
          <a:p>
            <a:pPr marL="180975" indent="-180975" latinLnBrk="0">
              <a:lnSpc>
                <a:spcPct val="110000"/>
              </a:lnSpc>
              <a:spcBef>
                <a:spcPct val="40000"/>
              </a:spcBef>
              <a:buClr>
                <a:schemeClr val="tx1"/>
              </a:buClr>
              <a:buFontTx/>
              <a:buBlip>
                <a:blip r:embed="rId2"/>
              </a:buBlip>
            </a:pPr>
            <a:r>
              <a:rPr lang="en-US" altLang="ko-KR" sz="3500" b="1" dirty="0"/>
              <a:t>  </a:t>
            </a:r>
            <a:r>
              <a:rPr lang="ko-KR" altLang="en-US" sz="3500" b="1" dirty="0"/>
              <a:t>작업사진 및 후기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목   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 원  소  개</a:t>
            </a:r>
          </a:p>
        </p:txBody>
      </p:sp>
      <p:pic>
        <p:nvPicPr>
          <p:cNvPr id="6" name="내용 개체 틀 5" descr="IMG_0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42983"/>
            <a:ext cx="5472608" cy="4314709"/>
          </a:xfrm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928664" y="5473402"/>
          <a:ext cx="7643865" cy="89820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28773"/>
                <a:gridCol w="1528773"/>
                <a:gridCol w="1528773"/>
                <a:gridCol w="1528773"/>
                <a:gridCol w="1528773"/>
              </a:tblGrid>
              <a:tr h="45592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최원제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김원지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최환규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김동은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안도현</a:t>
                      </a:r>
                      <a:endParaRPr lang="ko-KR" altLang="en-US" dirty="0"/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20925960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20524675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mtClean="0"/>
                        <a:t>20825412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20524510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2882045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4" descr="측량구간지도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563" y="1125538"/>
            <a:ext cx="7372350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과업위치 및 노선도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내용 개체 틀 1"/>
          <p:cNvSpPr>
            <a:spLocks noGrp="1"/>
          </p:cNvSpPr>
          <p:nvPr>
            <p:ph idx="1"/>
          </p:nvPr>
        </p:nvSpPr>
        <p:spPr>
          <a:xfrm>
            <a:off x="611188" y="1196975"/>
            <a:ext cx="8299450" cy="5545138"/>
          </a:xfrm>
        </p:spPr>
        <p:txBody>
          <a:bodyPr>
            <a:normAutofit/>
          </a:bodyPr>
          <a:lstStyle/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/>
            </a:pPr>
            <a:r>
              <a:rPr lang="ko-KR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rPr>
              <a:t>답사 및 선점</a:t>
            </a:r>
            <a:endParaRPr lang="en-US" altLang="ko-KR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AutoNum type="arabicParenR"/>
            </a:pPr>
            <a:endParaRPr lang="en-US" altLang="ko-KR" sz="5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과업현장을 답사하여 설계 기준점의 위치를 확인하고 노선도를 참고하여 선점한다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14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2"/>
            </a:pPr>
            <a:r>
              <a:rPr lang="ko-KR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rPr>
              <a:t>삼각측량 및 기준점 측량</a:t>
            </a:r>
            <a:endParaRPr lang="en-US" altLang="ko-KR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5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    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본 과업에서는 기 설치 된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NO.0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를 기준점으로 보고 생략한다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14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3"/>
            </a:pPr>
            <a:r>
              <a:rPr lang="ko-KR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rPr>
              <a:t>수준측량</a:t>
            </a:r>
          </a:p>
          <a:p>
            <a:pPr marL="457200" indent="-457200" eaLnBrk="1" hangingPunct="1">
              <a:lnSpc>
                <a:spcPct val="80000"/>
              </a:lnSpc>
            </a:pPr>
            <a:endParaRPr lang="ko-KR" altLang="en-US" sz="5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직접수준 측량으로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시점부에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위치한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NO.0 (100M)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를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정확값으로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보고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왕복측량한다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    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관측에 사용하는 측량기기는 정밀레벨과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정밀표척으로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    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왕복관측을 원칙으로 하고 최대시준거리는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60m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이내로 하며 읽음의 단위는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1mm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로 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    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과업구간의 왕복측정값의 교차가 허용범위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(2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급수준측량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; 5√s )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를 초과하는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경우에는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재측한다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ko-KR" altLang="en-US" sz="14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4"/>
            </a:pPr>
            <a:r>
              <a:rPr lang="ko-KR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rPr>
              <a:t>종단측량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ko-KR" altLang="en-US" sz="5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기 설치된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NO.0 (100M)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를  기준하여 실시하되 직접수준으로 실시하며 </a:t>
            </a:r>
            <a:endParaRPr lang="en-US" altLang="ko-KR" sz="14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       20M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정체인 및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변곡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되는 플러스체인에 대하여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지반고를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측정한다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14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5"/>
            </a:pPr>
            <a:r>
              <a:rPr lang="ko-KR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rPr>
              <a:t>횡단측량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ko-KR" altLang="en-US" sz="5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  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횡단측량은 기 설치된  중심선을  기준하여 좌우 설계횡단 폭으로 측량하며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본노선과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       주요구조물 및 배수 횡단에 대하여 실시한다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1400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Clr>
                <a:srgbClr val="00B0F0"/>
              </a:buClr>
              <a:buSzPct val="90000"/>
              <a:buFont typeface="Franklin Gothic Medium" pitchFamily="34" charset="0"/>
              <a:buAutoNum type="arabicParenR" startAt="6"/>
            </a:pPr>
            <a:r>
              <a:rPr lang="ko-KR" alt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굴림" pitchFamily="50" charset="-127"/>
                <a:ea typeface="굴림" pitchFamily="50" charset="-127"/>
              </a:rPr>
              <a:t>측량 보고서 작성</a:t>
            </a:r>
            <a:endParaRPr lang="en-US" altLang="ko-KR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ko-KR" sz="500" b="1" dirty="0" smtClean="0">
              <a:latin typeface="굴림" pitchFamily="50" charset="-127"/>
              <a:ea typeface="굴림" pitchFamily="50" charset="-127"/>
            </a:endParaRP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    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측량된  종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·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횡단측량 성과를 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CAD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도면화 작업하여 종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,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횡단면도를 작성한다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</a:p>
          <a:p>
            <a:pPr marL="457200" indent="-45720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     - 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측량야장 과 </a:t>
            </a:r>
            <a:r>
              <a:rPr lang="ko-KR" altLang="en-US" sz="1400" b="1" dirty="0" err="1" smtClean="0">
                <a:latin typeface="굴림" pitchFamily="50" charset="-127"/>
                <a:ea typeface="굴림" pitchFamily="50" charset="-127"/>
              </a:rPr>
              <a:t>계산부를</a:t>
            </a:r>
            <a:r>
              <a:rPr lang="ko-KR" altLang="en-US" sz="1400" b="1" dirty="0" smtClean="0">
                <a:latin typeface="굴림" pitchFamily="50" charset="-127"/>
                <a:ea typeface="굴림" pitchFamily="50" charset="-127"/>
              </a:rPr>
              <a:t> 첨부한다</a:t>
            </a:r>
            <a:r>
              <a:rPr lang="en-US" altLang="ko-KR" sz="1400" b="1" dirty="0" smtClean="0">
                <a:latin typeface="굴림" pitchFamily="50" charset="-127"/>
                <a:ea typeface="굴림" pitchFamily="50" charset="-127"/>
              </a:rPr>
              <a:t>.</a:t>
            </a:r>
            <a:endParaRPr lang="ko-KR" altLang="en-US" sz="1700" dirty="0" smtClean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188913"/>
            <a:ext cx="7489825" cy="1079500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측  량  방  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내용 개체 틀 5" descr="야장(왕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01090" y="1142984"/>
            <a:ext cx="3600000" cy="5256235"/>
          </a:xfrm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6207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  측  야  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왕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 descr="왕014.jpg"/>
          <p:cNvPicPr>
            <a:picLocks noChangeAspect="1"/>
          </p:cNvPicPr>
          <p:nvPr/>
        </p:nvPicPr>
        <p:blipFill>
          <a:blip r:embed="rId3" cstate="print"/>
          <a:srcRect l="940" t="3067" r="3761" b="12951"/>
          <a:stretch>
            <a:fillRect/>
          </a:stretch>
        </p:blipFill>
        <p:spPr>
          <a:xfrm>
            <a:off x="714348" y="1142982"/>
            <a:ext cx="3600000" cy="521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827088" y="6207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관  측  야  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 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복</a:t>
            </a:r>
            <a:r>
              <a:rPr lang="en-US" altLang="ko-KR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ko-KR" sz="3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ko-KR" alt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 descr="야장(복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1090" y="1125538"/>
            <a:ext cx="3600000" cy="492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복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562" y="1142984"/>
            <a:ext cx="3600000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4048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 준 점 계 산 부</a:t>
            </a:r>
          </a:p>
        </p:txBody>
      </p:sp>
      <p:pic>
        <p:nvPicPr>
          <p:cNvPr id="17411" name="내용 개체 틀 14" descr="수준측량계산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74913" y="1079500"/>
            <a:ext cx="4184650" cy="5734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827088" y="404813"/>
            <a:ext cx="7489825" cy="720725"/>
          </a:xfrm>
          <a:prstGeom prst="roundRect">
            <a:avLst>
              <a:gd name="adj" fmla="val 464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ko-KR" alt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종  단  면  도</a:t>
            </a:r>
          </a:p>
        </p:txBody>
      </p:sp>
      <p:pic>
        <p:nvPicPr>
          <p:cNvPr id="7" name="내용 개체 틀 6" descr="종단도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8424936" cy="576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트렉">
  <a:themeElements>
    <a:clrScheme name="트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트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트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트렉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686</TotalTime>
  <Words>371</Words>
  <Application>Microsoft Office PowerPoint</Application>
  <PresentationFormat>화면 슬라이드 쇼(4:3)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  <vt:variant>
        <vt:lpstr>재구성한 쇼</vt:lpstr>
      </vt:variant>
      <vt:variant>
        <vt:i4>1</vt:i4>
      </vt:variant>
    </vt:vector>
  </HeadingPairs>
  <TitlesOfParts>
    <vt:vector size="14" baseType="lpstr">
      <vt:lpstr>트렉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작 업 사 진 및 후 기</vt:lpstr>
      <vt:lpstr>감 사 합 니 다</vt:lpstr>
      <vt:lpstr>재구성한 쇼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종단 측량</dc:title>
  <dc:creator>kane</dc:creator>
  <cp:lastModifiedBy>kane</cp:lastModifiedBy>
  <cp:revision>65</cp:revision>
  <dcterms:created xsi:type="dcterms:W3CDTF">2011-10-03T13:53:36Z</dcterms:created>
  <dcterms:modified xsi:type="dcterms:W3CDTF">2011-10-14T09:55:05Z</dcterms:modified>
</cp:coreProperties>
</file>