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74" r:id="rId4"/>
    <p:sldId id="275" r:id="rId5"/>
    <p:sldId id="258" r:id="rId6"/>
    <p:sldId id="260" r:id="rId7"/>
    <p:sldId id="278" r:id="rId8"/>
    <p:sldId id="281" r:id="rId9"/>
    <p:sldId id="286" r:id="rId10"/>
    <p:sldId id="285" r:id="rId11"/>
    <p:sldId id="284" r:id="rId12"/>
    <p:sldId id="282" r:id="rId13"/>
    <p:sldId id="283" r:id="rId14"/>
    <p:sldId id="262" r:id="rId15"/>
    <p:sldId id="263" r:id="rId16"/>
    <p:sldId id="264" r:id="rId17"/>
    <p:sldId id="265" r:id="rId18"/>
    <p:sldId id="266" r:id="rId19"/>
    <p:sldId id="267" r:id="rId20"/>
    <p:sldId id="269" r:id="rId21"/>
    <p:sldId id="277" r:id="rId22"/>
    <p:sldId id="276" r:id="rId23"/>
    <p:sldId id="272" r:id="rId24"/>
    <p:sldId id="259" r:id="rId25"/>
    <p:sldId id="273" r:id="rId26"/>
    <p:sldId id="279" r:id="rId2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1FE0"/>
    <a:srgbClr val="000099"/>
    <a:srgbClr val="00194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70F45-DA04-44CA-9C07-F3AD08CB413A}" type="datetimeFigureOut">
              <a:rPr lang="ko-KR" altLang="en-US" smtClean="0"/>
              <a:pPr/>
              <a:t>2011-02-22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FC996-4D62-439A-8159-F7626D9D3DC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FC996-4D62-439A-8159-F7626D9D3DC1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FC996-4D62-439A-8159-F7626D9D3DC1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5253-6A9D-4E3F-9713-C526AED1840E}" type="datetimeFigureOut">
              <a:rPr lang="ko-KR" altLang="en-US" smtClean="0"/>
              <a:pPr/>
              <a:t>2011-02-22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4F9D-EA6D-414B-9646-46BD613714F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5253-6A9D-4E3F-9713-C526AED1840E}" type="datetimeFigureOut">
              <a:rPr lang="ko-KR" altLang="en-US" smtClean="0"/>
              <a:pPr/>
              <a:t>2011-02-22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4F9D-EA6D-414B-9646-46BD613714F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5253-6A9D-4E3F-9713-C526AED1840E}" type="datetimeFigureOut">
              <a:rPr lang="ko-KR" altLang="en-US" smtClean="0"/>
              <a:pPr/>
              <a:t>2011-02-22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4F9D-EA6D-414B-9646-46BD613714F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5253-6A9D-4E3F-9713-C526AED1840E}" type="datetimeFigureOut">
              <a:rPr lang="ko-KR" altLang="en-US" smtClean="0"/>
              <a:pPr/>
              <a:t>2011-02-22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4F9D-EA6D-414B-9646-46BD613714F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5253-6A9D-4E3F-9713-C526AED1840E}" type="datetimeFigureOut">
              <a:rPr lang="ko-KR" altLang="en-US" smtClean="0"/>
              <a:pPr/>
              <a:t>2011-02-22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4F9D-EA6D-414B-9646-46BD613714F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5253-6A9D-4E3F-9713-C526AED1840E}" type="datetimeFigureOut">
              <a:rPr lang="ko-KR" altLang="en-US" smtClean="0"/>
              <a:pPr/>
              <a:t>2011-02-22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4F9D-EA6D-414B-9646-46BD613714F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5253-6A9D-4E3F-9713-C526AED1840E}" type="datetimeFigureOut">
              <a:rPr lang="ko-KR" altLang="en-US" smtClean="0"/>
              <a:pPr/>
              <a:t>2011-02-22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4F9D-EA6D-414B-9646-46BD613714F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5253-6A9D-4E3F-9713-C526AED1840E}" type="datetimeFigureOut">
              <a:rPr lang="ko-KR" altLang="en-US" smtClean="0"/>
              <a:pPr/>
              <a:t>2011-02-22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4F9D-EA6D-414B-9646-46BD613714F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5253-6A9D-4E3F-9713-C526AED1840E}" type="datetimeFigureOut">
              <a:rPr lang="ko-KR" altLang="en-US" smtClean="0"/>
              <a:pPr/>
              <a:t>2011-02-22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4F9D-EA6D-414B-9646-46BD613714F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5253-6A9D-4E3F-9713-C526AED1840E}" type="datetimeFigureOut">
              <a:rPr lang="ko-KR" altLang="en-US" smtClean="0"/>
              <a:pPr/>
              <a:t>2011-02-22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4F9D-EA6D-414B-9646-46BD613714F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5253-6A9D-4E3F-9713-C526AED1840E}" type="datetimeFigureOut">
              <a:rPr lang="ko-KR" altLang="en-US" smtClean="0"/>
              <a:pPr/>
              <a:t>2011-02-22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4F9D-EA6D-414B-9646-46BD613714F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95253-6A9D-4E3F-9713-C526AED1840E}" type="datetimeFigureOut">
              <a:rPr lang="ko-KR" altLang="en-US" smtClean="0"/>
              <a:pPr/>
              <a:t>2011-02-22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94F9D-EA6D-414B-9646-46BD613714F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42910" y="1000108"/>
            <a:ext cx="8215370" cy="1470025"/>
          </a:xfrm>
        </p:spPr>
        <p:txBody>
          <a:bodyPr>
            <a:normAutofit fontScale="90000"/>
          </a:bodyPr>
          <a:lstStyle/>
          <a:p>
            <a:r>
              <a:rPr lang="ko-KR" altLang="en-US" sz="5400" dirty="0" smtClean="0">
                <a:solidFill>
                  <a:schemeClr val="bg1"/>
                </a:solidFill>
              </a:rPr>
              <a:t>토목공학</a:t>
            </a:r>
            <a:r>
              <a:rPr lang="en-US" altLang="ko-KR" sz="5400" dirty="0" smtClean="0">
                <a:solidFill>
                  <a:schemeClr val="bg1"/>
                </a:solidFill>
              </a:rPr>
              <a:t>(Civil Engineering)?</a:t>
            </a:r>
            <a:endParaRPr lang="ko-KR" altLang="en-US" sz="5400" dirty="0">
              <a:solidFill>
                <a:schemeClr val="bg1"/>
              </a:solidFill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ko-KR" dirty="0" smtClean="0"/>
          </a:p>
          <a:p>
            <a:r>
              <a:rPr lang="ko-KR" altLang="en-US" dirty="0" smtClean="0">
                <a:solidFill>
                  <a:srgbClr val="FFFF00"/>
                </a:solidFill>
              </a:rPr>
              <a:t>토목공학</a:t>
            </a:r>
            <a:r>
              <a:rPr lang="ko-KR" altLang="en-US" dirty="0">
                <a:solidFill>
                  <a:srgbClr val="FFFF00"/>
                </a:solidFill>
              </a:rPr>
              <a:t>과</a:t>
            </a:r>
            <a:endParaRPr lang="en-US" altLang="ko-KR" dirty="0">
              <a:solidFill>
                <a:srgbClr val="FFFF00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2011</a:t>
            </a:r>
            <a:r>
              <a:rPr lang="ko-KR" altLang="en-US" dirty="0" smtClean="0">
                <a:solidFill>
                  <a:schemeClr val="bg1"/>
                </a:solidFill>
              </a:rPr>
              <a:t>년 </a:t>
            </a:r>
            <a:r>
              <a:rPr lang="en-US" altLang="ko-KR" dirty="0" smtClean="0">
                <a:solidFill>
                  <a:schemeClr val="bg1"/>
                </a:solidFill>
              </a:rPr>
              <a:t>2</a:t>
            </a:r>
            <a:r>
              <a:rPr lang="ko-KR" altLang="en-US" dirty="0" smtClean="0">
                <a:solidFill>
                  <a:schemeClr val="bg1"/>
                </a:solidFill>
              </a:rPr>
              <a:t>월 </a:t>
            </a:r>
            <a:r>
              <a:rPr lang="en-US" altLang="ko-KR" dirty="0" smtClean="0">
                <a:solidFill>
                  <a:schemeClr val="bg1"/>
                </a:solidFill>
              </a:rPr>
              <a:t>23</a:t>
            </a:r>
            <a:r>
              <a:rPr lang="ko-KR" altLang="en-US" dirty="0" smtClean="0">
                <a:solidFill>
                  <a:schemeClr val="bg1"/>
                </a:solidFill>
              </a:rPr>
              <a:t>일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90171" y="11759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하는 일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643314"/>
            <a:ext cx="4785135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직사각형 10"/>
          <p:cNvSpPr/>
          <p:nvPr/>
        </p:nvSpPr>
        <p:spPr>
          <a:xfrm>
            <a:off x="6572264" y="1500174"/>
            <a:ext cx="18573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6000" dirty="0" smtClean="0">
                <a:solidFill>
                  <a:srgbClr val="FFFF00"/>
                </a:solidFill>
              </a:rPr>
              <a:t>도로터널</a:t>
            </a:r>
            <a:endParaRPr lang="ko-KR" altLang="en-US" sz="6000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60769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5572132" y="4786322"/>
            <a:ext cx="25003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6000" dirty="0" smtClean="0">
                <a:solidFill>
                  <a:srgbClr val="FFFF00"/>
                </a:solidFill>
              </a:rPr>
              <a:t>지하철</a:t>
            </a:r>
            <a:endParaRPr lang="ko-KR" altLang="en-US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90171" y="11759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하는 일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643174" y="5715016"/>
            <a:ext cx="33575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6000" smtClean="0">
                <a:solidFill>
                  <a:srgbClr val="FFFF00"/>
                </a:solidFill>
              </a:rPr>
              <a:t>고속철도</a:t>
            </a:r>
            <a:endParaRPr lang="ko-KR" altLang="en-US" sz="6000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0206" y="1365343"/>
            <a:ext cx="4837168" cy="45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90171" y="11759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하는 일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7156931" cy="2324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직사각형 10"/>
          <p:cNvSpPr/>
          <p:nvPr/>
        </p:nvSpPr>
        <p:spPr>
          <a:xfrm>
            <a:off x="1214414" y="4000504"/>
            <a:ext cx="21431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6000" dirty="0" smtClean="0">
                <a:solidFill>
                  <a:srgbClr val="FFFF00"/>
                </a:solidFill>
              </a:rPr>
              <a:t>지하공간</a:t>
            </a:r>
            <a:endParaRPr lang="ko-KR" altLang="en-US" sz="6000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4000504"/>
            <a:ext cx="4572032" cy="260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90171" y="11759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하는 일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013144" y="4509856"/>
            <a:ext cx="35004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6000" dirty="0" smtClean="0">
                <a:solidFill>
                  <a:srgbClr val="FFFF00"/>
                </a:solidFill>
              </a:rPr>
              <a:t>저장공간</a:t>
            </a:r>
            <a:endParaRPr lang="ko-KR" altLang="en-US" sz="6000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57364"/>
            <a:ext cx="4186389" cy="2462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7952" y="1742908"/>
            <a:ext cx="426441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3622" y="4190315"/>
            <a:ext cx="3901452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0378" y="1428736"/>
            <a:ext cx="3642272" cy="272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98" y="1280552"/>
            <a:ext cx="4071966" cy="284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90171" y="11759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하는 일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142976" y="4429132"/>
            <a:ext cx="21431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6000" dirty="0" smtClean="0">
                <a:solidFill>
                  <a:srgbClr val="FFFF00"/>
                </a:solidFill>
              </a:rPr>
              <a:t>댐</a:t>
            </a:r>
            <a:endParaRPr lang="ko-KR" altLang="en-US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089" y="1587529"/>
            <a:ext cx="4587459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6126" y="3513909"/>
            <a:ext cx="3993159" cy="303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190171" y="11759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하는 일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428728" y="4857760"/>
            <a:ext cx="21431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6000" dirty="0" smtClean="0">
                <a:solidFill>
                  <a:srgbClr val="FFFF00"/>
                </a:solidFill>
              </a:rPr>
              <a:t>공항</a:t>
            </a:r>
            <a:endParaRPr lang="ko-KR" altLang="en-US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00174"/>
            <a:ext cx="6600835" cy="419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190171" y="11759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하는 일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572132" y="5643578"/>
            <a:ext cx="21431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6000" dirty="0" smtClean="0">
                <a:solidFill>
                  <a:srgbClr val="FFFF00"/>
                </a:solidFill>
              </a:rPr>
              <a:t>운하</a:t>
            </a:r>
            <a:endParaRPr lang="ko-KR" altLang="en-US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9675" y="3930280"/>
            <a:ext cx="4773004" cy="286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84"/>
            <a:ext cx="4500594" cy="27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190171" y="11759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하는 일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643042" y="4357694"/>
            <a:ext cx="21431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6000" dirty="0" smtClean="0">
                <a:solidFill>
                  <a:srgbClr val="FFFF00"/>
                </a:solidFill>
              </a:rPr>
              <a:t>항만</a:t>
            </a:r>
            <a:endParaRPr lang="ko-KR" altLang="en-US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499" y="1136045"/>
            <a:ext cx="3883344" cy="274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2187" y="1149108"/>
            <a:ext cx="4470120" cy="276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8474" y="3954866"/>
            <a:ext cx="6019547" cy="284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90171" y="11759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하는 일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14282" y="4286256"/>
            <a:ext cx="26432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6000" smtClean="0">
                <a:solidFill>
                  <a:srgbClr val="FFFF00"/>
                </a:solidFill>
              </a:rPr>
              <a:t>인공섬</a:t>
            </a:r>
            <a:endParaRPr lang="ko-KR" altLang="en-US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3443014" cy="388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6580" y="2202707"/>
            <a:ext cx="4903983" cy="3214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제목 1"/>
          <p:cNvSpPr>
            <a:spLocks noGrp="1"/>
          </p:cNvSpPr>
          <p:nvPr>
            <p:ph type="title"/>
          </p:nvPr>
        </p:nvSpPr>
        <p:spPr>
          <a:xfrm>
            <a:off x="190171" y="11759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하는 일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928662" y="5500702"/>
            <a:ext cx="78581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6000" dirty="0" smtClean="0">
                <a:solidFill>
                  <a:srgbClr val="FFFF00"/>
                </a:solidFill>
              </a:rPr>
              <a:t>해안매립 및 간척사업</a:t>
            </a:r>
            <a:endParaRPr lang="ko-KR" altLang="en-US" sz="60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1934" y="1857364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</a:rPr>
              <a:t>새만금</a:t>
            </a:r>
            <a:r>
              <a:rPr lang="ko-KR" altLang="en-US" dirty="0" smtClean="0">
                <a:solidFill>
                  <a:schemeClr val="bg1"/>
                </a:solidFill>
              </a:rPr>
              <a:t> 간척사업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목</a:t>
            </a:r>
            <a:r>
              <a:rPr lang="ko-KR" altLang="en-US" sz="4800" dirty="0">
                <a:solidFill>
                  <a:schemeClr val="bg1"/>
                </a:solidFill>
              </a:rPr>
              <a:t>차</a:t>
            </a:r>
          </a:p>
        </p:txBody>
      </p:sp>
      <p:sp>
        <p:nvSpPr>
          <p:cNvPr id="3" name="부제목 2"/>
          <p:cNvSpPr>
            <a:spLocks noGrp="1"/>
          </p:cNvSpPr>
          <p:nvPr>
            <p:ph idx="1"/>
          </p:nvPr>
        </p:nvSpPr>
        <p:spPr>
          <a:xfrm>
            <a:off x="714348" y="1571612"/>
            <a:ext cx="8229600" cy="4525963"/>
          </a:xfrm>
        </p:spPr>
        <p:txBody>
          <a:bodyPr>
            <a:normAutofit/>
          </a:bodyPr>
          <a:lstStyle/>
          <a:p>
            <a:endParaRPr lang="en-US" altLang="ko-KR" dirty="0" smtClean="0"/>
          </a:p>
          <a:p>
            <a:r>
              <a:rPr lang="ko-KR" altLang="en-US" dirty="0" smtClean="0">
                <a:solidFill>
                  <a:srgbClr val="FFFF00"/>
                </a:solidFill>
              </a:rPr>
              <a:t>토목공학 유래</a:t>
            </a:r>
            <a:endParaRPr lang="en-US" altLang="ko-KR" dirty="0">
              <a:solidFill>
                <a:srgbClr val="FFFF00"/>
              </a:solidFill>
            </a:endParaRPr>
          </a:p>
          <a:p>
            <a:r>
              <a:rPr lang="ko-KR" altLang="en-US" dirty="0" smtClean="0">
                <a:solidFill>
                  <a:srgbClr val="FFFF00"/>
                </a:solidFill>
              </a:rPr>
              <a:t>토목공학 하는 일</a:t>
            </a:r>
            <a:endParaRPr lang="en-US" altLang="ko-KR" dirty="0" smtClean="0">
              <a:solidFill>
                <a:srgbClr val="FFFF00"/>
              </a:solidFill>
            </a:endParaRPr>
          </a:p>
          <a:p>
            <a:r>
              <a:rPr lang="ko-KR" altLang="en-US" dirty="0" smtClean="0">
                <a:solidFill>
                  <a:srgbClr val="FFFF00"/>
                </a:solidFill>
              </a:rPr>
              <a:t>토목공학과 건축공학 차이점</a:t>
            </a:r>
            <a:endParaRPr lang="en-US" altLang="ko-KR" dirty="0" smtClean="0">
              <a:solidFill>
                <a:srgbClr val="FFFF00"/>
              </a:solidFill>
            </a:endParaRPr>
          </a:p>
          <a:p>
            <a:r>
              <a:rPr lang="ko-KR" altLang="en-US" dirty="0" smtClean="0">
                <a:solidFill>
                  <a:srgbClr val="FFFF00"/>
                </a:solidFill>
              </a:rPr>
              <a:t>토목공학 학문 세부분야</a:t>
            </a:r>
            <a:endParaRPr lang="en-US" altLang="ko-KR" dirty="0" smtClean="0">
              <a:solidFill>
                <a:srgbClr val="FFFF00"/>
              </a:solidFill>
            </a:endParaRPr>
          </a:p>
          <a:p>
            <a:r>
              <a:rPr lang="ko-KR" altLang="en-US" dirty="0" smtClean="0">
                <a:solidFill>
                  <a:srgbClr val="FFFF00"/>
                </a:solidFill>
              </a:rPr>
              <a:t>토목공학 관련자격증</a:t>
            </a:r>
            <a:endParaRPr lang="en-US" altLang="ko-KR" dirty="0" smtClean="0">
              <a:solidFill>
                <a:srgbClr val="FFFF00"/>
              </a:solidFill>
            </a:endParaRPr>
          </a:p>
          <a:p>
            <a:r>
              <a:rPr lang="ko-KR" altLang="en-US" dirty="0" smtClean="0">
                <a:solidFill>
                  <a:srgbClr val="FFFF00"/>
                </a:solidFill>
              </a:rPr>
              <a:t>토목공학 진출분야</a:t>
            </a:r>
            <a:endParaRPr lang="ko-KR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285860"/>
            <a:ext cx="6028043" cy="466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190171" y="11759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하는 일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143108" y="5842337"/>
            <a:ext cx="62150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6000" dirty="0" smtClean="0">
                <a:solidFill>
                  <a:srgbClr val="FFFF00"/>
                </a:solidFill>
              </a:rPr>
              <a:t>강 및 하천정비</a:t>
            </a:r>
            <a:endParaRPr lang="ko-KR" altLang="en-US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3786182" y="1214422"/>
            <a:ext cx="1643074" cy="12144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 smtClean="0">
                <a:solidFill>
                  <a:schemeClr val="tx1"/>
                </a:solidFill>
              </a:rPr>
              <a:t>계획</a:t>
            </a:r>
            <a:endParaRPr lang="en-US" altLang="ko-KR" sz="4000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600" dirty="0" smtClean="0">
                <a:solidFill>
                  <a:schemeClr val="tx1"/>
                </a:solidFill>
              </a:rPr>
              <a:t>정부기관</a:t>
            </a:r>
            <a:r>
              <a:rPr lang="en-US" altLang="ko-KR" sz="1600" dirty="0" smtClean="0">
                <a:solidFill>
                  <a:schemeClr val="tx1"/>
                </a:solidFill>
              </a:rPr>
              <a:t>, </a:t>
            </a:r>
            <a:r>
              <a:rPr lang="ko-KR" altLang="en-US" sz="1600" dirty="0" err="1" smtClean="0">
                <a:solidFill>
                  <a:schemeClr val="tx1"/>
                </a:solidFill>
              </a:rPr>
              <a:t>지차제</a:t>
            </a:r>
            <a:r>
              <a:rPr lang="en-US" altLang="ko-KR" sz="1600" dirty="0" smtClean="0">
                <a:solidFill>
                  <a:schemeClr val="tx1"/>
                </a:solidFill>
              </a:rPr>
              <a:t>, </a:t>
            </a:r>
            <a:r>
              <a:rPr lang="ko-KR" altLang="en-US" sz="1600" dirty="0" smtClean="0">
                <a:solidFill>
                  <a:schemeClr val="tx1"/>
                </a:solidFill>
              </a:rPr>
              <a:t>공공기관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1714480" y="3071810"/>
            <a:ext cx="1643074" cy="1214446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EF1F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 smtClean="0">
                <a:solidFill>
                  <a:schemeClr val="tx1"/>
                </a:solidFill>
              </a:rPr>
              <a:t>해체</a:t>
            </a:r>
            <a:endParaRPr lang="en-US" altLang="ko-KR" sz="4000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600" dirty="0" smtClean="0">
                <a:solidFill>
                  <a:schemeClr val="tx1"/>
                </a:solidFill>
              </a:rPr>
              <a:t>해체전문회사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2214546" y="5214950"/>
            <a:ext cx="1643074" cy="121444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 smtClean="0">
                <a:solidFill>
                  <a:schemeClr val="tx1"/>
                </a:solidFill>
              </a:rPr>
              <a:t>유지관리</a:t>
            </a:r>
            <a:endParaRPr lang="ko-KR" altLang="en-US" sz="4000" dirty="0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793370" y="5174523"/>
            <a:ext cx="1643074" cy="121444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 smtClean="0">
                <a:solidFill>
                  <a:schemeClr val="tx1"/>
                </a:solidFill>
              </a:rPr>
              <a:t>시공</a:t>
            </a:r>
            <a:endParaRPr lang="en-US" altLang="ko-KR" sz="4000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600" b="1" dirty="0" smtClean="0">
                <a:solidFill>
                  <a:schemeClr val="tx1"/>
                </a:solidFill>
              </a:rPr>
              <a:t>시공회사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6000760" y="2857496"/>
            <a:ext cx="1643074" cy="121444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 smtClean="0">
                <a:solidFill>
                  <a:schemeClr val="tx1"/>
                </a:solidFill>
              </a:rPr>
              <a:t>설계</a:t>
            </a:r>
            <a:endParaRPr lang="en-US" altLang="ko-KR" sz="4000" dirty="0" smtClean="0">
              <a:solidFill>
                <a:schemeClr val="tx1"/>
              </a:solidFill>
            </a:endParaRPr>
          </a:p>
          <a:p>
            <a:pPr algn="ctr"/>
            <a:r>
              <a:rPr lang="ko-KR" altLang="en-US" sz="1600" dirty="0" smtClean="0">
                <a:solidFill>
                  <a:schemeClr val="tx1"/>
                </a:solidFill>
              </a:rPr>
              <a:t>설계회사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cxnSp>
        <p:nvCxnSpPr>
          <p:cNvPr id="10" name="직선 연결선 9"/>
          <p:cNvCxnSpPr/>
          <p:nvPr/>
        </p:nvCxnSpPr>
        <p:spPr>
          <a:xfrm rot="5400000">
            <a:off x="4287042" y="2786058"/>
            <a:ext cx="570710" cy="794"/>
          </a:xfrm>
          <a:prstGeom prst="line">
            <a:avLst/>
          </a:prstGeom>
          <a:ln w="508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 rot="5400000">
            <a:off x="3731885" y="4694481"/>
            <a:ext cx="605398" cy="360452"/>
          </a:xfrm>
          <a:prstGeom prst="line">
            <a:avLst/>
          </a:prstGeom>
          <a:ln w="508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/>
          <p:cNvCxnSpPr/>
          <p:nvPr/>
        </p:nvCxnSpPr>
        <p:spPr>
          <a:xfrm>
            <a:off x="3429786" y="3643314"/>
            <a:ext cx="570710" cy="1588"/>
          </a:xfrm>
          <a:prstGeom prst="line">
            <a:avLst/>
          </a:prstGeom>
          <a:ln w="508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>
            <a:off x="5357818" y="3643314"/>
            <a:ext cx="570710" cy="1588"/>
          </a:xfrm>
          <a:prstGeom prst="line">
            <a:avLst/>
          </a:prstGeom>
          <a:ln w="508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 rot="16200000" flipH="1">
            <a:off x="5188603" y="4598347"/>
            <a:ext cx="599273" cy="546594"/>
          </a:xfrm>
          <a:prstGeom prst="line">
            <a:avLst/>
          </a:prstGeom>
          <a:ln w="508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71934" y="3214686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dirty="0" smtClean="0">
                <a:solidFill>
                  <a:schemeClr val="bg1"/>
                </a:solidFill>
              </a:rPr>
              <a:t>토목</a:t>
            </a:r>
            <a:endParaRPr lang="en-US" altLang="ko-KR" sz="4000" dirty="0" smtClean="0">
              <a:solidFill>
                <a:schemeClr val="bg1"/>
              </a:solidFill>
            </a:endParaRPr>
          </a:p>
          <a:p>
            <a:r>
              <a:rPr lang="ko-KR" altLang="en-US" sz="4000" dirty="0" smtClean="0">
                <a:solidFill>
                  <a:schemeClr val="bg1"/>
                </a:solidFill>
              </a:rPr>
              <a:t>사업</a:t>
            </a:r>
            <a:endParaRPr lang="ko-KR" altLang="en-US" sz="4000" dirty="0">
              <a:solidFill>
                <a:schemeClr val="bg1"/>
              </a:solidFill>
            </a:endParaRPr>
          </a:p>
        </p:txBody>
      </p:sp>
      <p:cxnSp>
        <p:nvCxnSpPr>
          <p:cNvPr id="30" name="직선 화살표 연결선 29"/>
          <p:cNvCxnSpPr/>
          <p:nvPr/>
        </p:nvCxnSpPr>
        <p:spPr>
          <a:xfrm>
            <a:off x="5715008" y="2071678"/>
            <a:ext cx="642942" cy="500066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/>
          <p:cNvCxnSpPr/>
          <p:nvPr/>
        </p:nvCxnSpPr>
        <p:spPr>
          <a:xfrm rot="5400000">
            <a:off x="6107917" y="4536289"/>
            <a:ext cx="857256" cy="214314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화살표 연결선 32"/>
          <p:cNvCxnSpPr/>
          <p:nvPr/>
        </p:nvCxnSpPr>
        <p:spPr>
          <a:xfrm rot="10800000">
            <a:off x="4429124" y="5929330"/>
            <a:ext cx="928694" cy="1588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/>
          <p:cNvCxnSpPr/>
          <p:nvPr/>
        </p:nvCxnSpPr>
        <p:spPr>
          <a:xfrm rot="16200000" flipV="1">
            <a:off x="2678099" y="4608521"/>
            <a:ext cx="644530" cy="285752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화살표 연결선 36"/>
          <p:cNvCxnSpPr/>
          <p:nvPr/>
        </p:nvCxnSpPr>
        <p:spPr>
          <a:xfrm rot="5400000" flipH="1" flipV="1">
            <a:off x="2928926" y="2214554"/>
            <a:ext cx="714380" cy="571504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제목 1"/>
          <p:cNvSpPr>
            <a:spLocks noGrp="1"/>
          </p:cNvSpPr>
          <p:nvPr>
            <p:ph type="title"/>
          </p:nvPr>
        </p:nvSpPr>
        <p:spPr>
          <a:xfrm>
            <a:off x="190171" y="11759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하는 일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</a:t>
            </a:r>
            <a:r>
              <a:rPr lang="en-US" altLang="ko-KR" sz="4800" dirty="0" smtClean="0">
                <a:solidFill>
                  <a:schemeClr val="bg1"/>
                </a:solidFill>
              </a:rPr>
              <a:t>VS </a:t>
            </a:r>
            <a:r>
              <a:rPr lang="ko-KR" altLang="en-US" sz="4800" dirty="0" smtClean="0">
                <a:solidFill>
                  <a:schemeClr val="bg1"/>
                </a:solidFill>
              </a:rPr>
              <a:t>건축공학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89775" y="985838"/>
            <a:ext cx="8773811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sz="2000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000" dirty="0" smtClean="0">
                <a:solidFill>
                  <a:srgbClr val="FFFF00"/>
                </a:solidFill>
              </a:rPr>
              <a:t> </a:t>
            </a:r>
            <a:r>
              <a:rPr lang="ko-KR" altLang="en-US" b="1" dirty="0" smtClean="0">
                <a:solidFill>
                  <a:srgbClr val="FFFF00"/>
                </a:solidFill>
              </a:rPr>
              <a:t>서양</a:t>
            </a:r>
            <a:r>
              <a:rPr lang="en-US" altLang="ko-KR" b="1" dirty="0" smtClean="0">
                <a:solidFill>
                  <a:srgbClr val="FFFF00"/>
                </a:solidFill>
              </a:rPr>
              <a:t>: Civil Engineering (</a:t>
            </a:r>
            <a:r>
              <a:rPr lang="ko-KR" altLang="en-US" b="1" dirty="0" smtClean="0">
                <a:solidFill>
                  <a:srgbClr val="FFFF00"/>
                </a:solidFill>
              </a:rPr>
              <a:t>시민공학</a:t>
            </a:r>
            <a:r>
              <a:rPr lang="en-US" altLang="ko-KR" b="1" dirty="0" smtClean="0">
                <a:solidFill>
                  <a:srgbClr val="FFFF00"/>
                </a:solidFill>
              </a:rPr>
              <a:t>)</a:t>
            </a:r>
          </a:p>
          <a:p>
            <a:r>
              <a:rPr lang="ko-KR" altLang="en-US" sz="1600" dirty="0" smtClean="0">
                <a:solidFill>
                  <a:schemeClr val="bg1"/>
                </a:solidFill>
              </a:rPr>
              <a:t>미국 및 유럽을 포함한 서양에서는 도로</a:t>
            </a:r>
            <a:r>
              <a:rPr lang="en-US" altLang="ko-KR" sz="1600" dirty="0" smtClean="0">
                <a:solidFill>
                  <a:schemeClr val="bg1"/>
                </a:solidFill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</a:rPr>
              <a:t>철도</a:t>
            </a:r>
            <a:r>
              <a:rPr lang="en-US" altLang="ko-KR" sz="1600" dirty="0" smtClean="0">
                <a:solidFill>
                  <a:schemeClr val="bg1"/>
                </a:solidFill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</a:rPr>
              <a:t>댐 등 및 각종 건축물의 구조적 안전을 위한 설계 및 시공은 토목공학</a:t>
            </a:r>
            <a:r>
              <a:rPr lang="en-US" altLang="ko-KR" sz="1600" dirty="0" smtClean="0">
                <a:solidFill>
                  <a:schemeClr val="bg1"/>
                </a:solidFill>
              </a:rPr>
              <a:t>(Civil Engineering)</a:t>
            </a:r>
            <a:r>
              <a:rPr lang="ko-KR" altLang="en-US" sz="1600" dirty="0" smtClean="0">
                <a:solidFill>
                  <a:schemeClr val="bg1"/>
                </a:solidFill>
              </a:rPr>
              <a:t>에서 수행하며</a:t>
            </a:r>
            <a:r>
              <a:rPr lang="en-US" altLang="ko-KR" sz="1600" dirty="0" smtClean="0">
                <a:solidFill>
                  <a:schemeClr val="bg1"/>
                </a:solidFill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</a:rPr>
              <a:t>건축은 공학에 포함되지 않고 미대 등에 포함되어 건축물의 외적 및 내적의 모습에 대해서만 다룸</a:t>
            </a:r>
            <a:endParaRPr lang="en-US" altLang="ko-KR" sz="1600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FFFF00"/>
                </a:solidFill>
              </a:rPr>
              <a:t> </a:t>
            </a:r>
            <a:r>
              <a:rPr lang="ko-KR" altLang="en-US" b="1" dirty="0" smtClean="0">
                <a:solidFill>
                  <a:srgbClr val="FFFF00"/>
                </a:solidFill>
              </a:rPr>
              <a:t>동양</a:t>
            </a:r>
            <a:r>
              <a:rPr lang="en-US" altLang="ko-KR" b="1" dirty="0" smtClean="0">
                <a:solidFill>
                  <a:srgbClr val="FFFF00"/>
                </a:solidFill>
              </a:rPr>
              <a:t>(</a:t>
            </a:r>
            <a:r>
              <a:rPr lang="ko-KR" altLang="en-US" b="1" dirty="0" smtClean="0">
                <a:solidFill>
                  <a:srgbClr val="FFFF00"/>
                </a:solidFill>
              </a:rPr>
              <a:t>한국과 일본</a:t>
            </a:r>
            <a:r>
              <a:rPr lang="en-US" altLang="ko-KR" b="1" dirty="0" smtClean="0">
                <a:solidFill>
                  <a:srgbClr val="FFFF00"/>
                </a:solidFill>
              </a:rPr>
              <a:t>): </a:t>
            </a:r>
            <a:r>
              <a:rPr lang="ko-KR" altLang="en-US" b="1" dirty="0" smtClean="0">
                <a:solidFill>
                  <a:srgbClr val="FFFF00"/>
                </a:solidFill>
              </a:rPr>
              <a:t>토목공학</a:t>
            </a:r>
            <a:r>
              <a:rPr lang="en-US" altLang="ko-KR" b="1" dirty="0" smtClean="0">
                <a:solidFill>
                  <a:srgbClr val="FFFF00"/>
                </a:solidFill>
              </a:rPr>
              <a:t>(Civil Engineering), </a:t>
            </a:r>
            <a:r>
              <a:rPr lang="ko-KR" altLang="en-US" b="1" dirty="0" smtClean="0">
                <a:solidFill>
                  <a:srgbClr val="FFFF00"/>
                </a:solidFill>
              </a:rPr>
              <a:t>건축공학</a:t>
            </a:r>
            <a:r>
              <a:rPr lang="en-US" altLang="ko-KR" b="1" dirty="0" smtClean="0">
                <a:solidFill>
                  <a:srgbClr val="FFFF00"/>
                </a:solidFill>
              </a:rPr>
              <a:t>(Architectural Engineering)</a:t>
            </a:r>
          </a:p>
          <a:p>
            <a:r>
              <a:rPr lang="ko-KR" altLang="en-US" sz="1600" dirty="0" smtClean="0">
                <a:solidFill>
                  <a:schemeClr val="bg1"/>
                </a:solidFill>
              </a:rPr>
              <a:t>동양 중</a:t>
            </a:r>
            <a:r>
              <a:rPr lang="en-US" altLang="ko-KR" sz="1600" dirty="0" smtClean="0">
                <a:solidFill>
                  <a:schemeClr val="bg1"/>
                </a:solidFill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</a:rPr>
              <a:t>특히 </a:t>
            </a:r>
            <a:r>
              <a:rPr lang="ko-KR" altLang="en-US" sz="1600" b="1" dirty="0" smtClean="0">
                <a:solidFill>
                  <a:srgbClr val="FFFF00"/>
                </a:solidFill>
              </a:rPr>
              <a:t>한국과 일본에서만</a:t>
            </a:r>
            <a:r>
              <a:rPr lang="ko-KR" altLang="en-US" sz="1600" dirty="0" smtClean="0">
                <a:solidFill>
                  <a:srgbClr val="FFFF00"/>
                </a:solidFill>
              </a:rPr>
              <a:t> </a:t>
            </a:r>
            <a:r>
              <a:rPr lang="ko-KR" altLang="en-US" sz="1600" dirty="0" smtClean="0">
                <a:solidFill>
                  <a:schemeClr val="bg1"/>
                </a:solidFill>
              </a:rPr>
              <a:t>구조물 설계 및 시공에 있어서 토목과 건축이 구별되어 있음</a:t>
            </a:r>
            <a:r>
              <a:rPr lang="en-US" altLang="ko-KR" sz="1600" dirty="0" smtClean="0">
                <a:solidFill>
                  <a:schemeClr val="bg1"/>
                </a:solidFill>
              </a:rPr>
              <a:t>. </a:t>
            </a:r>
            <a:r>
              <a:rPr lang="ko-KR" altLang="en-US" sz="1600" dirty="0" smtClean="0">
                <a:solidFill>
                  <a:schemeClr val="bg1"/>
                </a:solidFill>
              </a:rPr>
              <a:t>가령</a:t>
            </a:r>
            <a:r>
              <a:rPr lang="en-US" altLang="ko-KR" sz="1600" dirty="0" smtClean="0">
                <a:solidFill>
                  <a:schemeClr val="bg1"/>
                </a:solidFill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</a:rPr>
              <a:t>도로</a:t>
            </a:r>
            <a:r>
              <a:rPr lang="en-US" altLang="ko-KR" sz="1600" dirty="0" smtClean="0">
                <a:solidFill>
                  <a:schemeClr val="bg1"/>
                </a:solidFill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</a:rPr>
              <a:t>철도</a:t>
            </a:r>
            <a:r>
              <a:rPr lang="en-US" altLang="ko-KR" sz="1600" dirty="0" smtClean="0">
                <a:solidFill>
                  <a:schemeClr val="bg1"/>
                </a:solidFill>
              </a:rPr>
              <a:t>(</a:t>
            </a:r>
            <a:r>
              <a:rPr lang="ko-KR" altLang="en-US" sz="1600" dirty="0" smtClean="0">
                <a:solidFill>
                  <a:schemeClr val="bg1"/>
                </a:solidFill>
              </a:rPr>
              <a:t>고속철도 포함</a:t>
            </a:r>
            <a:r>
              <a:rPr lang="en-US" altLang="ko-KR" sz="1600" dirty="0" smtClean="0">
                <a:solidFill>
                  <a:schemeClr val="bg1"/>
                </a:solidFill>
              </a:rPr>
              <a:t>), </a:t>
            </a:r>
            <a:r>
              <a:rPr lang="ko-KR" altLang="en-US" sz="1600" dirty="0" smtClean="0">
                <a:solidFill>
                  <a:schemeClr val="bg1"/>
                </a:solidFill>
              </a:rPr>
              <a:t>지하철</a:t>
            </a:r>
            <a:r>
              <a:rPr lang="en-US" altLang="ko-KR" sz="1600" dirty="0" smtClean="0">
                <a:solidFill>
                  <a:schemeClr val="bg1"/>
                </a:solidFill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</a:rPr>
              <a:t>교량</a:t>
            </a:r>
            <a:r>
              <a:rPr lang="en-US" altLang="ko-KR" sz="1600" dirty="0" smtClean="0">
                <a:solidFill>
                  <a:schemeClr val="bg1"/>
                </a:solidFill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</a:rPr>
              <a:t>댐</a:t>
            </a:r>
            <a:r>
              <a:rPr lang="en-US" altLang="ko-KR" sz="1600" dirty="0" smtClean="0">
                <a:solidFill>
                  <a:schemeClr val="bg1"/>
                </a:solidFill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</a:rPr>
              <a:t>항만 등의 국가 기간시설의 설계 및 시공은 토목공학과에서 다루며</a:t>
            </a:r>
            <a:r>
              <a:rPr lang="en-US" altLang="ko-KR" sz="1600" dirty="0" smtClean="0">
                <a:solidFill>
                  <a:schemeClr val="bg1"/>
                </a:solidFill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</a:rPr>
              <a:t>주택</a:t>
            </a:r>
            <a:r>
              <a:rPr lang="en-US" altLang="ko-KR" sz="1600" dirty="0" smtClean="0">
                <a:solidFill>
                  <a:schemeClr val="bg1"/>
                </a:solidFill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</a:rPr>
              <a:t>아파트</a:t>
            </a:r>
            <a:r>
              <a:rPr lang="en-US" altLang="ko-KR" sz="1600" dirty="0" smtClean="0">
                <a:solidFill>
                  <a:schemeClr val="bg1"/>
                </a:solidFill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</a:rPr>
              <a:t>역사</a:t>
            </a:r>
            <a:r>
              <a:rPr lang="en-US" altLang="ko-KR" sz="1600" dirty="0" smtClean="0">
                <a:solidFill>
                  <a:schemeClr val="bg1"/>
                </a:solidFill>
              </a:rPr>
              <a:t> </a:t>
            </a:r>
            <a:r>
              <a:rPr lang="ko-KR" altLang="en-US" sz="1600" dirty="0" smtClean="0">
                <a:solidFill>
                  <a:schemeClr val="bg1"/>
                </a:solidFill>
              </a:rPr>
              <a:t>등 공간시설은 건축공학과에서 다룸</a:t>
            </a:r>
            <a:r>
              <a:rPr lang="en-US" altLang="ko-KR" sz="1600" dirty="0" smtClean="0">
                <a:solidFill>
                  <a:schemeClr val="bg1"/>
                </a:solidFill>
              </a:rPr>
              <a:t>. </a:t>
            </a:r>
            <a:r>
              <a:rPr lang="ko-KR" altLang="en-US" sz="1600" dirty="0" smtClean="0">
                <a:solidFill>
                  <a:schemeClr val="bg1"/>
                </a:solidFill>
              </a:rPr>
              <a:t>하지만 초고층건물 등은 국외 </a:t>
            </a:r>
            <a:r>
              <a:rPr lang="en-US" altLang="ko-KR" sz="1600" dirty="0" smtClean="0">
                <a:solidFill>
                  <a:schemeClr val="bg1"/>
                </a:solidFill>
              </a:rPr>
              <a:t>Civil Engineer</a:t>
            </a:r>
            <a:r>
              <a:rPr lang="ko-KR" altLang="en-US" sz="1600" dirty="0" smtClean="0">
                <a:solidFill>
                  <a:schemeClr val="bg1"/>
                </a:solidFill>
              </a:rPr>
              <a:t>를 포함하여 한국의 토목</a:t>
            </a:r>
            <a:r>
              <a:rPr lang="en-US" altLang="ko-KR" sz="1600" dirty="0" smtClean="0">
                <a:solidFill>
                  <a:schemeClr val="bg1"/>
                </a:solidFill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</a:rPr>
              <a:t>건축 전문가 모두가 관여함</a:t>
            </a:r>
            <a:r>
              <a:rPr lang="en-US" altLang="ko-KR" sz="1600" dirty="0" smtClean="0">
                <a:solidFill>
                  <a:schemeClr val="bg1"/>
                </a:solidFill>
              </a:rPr>
              <a:t>. </a:t>
            </a:r>
            <a:r>
              <a:rPr lang="ko-KR" altLang="en-US" sz="1600" dirty="0" smtClean="0">
                <a:solidFill>
                  <a:schemeClr val="bg1"/>
                </a:solidFill>
              </a:rPr>
              <a:t>이러한 상황과는 별개로 모든 공간구조물의 하부구조 는 토목분야임</a:t>
            </a:r>
            <a:endParaRPr lang="en-US" altLang="ko-KR" sz="1600" dirty="0" smtClean="0">
              <a:solidFill>
                <a:schemeClr val="bg1"/>
              </a:solidFill>
            </a:endParaRPr>
          </a:p>
          <a:p>
            <a:endParaRPr lang="en-US" altLang="ko-KR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dirty="0" smtClean="0">
                <a:solidFill>
                  <a:srgbClr val="FFFF00"/>
                </a:solidFill>
              </a:rPr>
              <a:t> </a:t>
            </a:r>
            <a:r>
              <a:rPr lang="ko-KR" altLang="en-US" b="1" dirty="0" smtClean="0">
                <a:solidFill>
                  <a:srgbClr val="FFFF00"/>
                </a:solidFill>
              </a:rPr>
              <a:t>토목공학</a:t>
            </a:r>
            <a:r>
              <a:rPr lang="en-US" altLang="ko-KR" b="1" dirty="0" smtClean="0">
                <a:solidFill>
                  <a:srgbClr val="FFFF00"/>
                </a:solidFill>
              </a:rPr>
              <a:t>(Civil Engineering)</a:t>
            </a:r>
            <a:r>
              <a:rPr lang="ko-KR" altLang="en-US" b="1" dirty="0" smtClean="0">
                <a:solidFill>
                  <a:srgbClr val="FFFF00"/>
                </a:solidFill>
              </a:rPr>
              <a:t>은</a:t>
            </a:r>
            <a:r>
              <a:rPr lang="ko-KR" altLang="en-US" dirty="0" smtClean="0">
                <a:solidFill>
                  <a:srgbClr val="FFFF00"/>
                </a:solidFill>
              </a:rPr>
              <a:t> </a:t>
            </a:r>
            <a:r>
              <a:rPr lang="ko-KR" altLang="en-US" sz="1600" dirty="0" smtClean="0">
                <a:solidFill>
                  <a:schemeClr val="bg1"/>
                </a:solidFill>
              </a:rPr>
              <a:t>전반적으로 건축공학에 비해 스케일이 크고 보다 큰 예산이 투여되어 일반적으로 국가주도로 이루어지며</a:t>
            </a:r>
            <a:r>
              <a:rPr lang="en-US" altLang="ko-KR" sz="1600" dirty="0" smtClean="0">
                <a:solidFill>
                  <a:schemeClr val="bg1"/>
                </a:solidFill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</a:rPr>
              <a:t>이에 비해 건축공학은 민간주도로 이루어짐</a:t>
            </a:r>
            <a:endParaRPr lang="en-US" altLang="ko-KR" sz="16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16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b="1" dirty="0" smtClean="0">
                <a:solidFill>
                  <a:srgbClr val="FFFF00"/>
                </a:solidFill>
              </a:rPr>
              <a:t>토목공학</a:t>
            </a:r>
            <a:r>
              <a:rPr lang="en-US" altLang="ko-KR" b="1" dirty="0" smtClean="0">
                <a:solidFill>
                  <a:srgbClr val="FFFF00"/>
                </a:solidFill>
              </a:rPr>
              <a:t>(Civil Engineering)</a:t>
            </a:r>
            <a:r>
              <a:rPr lang="ko-KR" altLang="en-US" b="1" dirty="0" smtClean="0">
                <a:solidFill>
                  <a:srgbClr val="FFFF00"/>
                </a:solidFill>
              </a:rPr>
              <a:t>은 </a:t>
            </a:r>
            <a:r>
              <a:rPr lang="ko-KR" altLang="en-US" sz="1600" dirty="0" smtClean="0">
                <a:solidFill>
                  <a:schemeClr val="bg1"/>
                </a:solidFill>
              </a:rPr>
              <a:t>건축공학과 비교하여 국가주도사업이므로 국가경제가 좋으면 좋은데로 국가기반시설에 투자를 하여 국민편익을 더욱더 도모하며</a:t>
            </a:r>
            <a:r>
              <a:rPr lang="en-US" altLang="ko-KR" sz="1600" dirty="0" smtClean="0">
                <a:solidFill>
                  <a:schemeClr val="bg1"/>
                </a:solidFill>
              </a:rPr>
              <a:t>, </a:t>
            </a:r>
            <a:r>
              <a:rPr lang="ko-KR" altLang="en-US" sz="1600" dirty="0" smtClean="0">
                <a:solidFill>
                  <a:schemeClr val="bg1"/>
                </a:solidFill>
              </a:rPr>
              <a:t>경제가 나빠지면 경기부양 및 고용증진을 목적으로 정책적으로 토목사업을 부양시킴</a:t>
            </a:r>
            <a:r>
              <a:rPr lang="en-US" altLang="ko-KR" sz="1600" dirty="0" smtClean="0">
                <a:solidFill>
                  <a:schemeClr val="bg1"/>
                </a:solidFill>
              </a:rPr>
              <a:t>.  </a:t>
            </a:r>
            <a:r>
              <a:rPr lang="ko-KR" altLang="en-US" sz="1600" dirty="0" smtClean="0">
                <a:solidFill>
                  <a:schemeClr val="bg1"/>
                </a:solidFill>
              </a:rPr>
              <a:t>이에 비해 건축은 민간주도이기 때문에 경기흐름을 많이 탐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학문 세부분야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428596" y="1500174"/>
            <a:ext cx="850112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sz="28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800" dirty="0" smtClean="0">
                <a:solidFill>
                  <a:srgbClr val="FFFF00"/>
                </a:solidFill>
              </a:rPr>
              <a:t> 구조공학</a:t>
            </a:r>
            <a:r>
              <a:rPr lang="ko-KR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</a:rPr>
              <a:t>(Structural Engineering)</a:t>
            </a:r>
          </a:p>
          <a:p>
            <a:pPr>
              <a:buFont typeface="Arial" pitchFamily="34" charset="0"/>
              <a:buChar char="•"/>
            </a:pPr>
            <a:r>
              <a:rPr lang="ko-KR" altLang="en-US" sz="2800" dirty="0" smtClean="0">
                <a:solidFill>
                  <a:srgbClr val="FFFF00"/>
                </a:solidFill>
              </a:rPr>
              <a:t> 교통공학</a:t>
            </a:r>
            <a:r>
              <a:rPr lang="ko-KR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</a:rPr>
              <a:t>(Transportation Engineering)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</a:rPr>
              <a:t> </a:t>
            </a:r>
            <a:r>
              <a:rPr lang="ko-KR" altLang="en-US" sz="2800" dirty="0" smtClean="0">
                <a:solidFill>
                  <a:srgbClr val="FFFF00"/>
                </a:solidFill>
              </a:rPr>
              <a:t>지반공학</a:t>
            </a:r>
            <a:r>
              <a:rPr lang="ko-KR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</a:rPr>
              <a:t>(Geotechnical Engineering)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</a:rPr>
              <a:t> </a:t>
            </a:r>
            <a:r>
              <a:rPr lang="ko-KR" altLang="en-US" sz="2800" dirty="0" smtClean="0">
                <a:solidFill>
                  <a:srgbClr val="FFFF00"/>
                </a:solidFill>
              </a:rPr>
              <a:t>수자원공학</a:t>
            </a:r>
            <a:r>
              <a:rPr lang="ko-KR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</a:rPr>
              <a:t>(Water Resources Engineering)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2800" dirty="0" smtClean="0">
                <a:solidFill>
                  <a:schemeClr val="bg1"/>
                </a:solidFill>
              </a:rPr>
              <a:t> </a:t>
            </a:r>
            <a:r>
              <a:rPr lang="ko-KR" altLang="en-US" sz="2800" dirty="0" smtClean="0">
                <a:solidFill>
                  <a:srgbClr val="FFFF00"/>
                </a:solidFill>
              </a:rPr>
              <a:t>측량공학</a:t>
            </a:r>
            <a:r>
              <a:rPr lang="ko-KR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</a:rPr>
              <a:t>(Survey Engineering)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</a:rPr>
              <a:t> </a:t>
            </a:r>
            <a:r>
              <a:rPr lang="ko-KR" altLang="en-US" sz="2800" dirty="0" smtClean="0">
                <a:solidFill>
                  <a:srgbClr val="FFFF00"/>
                </a:solidFill>
              </a:rPr>
              <a:t>상하수도공학</a:t>
            </a:r>
            <a:r>
              <a:rPr lang="ko-KR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</a:rPr>
              <a:t>(Water and Sewage Engineering)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</a:rPr>
              <a:t> </a:t>
            </a:r>
            <a:r>
              <a:rPr lang="ko-KR" altLang="en-US" sz="2800" dirty="0" smtClean="0">
                <a:solidFill>
                  <a:srgbClr val="FFFF00"/>
                </a:solidFill>
              </a:rPr>
              <a:t>항만 및 해양공학 </a:t>
            </a:r>
            <a:r>
              <a:rPr lang="en-US" altLang="ko-KR" sz="2800" dirty="0" smtClean="0">
                <a:solidFill>
                  <a:schemeClr val="bg1"/>
                </a:solidFill>
              </a:rPr>
              <a:t>(Harbor and Ocean Engineering)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</a:rPr>
              <a:t> </a:t>
            </a:r>
            <a:r>
              <a:rPr lang="ko-KR" altLang="en-US" sz="2800" dirty="0" smtClean="0">
                <a:solidFill>
                  <a:srgbClr val="FFFF00"/>
                </a:solidFill>
              </a:rPr>
              <a:t>환경공학</a:t>
            </a:r>
            <a:r>
              <a:rPr lang="ko-KR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</a:rPr>
              <a:t>(Environmental Engineering)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</a:rPr>
              <a:t> </a:t>
            </a:r>
            <a:r>
              <a:rPr lang="ko-KR" altLang="en-US" sz="2800" dirty="0" smtClean="0">
                <a:solidFill>
                  <a:srgbClr val="FFFF00"/>
                </a:solidFill>
              </a:rPr>
              <a:t>건설경영학</a:t>
            </a:r>
            <a:r>
              <a:rPr lang="ko-KR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</a:rPr>
              <a:t>(Construction Management)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2800" dirty="0">
                <a:solidFill>
                  <a:schemeClr val="bg1"/>
                </a:solidFill>
              </a:rPr>
              <a:t> </a:t>
            </a:r>
            <a:r>
              <a:rPr lang="ko-KR" altLang="en-US" sz="2800" dirty="0" smtClean="0">
                <a:solidFill>
                  <a:srgbClr val="FFFF00"/>
                </a:solidFill>
              </a:rPr>
              <a:t>건설재료</a:t>
            </a:r>
            <a:r>
              <a:rPr lang="ko-KR" altLang="en-US" sz="2800" dirty="0">
                <a:solidFill>
                  <a:srgbClr val="FFFF00"/>
                </a:solidFill>
              </a:rPr>
              <a:t>공</a:t>
            </a:r>
            <a:r>
              <a:rPr lang="ko-KR" altLang="en-US" sz="2800" dirty="0" smtClean="0">
                <a:solidFill>
                  <a:srgbClr val="FFFF00"/>
                </a:solidFill>
              </a:rPr>
              <a:t>학</a:t>
            </a:r>
            <a:r>
              <a:rPr lang="ko-KR" altLang="en-US" sz="2800" dirty="0" smtClean="0">
                <a:solidFill>
                  <a:schemeClr val="bg1"/>
                </a:solidFill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</a:rPr>
              <a:t>(Construction Materials Engineering)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관련자격증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4500562" y="1285860"/>
            <a:ext cx="52864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1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r>
              <a:rPr lang="ko-KR" altLang="en-US" dirty="0" smtClean="0">
                <a:solidFill>
                  <a:schemeClr val="bg1"/>
                </a:solidFill>
              </a:rPr>
              <a:t>토목구조기술사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2.</a:t>
            </a:r>
            <a:r>
              <a:rPr lang="ko-KR" altLang="en-US" dirty="0" smtClean="0">
                <a:solidFill>
                  <a:schemeClr val="bg1"/>
                </a:solidFill>
              </a:rPr>
              <a:t>교통기술사</a:t>
            </a:r>
            <a:endParaRPr lang="en-US" altLang="ko-KR" dirty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3.</a:t>
            </a:r>
            <a:r>
              <a:rPr lang="ko-KR" altLang="en-US" dirty="0" err="1" smtClean="0">
                <a:solidFill>
                  <a:schemeClr val="bg1"/>
                </a:solidFill>
              </a:rPr>
              <a:t>토질및기초기술사</a:t>
            </a:r>
            <a:r>
              <a:rPr lang="en-US" altLang="ko-KR" dirty="0">
                <a:solidFill>
                  <a:schemeClr val="bg1"/>
                </a:solidFill>
              </a:rPr>
              <a:t/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 smtClean="0">
                <a:solidFill>
                  <a:schemeClr val="bg1"/>
                </a:solidFill>
              </a:rPr>
              <a:t>4.</a:t>
            </a:r>
            <a:r>
              <a:rPr lang="ko-KR" altLang="en-US" dirty="0">
                <a:solidFill>
                  <a:schemeClr val="bg1"/>
                </a:solidFill>
              </a:rPr>
              <a:t>항만 및 해안 </a:t>
            </a:r>
            <a:r>
              <a:rPr lang="ko-KR" altLang="en-US" dirty="0" smtClean="0">
                <a:solidFill>
                  <a:schemeClr val="bg1"/>
                </a:solidFill>
              </a:rPr>
              <a:t>기술사</a:t>
            </a:r>
            <a:r>
              <a:rPr lang="en-US" altLang="ko-KR" dirty="0">
                <a:solidFill>
                  <a:schemeClr val="bg1"/>
                </a:solidFill>
              </a:rPr>
              <a:t/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 smtClean="0">
                <a:solidFill>
                  <a:schemeClr val="bg1"/>
                </a:solidFill>
              </a:rPr>
              <a:t>5.</a:t>
            </a:r>
            <a:r>
              <a:rPr lang="ko-KR" altLang="en-US" dirty="0">
                <a:solidFill>
                  <a:schemeClr val="bg1"/>
                </a:solidFill>
              </a:rPr>
              <a:t>도로 및 공항 </a:t>
            </a:r>
            <a:r>
              <a:rPr lang="ko-KR" altLang="en-US" dirty="0" smtClean="0">
                <a:solidFill>
                  <a:schemeClr val="bg1"/>
                </a:solidFill>
              </a:rPr>
              <a:t>기술사</a:t>
            </a:r>
            <a:r>
              <a:rPr lang="en-US" altLang="ko-KR" dirty="0">
                <a:solidFill>
                  <a:schemeClr val="bg1"/>
                </a:solidFill>
              </a:rPr>
              <a:t/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 smtClean="0">
                <a:solidFill>
                  <a:schemeClr val="bg1"/>
                </a:solidFill>
              </a:rPr>
              <a:t>6.</a:t>
            </a:r>
            <a:r>
              <a:rPr lang="ko-KR" altLang="en-US" dirty="0">
                <a:solidFill>
                  <a:schemeClr val="bg1"/>
                </a:solidFill>
              </a:rPr>
              <a:t>철도 </a:t>
            </a:r>
            <a:r>
              <a:rPr lang="ko-KR" altLang="en-US" dirty="0" smtClean="0">
                <a:solidFill>
                  <a:schemeClr val="bg1"/>
                </a:solidFill>
              </a:rPr>
              <a:t>기술사</a:t>
            </a:r>
            <a:r>
              <a:rPr lang="en-US" altLang="ko-KR" dirty="0">
                <a:solidFill>
                  <a:schemeClr val="bg1"/>
                </a:solidFill>
              </a:rPr>
              <a:t/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 smtClean="0">
                <a:solidFill>
                  <a:schemeClr val="bg1"/>
                </a:solidFill>
              </a:rPr>
              <a:t>7.</a:t>
            </a:r>
            <a:r>
              <a:rPr lang="ko-KR" altLang="en-US" dirty="0">
                <a:solidFill>
                  <a:schemeClr val="bg1"/>
                </a:solidFill>
              </a:rPr>
              <a:t>수자원개발 </a:t>
            </a:r>
            <a:r>
              <a:rPr lang="ko-KR" altLang="en-US" dirty="0" smtClean="0">
                <a:solidFill>
                  <a:schemeClr val="bg1"/>
                </a:solidFill>
              </a:rPr>
              <a:t>기술사</a:t>
            </a:r>
            <a:r>
              <a:rPr lang="en-US" altLang="ko-KR" dirty="0">
                <a:solidFill>
                  <a:schemeClr val="bg1"/>
                </a:solidFill>
              </a:rPr>
              <a:t/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 smtClean="0">
                <a:solidFill>
                  <a:schemeClr val="bg1"/>
                </a:solidFill>
              </a:rPr>
              <a:t>8.</a:t>
            </a:r>
            <a:r>
              <a:rPr lang="ko-KR" altLang="en-US" dirty="0">
                <a:solidFill>
                  <a:schemeClr val="bg1"/>
                </a:solidFill>
              </a:rPr>
              <a:t>상하수도 </a:t>
            </a:r>
            <a:r>
              <a:rPr lang="ko-KR" altLang="en-US" dirty="0" smtClean="0">
                <a:solidFill>
                  <a:schemeClr val="bg1"/>
                </a:solidFill>
              </a:rPr>
              <a:t>기술사</a:t>
            </a:r>
            <a:r>
              <a:rPr lang="en-US" altLang="ko-KR" dirty="0">
                <a:solidFill>
                  <a:schemeClr val="bg1"/>
                </a:solidFill>
              </a:rPr>
              <a:t/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 smtClean="0">
                <a:solidFill>
                  <a:schemeClr val="bg1"/>
                </a:solidFill>
              </a:rPr>
              <a:t>9.</a:t>
            </a:r>
            <a:r>
              <a:rPr lang="ko-KR" altLang="en-US" dirty="0" err="1">
                <a:solidFill>
                  <a:schemeClr val="bg1"/>
                </a:solidFill>
              </a:rPr>
              <a:t>농어업토목</a:t>
            </a:r>
            <a:r>
              <a:rPr lang="ko-KR" altLang="en-US" dirty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기술사</a:t>
            </a:r>
            <a:r>
              <a:rPr lang="en-US" altLang="ko-KR" dirty="0">
                <a:solidFill>
                  <a:schemeClr val="bg1"/>
                </a:solidFill>
              </a:rPr>
              <a:t/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 smtClean="0">
                <a:solidFill>
                  <a:schemeClr val="bg1"/>
                </a:solidFill>
              </a:rPr>
              <a:t>10.</a:t>
            </a:r>
            <a:r>
              <a:rPr lang="ko-KR" altLang="en-US" dirty="0">
                <a:solidFill>
                  <a:schemeClr val="bg1"/>
                </a:solidFill>
              </a:rPr>
              <a:t>토목시공 </a:t>
            </a:r>
            <a:r>
              <a:rPr lang="ko-KR" altLang="en-US" dirty="0" smtClean="0">
                <a:solidFill>
                  <a:schemeClr val="bg1"/>
                </a:solidFill>
              </a:rPr>
              <a:t>기술사</a:t>
            </a:r>
            <a:r>
              <a:rPr lang="en-US" altLang="ko-KR" dirty="0">
                <a:solidFill>
                  <a:schemeClr val="bg1"/>
                </a:solidFill>
              </a:rPr>
              <a:t/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 smtClean="0">
                <a:solidFill>
                  <a:schemeClr val="bg1"/>
                </a:solidFill>
              </a:rPr>
              <a:t>11.</a:t>
            </a:r>
            <a:r>
              <a:rPr lang="ko-KR" altLang="en-US" dirty="0">
                <a:solidFill>
                  <a:schemeClr val="bg1"/>
                </a:solidFill>
              </a:rPr>
              <a:t>토목 품질시험 </a:t>
            </a:r>
            <a:r>
              <a:rPr lang="ko-KR" altLang="en-US" dirty="0" smtClean="0">
                <a:solidFill>
                  <a:schemeClr val="bg1"/>
                </a:solidFill>
              </a:rPr>
              <a:t>기술사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12.</a:t>
            </a:r>
            <a:r>
              <a:rPr lang="ko-KR" altLang="en-US" dirty="0" smtClean="0">
                <a:solidFill>
                  <a:schemeClr val="bg1"/>
                </a:solidFill>
              </a:rPr>
              <a:t>교통기술사</a:t>
            </a:r>
            <a:r>
              <a:rPr lang="en-US" altLang="ko-KR" dirty="0">
                <a:solidFill>
                  <a:schemeClr val="bg1"/>
                </a:solidFill>
              </a:rPr>
              <a:t/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 smtClean="0">
                <a:solidFill>
                  <a:schemeClr val="bg1"/>
                </a:solidFill>
              </a:rPr>
              <a:t>13.</a:t>
            </a:r>
            <a:r>
              <a:rPr lang="ko-KR" altLang="en-US" dirty="0">
                <a:solidFill>
                  <a:schemeClr val="bg1"/>
                </a:solidFill>
              </a:rPr>
              <a:t>측량 및 지형공간 정보 </a:t>
            </a:r>
            <a:r>
              <a:rPr lang="ko-KR" altLang="en-US" dirty="0" smtClean="0">
                <a:solidFill>
                  <a:schemeClr val="bg1"/>
                </a:solidFill>
              </a:rPr>
              <a:t>기술사</a:t>
            </a:r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등이 있음</a:t>
            </a:r>
            <a:r>
              <a:rPr lang="en-US" altLang="ko-KR" dirty="0">
                <a:solidFill>
                  <a:schemeClr val="bg1"/>
                </a:solidFill>
              </a:rPr>
              <a:t/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>
                <a:solidFill>
                  <a:schemeClr val="bg1"/>
                </a:solidFill>
              </a:rPr>
              <a:t/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ko-KR" altLang="en-US" dirty="0" smtClean="0">
                <a:solidFill>
                  <a:schemeClr val="bg1"/>
                </a:solidFill>
              </a:rPr>
              <a:t>토목분야와 </a:t>
            </a:r>
            <a:r>
              <a:rPr lang="ko-KR" altLang="en-US" dirty="0">
                <a:solidFill>
                  <a:schemeClr val="bg1"/>
                </a:solidFill>
              </a:rPr>
              <a:t>밀접한 </a:t>
            </a:r>
            <a:r>
              <a:rPr lang="ko-KR" altLang="en-US" dirty="0" smtClean="0">
                <a:solidFill>
                  <a:schemeClr val="bg1"/>
                </a:solidFill>
              </a:rPr>
              <a:t>관개가 </a:t>
            </a:r>
            <a:r>
              <a:rPr lang="ko-KR" altLang="en-US" dirty="0">
                <a:solidFill>
                  <a:schemeClr val="bg1"/>
                </a:solidFill>
              </a:rPr>
              <a:t>있는 분야는 </a:t>
            </a:r>
            <a:br>
              <a:rPr lang="ko-KR" altLang="en-US" dirty="0">
                <a:solidFill>
                  <a:schemeClr val="bg1"/>
                </a:solidFill>
              </a:rPr>
            </a:br>
            <a:r>
              <a:rPr lang="en-US" altLang="ko-KR" dirty="0">
                <a:solidFill>
                  <a:schemeClr val="bg1"/>
                </a:solidFill>
              </a:rPr>
              <a:t>1.</a:t>
            </a:r>
            <a:r>
              <a:rPr lang="ko-KR" altLang="en-US" dirty="0">
                <a:solidFill>
                  <a:schemeClr val="bg1"/>
                </a:solidFill>
              </a:rPr>
              <a:t>도시계획 </a:t>
            </a:r>
            <a:r>
              <a:rPr lang="ko-KR" altLang="en-US" dirty="0" smtClean="0">
                <a:solidFill>
                  <a:schemeClr val="bg1"/>
                </a:solidFill>
              </a:rPr>
              <a:t>기술사</a:t>
            </a:r>
            <a:r>
              <a:rPr lang="en-US" altLang="ko-KR" dirty="0">
                <a:solidFill>
                  <a:schemeClr val="bg1"/>
                </a:solidFill>
              </a:rPr>
              <a:t/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>
                <a:solidFill>
                  <a:schemeClr val="bg1"/>
                </a:solidFill>
              </a:rPr>
              <a:t>2.</a:t>
            </a:r>
            <a:r>
              <a:rPr lang="ko-KR" altLang="en-US" dirty="0">
                <a:solidFill>
                  <a:schemeClr val="bg1"/>
                </a:solidFill>
              </a:rPr>
              <a:t>조경 </a:t>
            </a:r>
            <a:r>
              <a:rPr lang="ko-KR" altLang="en-US" dirty="0" smtClean="0">
                <a:solidFill>
                  <a:schemeClr val="bg1"/>
                </a:solidFill>
              </a:rPr>
              <a:t>기술사</a:t>
            </a:r>
            <a:r>
              <a:rPr lang="en-US" altLang="ko-KR" dirty="0">
                <a:solidFill>
                  <a:schemeClr val="bg1"/>
                </a:solidFill>
              </a:rPr>
              <a:t/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>
                <a:solidFill>
                  <a:schemeClr val="bg1"/>
                </a:solidFill>
              </a:rPr>
              <a:t>3.</a:t>
            </a:r>
            <a:r>
              <a:rPr lang="ko-KR" altLang="en-US" dirty="0">
                <a:solidFill>
                  <a:schemeClr val="bg1"/>
                </a:solidFill>
              </a:rPr>
              <a:t>지적 </a:t>
            </a:r>
            <a:r>
              <a:rPr lang="ko-KR" altLang="en-US" dirty="0" smtClean="0">
                <a:solidFill>
                  <a:schemeClr val="bg1"/>
                </a:solidFill>
              </a:rPr>
              <a:t>기술사</a:t>
            </a:r>
            <a:r>
              <a:rPr lang="en-US" altLang="ko-KR" dirty="0">
                <a:solidFill>
                  <a:schemeClr val="bg1"/>
                </a:solidFill>
              </a:rPr>
              <a:t/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ko-KR" altLang="en-US" dirty="0" smtClean="0">
                <a:solidFill>
                  <a:schemeClr val="bg1"/>
                </a:solidFill>
              </a:rPr>
              <a:t>등이 있음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00034" y="2357430"/>
            <a:ext cx="27146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1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r>
              <a:rPr lang="ko-KR" altLang="en-US" dirty="0" smtClean="0">
                <a:solidFill>
                  <a:schemeClr val="bg1"/>
                </a:solidFill>
              </a:rPr>
              <a:t>토목기사</a:t>
            </a:r>
            <a:endParaRPr lang="en-US" altLang="ko-KR" dirty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2.</a:t>
            </a:r>
            <a:r>
              <a:rPr lang="ko-KR" altLang="en-US" dirty="0" smtClean="0">
                <a:solidFill>
                  <a:schemeClr val="bg1"/>
                </a:solidFill>
              </a:rPr>
              <a:t>교통기사</a:t>
            </a:r>
            <a:r>
              <a:rPr lang="en-US" altLang="ko-KR" dirty="0">
                <a:solidFill>
                  <a:schemeClr val="bg1"/>
                </a:solidFill>
              </a:rPr>
              <a:t/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>
                <a:solidFill>
                  <a:schemeClr val="bg1"/>
                </a:solidFill>
              </a:rPr>
              <a:t>3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r>
              <a:rPr lang="ko-KR" altLang="en-US" dirty="0" smtClean="0">
                <a:solidFill>
                  <a:schemeClr val="bg1"/>
                </a:solidFill>
              </a:rPr>
              <a:t>콘크리트</a:t>
            </a:r>
            <a:r>
              <a:rPr lang="en-US" altLang="ko-KR" dirty="0">
                <a:solidFill>
                  <a:schemeClr val="bg1"/>
                </a:solidFill>
              </a:rPr>
              <a:t/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>
                <a:solidFill>
                  <a:schemeClr val="bg1"/>
                </a:solidFill>
              </a:rPr>
              <a:t>4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r>
              <a:rPr lang="ko-KR" altLang="en-US" dirty="0" err="1" smtClean="0">
                <a:solidFill>
                  <a:schemeClr val="bg1"/>
                </a:solidFill>
              </a:rPr>
              <a:t>측량및지형공간정보</a:t>
            </a:r>
            <a:r>
              <a:rPr lang="en-US" altLang="ko-KR" dirty="0">
                <a:solidFill>
                  <a:schemeClr val="bg1"/>
                </a:solidFill>
              </a:rPr>
              <a:t/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>
                <a:solidFill>
                  <a:schemeClr val="bg1"/>
                </a:solidFill>
              </a:rPr>
              <a:t>5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r>
              <a:rPr lang="ko-KR" altLang="en-US" dirty="0" smtClean="0">
                <a:solidFill>
                  <a:schemeClr val="bg1"/>
                </a:solidFill>
              </a:rPr>
              <a:t>건설안전기사</a:t>
            </a:r>
            <a:r>
              <a:rPr lang="en-US" altLang="ko-KR" dirty="0">
                <a:solidFill>
                  <a:schemeClr val="bg1"/>
                </a:solidFill>
              </a:rPr>
              <a:t/>
            </a:r>
            <a:br>
              <a:rPr lang="en-US" altLang="ko-KR" dirty="0">
                <a:solidFill>
                  <a:schemeClr val="bg1"/>
                </a:solidFill>
              </a:rPr>
            </a:br>
            <a:r>
              <a:rPr lang="en-US" altLang="ko-KR" dirty="0">
                <a:solidFill>
                  <a:schemeClr val="bg1"/>
                </a:solidFill>
              </a:rPr>
              <a:t>6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r>
              <a:rPr lang="ko-KR" altLang="en-US" dirty="0" smtClean="0">
                <a:solidFill>
                  <a:schemeClr val="bg1"/>
                </a:solidFill>
              </a:rPr>
              <a:t>건설재료기사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3286116" y="2857496"/>
            <a:ext cx="928694" cy="64294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428596" y="4214818"/>
            <a:ext cx="3071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solidFill>
                  <a:srgbClr val="FFFF00"/>
                </a:solidFill>
              </a:rPr>
              <a:t>대학 </a:t>
            </a:r>
            <a:r>
              <a:rPr lang="en-US" altLang="ko-KR" dirty="0" smtClean="0">
                <a:solidFill>
                  <a:srgbClr val="FFFF00"/>
                </a:solidFill>
              </a:rPr>
              <a:t>4</a:t>
            </a:r>
            <a:r>
              <a:rPr lang="ko-KR" altLang="en-US" dirty="0" smtClean="0">
                <a:solidFill>
                  <a:srgbClr val="FFFF00"/>
                </a:solidFill>
              </a:rPr>
              <a:t>학년 </a:t>
            </a:r>
            <a:r>
              <a:rPr lang="en-US" altLang="ko-KR" dirty="0" smtClean="0">
                <a:solidFill>
                  <a:srgbClr val="FFFF00"/>
                </a:solidFill>
              </a:rPr>
              <a:t>1</a:t>
            </a:r>
            <a:r>
              <a:rPr lang="ko-KR" altLang="en-US" dirty="0" smtClean="0">
                <a:solidFill>
                  <a:srgbClr val="FFFF00"/>
                </a:solidFill>
              </a:rPr>
              <a:t>학기 때 시험</a:t>
            </a:r>
            <a:endParaRPr lang="ko-KR" altLang="en-US" dirty="0">
              <a:solidFill>
                <a:srgbClr val="FFFF00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620558" y="6354672"/>
            <a:ext cx="45005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solidFill>
                  <a:srgbClr val="FFFF00"/>
                </a:solidFill>
              </a:rPr>
              <a:t>기사 자격증 취득 후 </a:t>
            </a:r>
            <a:r>
              <a:rPr lang="en-US" altLang="ko-KR" dirty="0" smtClean="0">
                <a:solidFill>
                  <a:srgbClr val="FFFF00"/>
                </a:solidFill>
              </a:rPr>
              <a:t>4</a:t>
            </a:r>
            <a:r>
              <a:rPr lang="ko-KR" altLang="en-US" dirty="0" smtClean="0">
                <a:solidFill>
                  <a:srgbClr val="FFFF00"/>
                </a:solidFill>
              </a:rPr>
              <a:t>년이 경과된 시점</a:t>
            </a:r>
            <a:endParaRPr lang="ko-KR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진출분야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714348" y="1571612"/>
            <a:ext cx="8221925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400" dirty="0" smtClean="0">
                <a:solidFill>
                  <a:srgbClr val="FFFF00"/>
                </a:solidFill>
              </a:rPr>
              <a:t> </a:t>
            </a:r>
            <a:r>
              <a:rPr lang="ko-KR" altLang="en-US" sz="1600" b="1" dirty="0" smtClean="0">
                <a:solidFill>
                  <a:srgbClr val="FFFF00"/>
                </a:solidFill>
              </a:rPr>
              <a:t>정부기</a:t>
            </a:r>
            <a:r>
              <a:rPr lang="ko-KR" altLang="en-US" sz="1600" b="1" dirty="0">
                <a:solidFill>
                  <a:srgbClr val="FFFF00"/>
                </a:solidFill>
              </a:rPr>
              <a:t>관</a:t>
            </a:r>
            <a:r>
              <a:rPr lang="en-US" altLang="ko-KR" sz="1600" b="1" dirty="0" smtClean="0">
                <a:solidFill>
                  <a:srgbClr val="FFFF00"/>
                </a:solidFill>
              </a:rPr>
              <a:t>:</a:t>
            </a:r>
            <a:r>
              <a:rPr lang="ko-KR" altLang="en-US" sz="1600" b="1" dirty="0" smtClean="0">
                <a:solidFill>
                  <a:srgbClr val="FFFF00"/>
                </a:solidFill>
              </a:rPr>
              <a:t>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국토해양부</a:t>
            </a:r>
            <a:r>
              <a:rPr lang="ko-KR" altLang="en-US" sz="1400" dirty="0" smtClean="0">
                <a:solidFill>
                  <a:schemeClr val="bg1"/>
                </a:solidFill>
              </a:rPr>
              <a:t> 및 산하기관 </a:t>
            </a:r>
            <a:r>
              <a:rPr lang="en-US" altLang="ko-KR" sz="1400" dirty="0" smtClean="0">
                <a:solidFill>
                  <a:schemeClr val="bg1"/>
                </a:solidFill>
              </a:rPr>
              <a:t>(</a:t>
            </a:r>
            <a:r>
              <a:rPr lang="ko-KR" altLang="en-US" sz="1400" dirty="0" smtClean="0">
                <a:solidFill>
                  <a:schemeClr val="bg1"/>
                </a:solidFill>
              </a:rPr>
              <a:t>지방국토관리청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지방해양항만청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지방항공청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국립지리정보원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홍수통제소 등</a:t>
            </a:r>
            <a:r>
              <a:rPr lang="en-US" altLang="ko-KR" sz="1400" dirty="0" smtClean="0">
                <a:solidFill>
                  <a:schemeClr val="bg1"/>
                </a:solidFill>
              </a:rPr>
              <a:t>), </a:t>
            </a:r>
            <a:r>
              <a:rPr lang="ko-KR" altLang="en-US" sz="1400" dirty="0" smtClean="0">
                <a:solidFill>
                  <a:schemeClr val="bg1"/>
                </a:solidFill>
              </a:rPr>
              <a:t>환경부 및 산하기관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감사원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기획재정부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소방방재청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특허청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농촌진흥청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산림청</a:t>
            </a:r>
            <a:r>
              <a:rPr lang="en-US" altLang="ko-KR" sz="1400" dirty="0">
                <a:solidFill>
                  <a:schemeClr val="bg1"/>
                </a:solidFill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</a:rPr>
              <a:t>등 정부부처 전분야</a:t>
            </a:r>
            <a:r>
              <a:rPr lang="en-US" altLang="ko-KR" sz="1400" dirty="0" smtClean="0">
                <a:solidFill>
                  <a:schemeClr val="bg1"/>
                </a:solidFill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</a:rPr>
              <a:t>공무원</a:t>
            </a:r>
            <a:endParaRPr lang="en-US" altLang="ko-KR" sz="16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1600" dirty="0">
                <a:solidFill>
                  <a:srgbClr val="FFFF00"/>
                </a:solidFill>
              </a:rPr>
              <a:t> </a:t>
            </a:r>
            <a:r>
              <a:rPr lang="ko-KR" altLang="en-US" sz="1600" b="1" dirty="0" smtClean="0">
                <a:solidFill>
                  <a:srgbClr val="FFFF00"/>
                </a:solidFill>
              </a:rPr>
              <a:t>지방자치단체</a:t>
            </a:r>
            <a:r>
              <a:rPr lang="en-US" altLang="ko-KR" sz="1600" b="1" dirty="0" smtClean="0">
                <a:solidFill>
                  <a:srgbClr val="FFFF00"/>
                </a:solidFill>
              </a:rPr>
              <a:t>: </a:t>
            </a:r>
            <a:r>
              <a:rPr lang="ko-KR" altLang="en-US" sz="1400" dirty="0" smtClean="0">
                <a:solidFill>
                  <a:schemeClr val="bg1"/>
                </a:solidFill>
              </a:rPr>
              <a:t>광역시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시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군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읍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면 등 </a:t>
            </a:r>
            <a:r>
              <a:rPr lang="en-US" altLang="ko-KR" sz="1400" dirty="0" smtClean="0">
                <a:solidFill>
                  <a:schemeClr val="bg1"/>
                </a:solidFill>
              </a:rPr>
              <a:t>(</a:t>
            </a:r>
            <a:r>
              <a:rPr lang="ko-KR" altLang="en-US" sz="1400" dirty="0" smtClean="0">
                <a:solidFill>
                  <a:schemeClr val="bg1"/>
                </a:solidFill>
              </a:rPr>
              <a:t>건설과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도로과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교통과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상하수도과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주택과 등</a:t>
            </a:r>
            <a:r>
              <a:rPr lang="en-US" altLang="ko-KR" sz="1400" dirty="0" smtClean="0">
                <a:solidFill>
                  <a:schemeClr val="bg1"/>
                </a:solidFill>
              </a:rPr>
              <a:t>)</a:t>
            </a:r>
            <a:endParaRPr lang="en-US" altLang="ko-KR" sz="16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ko-KR" altLang="en-US" sz="1600" b="1" dirty="0" smtClean="0">
                <a:solidFill>
                  <a:srgbClr val="FFFF00"/>
                </a:solidFill>
              </a:rPr>
              <a:t>공기업</a:t>
            </a:r>
            <a:r>
              <a:rPr lang="en-US" altLang="ko-KR" sz="1600" b="1" dirty="0" smtClean="0">
                <a:solidFill>
                  <a:srgbClr val="FFFF00"/>
                </a:solidFill>
              </a:rPr>
              <a:t>:</a:t>
            </a:r>
            <a:r>
              <a:rPr lang="en-US" altLang="ko-KR" sz="1600" dirty="0" smtClean="0">
                <a:solidFill>
                  <a:srgbClr val="FFFF00"/>
                </a:solidFill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</a:rPr>
              <a:t>한국도로공사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한국수자원공사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한국토지주택공사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한국전력공사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한국철도공사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한국건설관리공사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한국공항공사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인천항만공사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부산항만공사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인천국제공항공사</a:t>
            </a:r>
            <a:r>
              <a:rPr lang="en-US" altLang="ko-KR" sz="1400" dirty="0" smtClean="0">
                <a:solidFill>
                  <a:schemeClr val="bg1"/>
                </a:solidFill>
              </a:rPr>
              <a:t>,</a:t>
            </a:r>
            <a:r>
              <a:rPr lang="ko-KR" altLang="en-US" sz="1400" dirty="0" smtClean="0">
                <a:solidFill>
                  <a:schemeClr val="bg1"/>
                </a:solidFill>
              </a:rPr>
              <a:t> 한국농어촌공사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한국석유공사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한국가스공사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대한지적공사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선박안전기술공단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한국건설교통기술평가원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한국철도시설공단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한국시설안전공단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교통안전공단</a:t>
            </a:r>
            <a:r>
              <a:rPr lang="en-US" altLang="ko-KR" sz="1400" dirty="0" smtClean="0">
                <a:solidFill>
                  <a:schemeClr val="bg1"/>
                </a:solidFill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</a:rPr>
              <a:t>등</a:t>
            </a:r>
            <a:endParaRPr lang="en-US" altLang="ko-KR" sz="16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1600" dirty="0">
                <a:solidFill>
                  <a:srgbClr val="FFFF00"/>
                </a:solidFill>
              </a:rPr>
              <a:t> </a:t>
            </a:r>
            <a:r>
              <a:rPr lang="ko-KR" altLang="en-US" sz="1600" b="1" dirty="0" smtClean="0">
                <a:solidFill>
                  <a:srgbClr val="FFFF00"/>
                </a:solidFill>
              </a:rPr>
              <a:t>설계회사</a:t>
            </a:r>
            <a:r>
              <a:rPr lang="en-US" altLang="ko-KR" sz="1600" b="1" dirty="0" smtClean="0">
                <a:solidFill>
                  <a:srgbClr val="FFFF00"/>
                </a:solidFill>
              </a:rPr>
              <a:t>:</a:t>
            </a:r>
            <a:r>
              <a:rPr lang="en-US" altLang="ko-KR" sz="1600" dirty="0" smtClean="0">
                <a:solidFill>
                  <a:srgbClr val="FFFF00"/>
                </a:solidFill>
              </a:rPr>
              <a:t>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유신코퍼레이션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도화종합기술공사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삼보기술단</a:t>
            </a:r>
            <a:r>
              <a:rPr lang="ko-KR" altLang="en-US" sz="1400" dirty="0" smtClean="0">
                <a:solidFill>
                  <a:schemeClr val="bg1"/>
                </a:solidFill>
              </a:rPr>
              <a:t> 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청석엔지니어링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㈜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삼안</a:t>
            </a:r>
            <a:r>
              <a:rPr lang="ko-KR" altLang="en-US" sz="1400" dirty="0" smtClean="0">
                <a:solidFill>
                  <a:schemeClr val="bg1"/>
                </a:solidFill>
              </a:rPr>
              <a:t> 등</a:t>
            </a:r>
            <a:endParaRPr lang="en-US" altLang="ko-KR" sz="1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ko-KR" altLang="en-US" sz="1600" b="1" dirty="0" smtClean="0">
                <a:solidFill>
                  <a:srgbClr val="FFFF00"/>
                </a:solidFill>
              </a:rPr>
              <a:t>시공회</a:t>
            </a:r>
            <a:r>
              <a:rPr lang="ko-KR" altLang="en-US" sz="1600" b="1" dirty="0">
                <a:solidFill>
                  <a:srgbClr val="FFFF00"/>
                </a:solidFill>
              </a:rPr>
              <a:t>사</a:t>
            </a:r>
            <a:r>
              <a:rPr lang="en-US" altLang="ko-KR" sz="1600" b="1" dirty="0" smtClean="0">
                <a:solidFill>
                  <a:srgbClr val="FFFF00"/>
                </a:solidFill>
              </a:rPr>
              <a:t>:</a:t>
            </a:r>
            <a:r>
              <a:rPr lang="en-US" altLang="ko-KR" sz="1600" dirty="0" smtClean="0">
                <a:solidFill>
                  <a:srgbClr val="FFFF00"/>
                </a:solidFill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</a:rPr>
              <a:t>현대건설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대림산업</a:t>
            </a:r>
            <a:r>
              <a:rPr lang="en-US" altLang="ko-KR" sz="1400" dirty="0" smtClean="0">
                <a:solidFill>
                  <a:schemeClr val="bg1"/>
                </a:solidFill>
              </a:rPr>
              <a:t>, GS</a:t>
            </a:r>
            <a:r>
              <a:rPr lang="ko-KR" altLang="en-US" sz="1400" dirty="0" smtClean="0">
                <a:solidFill>
                  <a:schemeClr val="bg1"/>
                </a:solidFill>
              </a:rPr>
              <a:t>건설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삼성건설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대우건설</a:t>
            </a:r>
            <a:r>
              <a:rPr lang="en-US" altLang="ko-KR" sz="1400" dirty="0" smtClean="0">
                <a:solidFill>
                  <a:schemeClr val="bg1"/>
                </a:solidFill>
              </a:rPr>
              <a:t>, SK</a:t>
            </a:r>
            <a:r>
              <a:rPr lang="ko-KR" altLang="en-US" sz="1400" dirty="0" smtClean="0">
                <a:solidFill>
                  <a:schemeClr val="bg1"/>
                </a:solidFill>
              </a:rPr>
              <a:t>건설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쌍용건설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코오롱건설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두산건설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err="1" smtClean="0">
                <a:solidFill>
                  <a:schemeClr val="bg1"/>
                </a:solidFill>
              </a:rPr>
              <a:t>포스코건설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삼성중공업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현대중공업 등</a:t>
            </a:r>
            <a:endParaRPr lang="en-US" altLang="ko-KR" sz="1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1600" dirty="0" smtClean="0">
                <a:solidFill>
                  <a:srgbClr val="FFFF00"/>
                </a:solidFill>
              </a:rPr>
              <a:t> </a:t>
            </a:r>
            <a:r>
              <a:rPr lang="ko-KR" altLang="en-US" sz="1600" b="1" dirty="0" smtClean="0">
                <a:solidFill>
                  <a:srgbClr val="FFFF00"/>
                </a:solidFill>
              </a:rPr>
              <a:t>플랜트회사</a:t>
            </a:r>
            <a:r>
              <a:rPr lang="en-US" altLang="ko-KR" sz="1600" b="1" dirty="0" smtClean="0">
                <a:solidFill>
                  <a:srgbClr val="FFFF00"/>
                </a:solidFill>
              </a:rPr>
              <a:t>: </a:t>
            </a:r>
            <a:r>
              <a:rPr lang="ko-KR" altLang="en-US" sz="1400" dirty="0" smtClean="0">
                <a:solidFill>
                  <a:schemeClr val="bg1"/>
                </a:solidFill>
              </a:rPr>
              <a:t>현대엔지니어링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삼성엔지니어링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대우엔지니어링 등 </a:t>
            </a:r>
            <a:endParaRPr lang="en-US" altLang="ko-KR" sz="1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ko-KR" altLang="en-US" sz="1600" b="1" dirty="0" smtClean="0">
                <a:solidFill>
                  <a:srgbClr val="FFFF00"/>
                </a:solidFill>
              </a:rPr>
              <a:t>감리회사</a:t>
            </a:r>
            <a:r>
              <a:rPr lang="en-US" altLang="ko-KR" sz="1600" b="1" dirty="0" smtClean="0">
                <a:solidFill>
                  <a:srgbClr val="FFFF00"/>
                </a:solidFill>
              </a:rPr>
              <a:t>: </a:t>
            </a:r>
            <a:r>
              <a:rPr lang="ko-KR" altLang="en-US" sz="1400" dirty="0" smtClean="0">
                <a:solidFill>
                  <a:schemeClr val="bg1"/>
                </a:solidFill>
              </a:rPr>
              <a:t>각종 설계회사에서 운영 및 독립운영하며 설계 및 시공감독을 대행함</a:t>
            </a:r>
            <a:endParaRPr lang="en-US" altLang="ko-KR" sz="16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ko-KR" altLang="en-US" sz="1600" b="1" dirty="0" smtClean="0">
                <a:solidFill>
                  <a:srgbClr val="FFFF00"/>
                </a:solidFill>
              </a:rPr>
              <a:t>연구원</a:t>
            </a:r>
            <a:r>
              <a:rPr lang="en-US" altLang="ko-KR" sz="1600" b="1" dirty="0" smtClean="0">
                <a:solidFill>
                  <a:srgbClr val="FFFF00"/>
                </a:solidFill>
              </a:rPr>
              <a:t>:</a:t>
            </a:r>
            <a:r>
              <a:rPr lang="en-US" altLang="ko-KR" sz="1600" dirty="0" smtClean="0">
                <a:solidFill>
                  <a:srgbClr val="FFFF00"/>
                </a:solidFill>
              </a:rPr>
              <a:t> </a:t>
            </a:r>
            <a:r>
              <a:rPr lang="ko-KR" altLang="en-US" sz="1400" dirty="0" smtClean="0">
                <a:solidFill>
                  <a:schemeClr val="bg1"/>
                </a:solidFill>
              </a:rPr>
              <a:t>국토연구원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한국건설기술연구원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한국철도기술연구원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한국해양연구원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한국교통연구원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한국건설산업연구원 등</a:t>
            </a:r>
            <a:endParaRPr lang="en-US" altLang="ko-KR" sz="16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ko-KR" altLang="en-US" sz="1600" b="1" dirty="0" smtClean="0">
                <a:solidFill>
                  <a:srgbClr val="FFFF00"/>
                </a:solidFill>
              </a:rPr>
              <a:t>학교</a:t>
            </a:r>
            <a:r>
              <a:rPr lang="en-US" altLang="ko-KR" sz="1600" b="1" dirty="0" smtClean="0">
                <a:solidFill>
                  <a:srgbClr val="FFFF00"/>
                </a:solidFill>
              </a:rPr>
              <a:t>:  </a:t>
            </a:r>
            <a:r>
              <a:rPr lang="ko-KR" altLang="en-US" sz="1400" b="1" dirty="0" smtClean="0">
                <a:solidFill>
                  <a:schemeClr val="bg1"/>
                </a:solidFill>
              </a:rPr>
              <a:t>중</a:t>
            </a:r>
            <a:r>
              <a:rPr lang="en-US" altLang="ko-KR" sz="1400" b="1" dirty="0" smtClean="0">
                <a:solidFill>
                  <a:schemeClr val="bg1"/>
                </a:solidFill>
              </a:rPr>
              <a:t>.</a:t>
            </a:r>
            <a:r>
              <a:rPr lang="ko-KR" altLang="en-US" sz="1400" dirty="0" smtClean="0">
                <a:solidFill>
                  <a:schemeClr val="bg1"/>
                </a:solidFill>
              </a:rPr>
              <a:t>고등학교 교사</a:t>
            </a:r>
            <a:r>
              <a:rPr lang="en-US" altLang="ko-KR" sz="1400" dirty="0" smtClean="0">
                <a:solidFill>
                  <a:schemeClr val="bg1"/>
                </a:solidFill>
              </a:rPr>
              <a:t>, </a:t>
            </a:r>
            <a:r>
              <a:rPr lang="ko-KR" altLang="en-US" sz="1400" dirty="0" smtClean="0">
                <a:solidFill>
                  <a:schemeClr val="bg1"/>
                </a:solidFill>
              </a:rPr>
              <a:t>대학교수</a:t>
            </a:r>
            <a:endParaRPr lang="en-US" altLang="ko-KR" sz="1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22859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경청해 주셔서 </a:t>
            </a:r>
            <a:r>
              <a:rPr lang="ko-KR" altLang="en-US" sz="4800" dirty="0" err="1" smtClean="0">
                <a:solidFill>
                  <a:schemeClr val="bg1"/>
                </a:solidFill>
              </a:rPr>
              <a:t>감사드리며</a:t>
            </a:r>
            <a:r>
              <a:rPr lang="en-US" altLang="ko-KR" sz="4800" dirty="0" smtClean="0">
                <a:solidFill>
                  <a:schemeClr val="bg1"/>
                </a:solidFill>
              </a:rPr>
              <a:t/>
            </a:r>
            <a:br>
              <a:rPr lang="en-US" altLang="ko-KR" sz="4800" dirty="0" smtClean="0">
                <a:solidFill>
                  <a:schemeClr val="bg1"/>
                </a:solidFill>
              </a:rPr>
            </a:br>
            <a:r>
              <a:rPr lang="ko-KR" altLang="en-US" sz="4800" dirty="0" smtClean="0">
                <a:solidFill>
                  <a:schemeClr val="bg1"/>
                </a:solidFill>
              </a:rPr>
              <a:t>토목공학을 공부하여 여러분의 미래를 창조하시기 바랍니다</a:t>
            </a:r>
            <a:r>
              <a:rPr lang="en-US" altLang="ko-KR" sz="4800" dirty="0" smtClean="0">
                <a:solidFill>
                  <a:schemeClr val="bg1"/>
                </a:solidFill>
              </a:rPr>
              <a:t>.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4286" y="137176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유래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73435" y="1031967"/>
            <a:ext cx="8773811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000" dirty="0" smtClean="0">
                <a:solidFill>
                  <a:srgbClr val="FFFF00"/>
                </a:solidFill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서양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: Civil Engineering (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시민공학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), 1771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년 영국</a:t>
            </a:r>
            <a:endParaRPr lang="en-US" altLang="ko-KR" sz="2000" b="1" dirty="0" smtClean="0">
              <a:solidFill>
                <a:srgbClr val="FFFF00"/>
              </a:solidFill>
            </a:endParaRPr>
          </a:p>
          <a:p>
            <a:r>
              <a:rPr lang="ko-KR" altLang="en-US" b="1" dirty="0" smtClean="0">
                <a:solidFill>
                  <a:schemeClr val="bg1"/>
                </a:solidFill>
              </a:rPr>
              <a:t>토목공학과의 영문명인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en-US" altLang="ko-KR" b="1" dirty="0" smtClean="0">
                <a:solidFill>
                  <a:srgbClr val="FFFF00"/>
                </a:solidFill>
              </a:rPr>
              <a:t>Civil Engineering(</a:t>
            </a:r>
            <a:r>
              <a:rPr lang="ko-KR" altLang="en-US" b="1" dirty="0" smtClean="0">
                <a:solidFill>
                  <a:srgbClr val="FFFF00"/>
                </a:solidFill>
              </a:rPr>
              <a:t>시민공학</a:t>
            </a:r>
            <a:r>
              <a:rPr lang="en-US" altLang="ko-KR" b="1" dirty="0" smtClean="0">
                <a:solidFill>
                  <a:srgbClr val="FFFF00"/>
                </a:solidFill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</a:rPr>
              <a:t>은 과거 전쟁에서의 승리를 위한 군사시설 증축과 관련된 </a:t>
            </a:r>
            <a:r>
              <a:rPr lang="en-US" altLang="ko-KR" dirty="0" smtClean="0">
                <a:solidFill>
                  <a:schemeClr val="bg1"/>
                </a:solidFill>
              </a:rPr>
              <a:t>Military Engineering(</a:t>
            </a:r>
            <a:r>
              <a:rPr lang="ko-KR" altLang="en-US" dirty="0" smtClean="0">
                <a:solidFill>
                  <a:schemeClr val="bg1"/>
                </a:solidFill>
              </a:rPr>
              <a:t>군사공학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</a:rPr>
              <a:t>과 구분한데서 유래됨</a:t>
            </a:r>
            <a:r>
              <a:rPr lang="en-US" altLang="ko-KR" dirty="0" smtClean="0">
                <a:solidFill>
                  <a:schemeClr val="bg1"/>
                </a:solidFill>
              </a:rPr>
              <a:t>. </a:t>
            </a:r>
            <a:r>
              <a:rPr lang="ko-KR" altLang="en-US" dirty="0" smtClean="0">
                <a:solidFill>
                  <a:schemeClr val="bg1"/>
                </a:solidFill>
              </a:rPr>
              <a:t>과거뿐 아니라 현대에 이르러서도 도로</a:t>
            </a:r>
            <a:r>
              <a:rPr lang="en-US" altLang="ko-KR" dirty="0" smtClean="0">
                <a:solidFill>
                  <a:schemeClr val="bg1"/>
                </a:solidFill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</a:rPr>
              <a:t>교량</a:t>
            </a:r>
            <a:r>
              <a:rPr lang="en-US" altLang="ko-KR" dirty="0" smtClean="0">
                <a:solidFill>
                  <a:schemeClr val="bg1"/>
                </a:solidFill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</a:rPr>
              <a:t>댐 등의 토목구조물은 국가의 사회기반자본으로서 일국의 발전 정도를 가늠하고 또한 앞으로의 가능성을 잴 수 있는  잣대가 됨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algn="dist"/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0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동양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: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토목 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(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土木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),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중국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,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고대역사서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ko-KR" altLang="en-US" b="1" dirty="0" smtClean="0">
                <a:solidFill>
                  <a:schemeClr val="bg1"/>
                </a:solidFill>
              </a:rPr>
              <a:t>토목 </a:t>
            </a:r>
            <a:r>
              <a:rPr lang="en-US" altLang="ko-KR" b="1" dirty="0" smtClean="0">
                <a:solidFill>
                  <a:schemeClr val="bg1"/>
                </a:solidFill>
              </a:rPr>
              <a:t>(</a:t>
            </a:r>
            <a:r>
              <a:rPr lang="ko-KR" altLang="en-US" b="1" dirty="0" smtClean="0">
                <a:solidFill>
                  <a:schemeClr val="bg1"/>
                </a:solidFill>
              </a:rPr>
              <a:t>土木</a:t>
            </a:r>
            <a:r>
              <a:rPr lang="en-US" altLang="ko-KR" b="1" dirty="0" smtClean="0">
                <a:solidFill>
                  <a:schemeClr val="bg1"/>
                </a:solidFill>
              </a:rPr>
              <a:t>)</a:t>
            </a:r>
            <a:r>
              <a:rPr lang="ko-KR" altLang="en-US" b="1" dirty="0" smtClean="0">
                <a:solidFill>
                  <a:schemeClr val="bg1"/>
                </a:solidFill>
              </a:rPr>
              <a:t>이란 용어는 </a:t>
            </a:r>
            <a:r>
              <a:rPr lang="ko-KR" altLang="en-US" dirty="0" smtClean="0">
                <a:solidFill>
                  <a:schemeClr val="bg1"/>
                </a:solidFill>
              </a:rPr>
              <a:t>고대 중국에서 치산치수</a:t>
            </a:r>
            <a:r>
              <a:rPr lang="en-US" altLang="ko-KR" dirty="0" smtClean="0">
                <a:solidFill>
                  <a:schemeClr val="bg1"/>
                </a:solidFill>
              </a:rPr>
              <a:t>(</a:t>
            </a:r>
            <a:r>
              <a:rPr lang="ko-KR" altLang="en-US" dirty="0" smtClean="0">
                <a:solidFill>
                  <a:schemeClr val="bg1"/>
                </a:solidFill>
              </a:rPr>
              <a:t>治山治水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</a:rPr>
              <a:t>를 위한 국가사업이란 뜻으로 사용된 용어로서 </a:t>
            </a:r>
            <a:r>
              <a:rPr lang="ko-KR" altLang="en-US" b="1" dirty="0" smtClean="0">
                <a:solidFill>
                  <a:srgbClr val="FFFF00"/>
                </a:solidFill>
              </a:rPr>
              <a:t>축토구목</a:t>
            </a:r>
            <a:r>
              <a:rPr lang="en-US" altLang="ko-KR" b="1" dirty="0" smtClean="0">
                <a:solidFill>
                  <a:srgbClr val="FFFF00"/>
                </a:solidFill>
              </a:rPr>
              <a:t>(</a:t>
            </a:r>
            <a:r>
              <a:rPr lang="ko-KR" altLang="en-US" b="1" dirty="0" err="1" smtClean="0">
                <a:solidFill>
                  <a:srgbClr val="FFFF00"/>
                </a:solidFill>
              </a:rPr>
              <a:t>築土枸木</a:t>
            </a:r>
            <a:r>
              <a:rPr lang="en-US" altLang="ko-KR" b="1" dirty="0" smtClean="0">
                <a:solidFill>
                  <a:srgbClr val="FFFF00"/>
                </a:solidFill>
              </a:rPr>
              <a:t>, </a:t>
            </a:r>
            <a:r>
              <a:rPr lang="ko-KR" altLang="en-US" b="1" dirty="0" smtClean="0">
                <a:solidFill>
                  <a:srgbClr val="FFFF00"/>
                </a:solidFill>
              </a:rPr>
              <a:t>흙을 축조하고 나무를 엮어 구조물을 </a:t>
            </a:r>
            <a:r>
              <a:rPr lang="ko-KR" altLang="en-US" b="1" dirty="0" err="1" smtClean="0">
                <a:solidFill>
                  <a:srgbClr val="FFFF00"/>
                </a:solidFill>
              </a:rPr>
              <a:t>만듬</a:t>
            </a:r>
            <a:r>
              <a:rPr lang="en-US" altLang="ko-KR" b="1" dirty="0" smtClean="0">
                <a:solidFill>
                  <a:srgbClr val="FFFF00"/>
                </a:solidFill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</a:rPr>
              <a:t>을 줄인 말임</a:t>
            </a:r>
            <a:r>
              <a:rPr lang="en-US" altLang="ko-KR" dirty="0" smtClean="0">
                <a:solidFill>
                  <a:schemeClr val="bg1"/>
                </a:solidFill>
              </a:rPr>
              <a:t>. </a:t>
            </a:r>
            <a:r>
              <a:rPr lang="ko-KR" altLang="en-US" dirty="0" smtClean="0">
                <a:solidFill>
                  <a:schemeClr val="bg1"/>
                </a:solidFill>
              </a:rPr>
              <a:t>수 </a:t>
            </a:r>
            <a:r>
              <a:rPr lang="ko-KR" altLang="en-US" dirty="0" err="1" smtClean="0">
                <a:solidFill>
                  <a:schemeClr val="bg1"/>
                </a:solidFill>
              </a:rPr>
              <a:t>천년전</a:t>
            </a:r>
            <a:r>
              <a:rPr lang="ko-KR" altLang="en-US" dirty="0" smtClean="0">
                <a:solidFill>
                  <a:schemeClr val="bg1"/>
                </a:solidFill>
              </a:rPr>
              <a:t> 과거에는 구조물 축조공사에 사용되는 재료로는 흙</a:t>
            </a:r>
            <a:r>
              <a:rPr lang="en-US" altLang="ko-KR" dirty="0" smtClean="0">
                <a:solidFill>
                  <a:schemeClr val="bg1"/>
                </a:solidFill>
              </a:rPr>
              <a:t>(</a:t>
            </a:r>
            <a:r>
              <a:rPr lang="ko-KR" altLang="en-US" dirty="0" smtClean="0">
                <a:solidFill>
                  <a:schemeClr val="bg1"/>
                </a:solidFill>
              </a:rPr>
              <a:t>암석포함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</a:rPr>
              <a:t>과 나무뿐이었기 때문에 그와같은 용어가 사용되었으며</a:t>
            </a:r>
            <a:r>
              <a:rPr lang="en-US" altLang="ko-KR" dirty="0" smtClean="0">
                <a:solidFill>
                  <a:schemeClr val="bg1"/>
                </a:solidFill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</a:rPr>
              <a:t>대표적 고대의 구조물로서는 동양의 만리장성과 이집트의 피라미드를 들 수 있음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sz="2000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000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토목공학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(Civil Engineering)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의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역사는 </a:t>
            </a:r>
            <a:r>
              <a:rPr lang="ko-KR" altLang="en-US" dirty="0" smtClean="0">
                <a:solidFill>
                  <a:schemeClr val="bg1"/>
                </a:solidFill>
              </a:rPr>
              <a:t>인류의 역사와 그 기원을 같이함</a:t>
            </a:r>
            <a:r>
              <a:rPr lang="en-US" altLang="ko-KR" dirty="0" smtClean="0">
                <a:solidFill>
                  <a:schemeClr val="bg1"/>
                </a:solidFill>
              </a:rPr>
              <a:t>. </a:t>
            </a:r>
            <a:r>
              <a:rPr lang="ko-KR" altLang="en-US" dirty="0" smtClean="0">
                <a:solidFill>
                  <a:schemeClr val="bg1"/>
                </a:solidFill>
              </a:rPr>
              <a:t>토목공학은 유사이래로 인류의 삶을 질적으로 향상하는데 역할을 수행해 오고 있으며</a:t>
            </a:r>
            <a:r>
              <a:rPr lang="en-US" altLang="ko-KR" dirty="0" smtClean="0">
                <a:solidFill>
                  <a:schemeClr val="bg1"/>
                </a:solidFill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</a:rPr>
              <a:t>공학의 뿌리로서 각종 공학분야들이 이로부터 세분화되어 나왔음</a:t>
            </a:r>
            <a:r>
              <a:rPr lang="en-US" altLang="ko-KR" dirty="0" smtClean="0">
                <a:solidFill>
                  <a:schemeClr val="bg1"/>
                </a:solidFill>
              </a:rPr>
              <a:t>. </a:t>
            </a:r>
            <a:r>
              <a:rPr lang="ko-KR" altLang="en-US" dirty="0" smtClean="0">
                <a:solidFill>
                  <a:schemeClr val="bg1"/>
                </a:solidFill>
              </a:rPr>
              <a:t>토목공학은 경험이 쌓이면 더욱더 가치를 발휘하는 학문으로서 관련 전공자가 나이가 들면 오히려 가치가 상승됨 </a:t>
            </a:r>
            <a:r>
              <a:rPr lang="en-US" altLang="ko-KR" dirty="0" smtClean="0">
                <a:solidFill>
                  <a:schemeClr val="bg1"/>
                </a:solidFill>
              </a:rPr>
              <a:t>(</a:t>
            </a:r>
            <a:r>
              <a:rPr lang="ko-KR" altLang="en-US" dirty="0" smtClean="0">
                <a:solidFill>
                  <a:schemeClr val="bg1"/>
                </a:solidFill>
              </a:rPr>
              <a:t>전자</a:t>
            </a:r>
            <a:r>
              <a:rPr lang="en-US" altLang="ko-KR" dirty="0" smtClean="0">
                <a:solidFill>
                  <a:schemeClr val="bg1"/>
                </a:solidFill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</a:rPr>
              <a:t>정보 분야와는 다름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r>
              <a:rPr lang="en-US" altLang="ko-KR" sz="2000" dirty="0" smtClean="0">
                <a:solidFill>
                  <a:schemeClr val="bg1"/>
                </a:solidFill>
              </a:rPr>
              <a:t> 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3874" y="209853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유래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0"/>
            <a:ext cx="398424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643050"/>
            <a:ext cx="3857652" cy="2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직사각형 5"/>
          <p:cNvSpPr/>
          <p:nvPr/>
        </p:nvSpPr>
        <p:spPr>
          <a:xfrm>
            <a:off x="1928794" y="4357694"/>
            <a:ext cx="1357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만리장성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072198" y="4357694"/>
            <a:ext cx="1357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피라미</a:t>
            </a:r>
            <a:r>
              <a:rPr lang="ko-KR" altLang="en-US" dirty="0">
                <a:solidFill>
                  <a:schemeClr val="bg1"/>
                </a:solidFill>
              </a:rPr>
              <a:t>드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1500166" y="5214950"/>
            <a:ext cx="7643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6000" dirty="0" err="1" smtClean="0">
                <a:solidFill>
                  <a:srgbClr val="FFFF00"/>
                </a:solidFill>
              </a:rPr>
              <a:t>축토구목</a:t>
            </a:r>
            <a:r>
              <a:rPr lang="en-US" altLang="ko-KR" sz="6000" dirty="0" smtClean="0">
                <a:solidFill>
                  <a:srgbClr val="FFFF00"/>
                </a:solidFill>
              </a:rPr>
              <a:t>(</a:t>
            </a:r>
            <a:r>
              <a:rPr lang="ko-KR" altLang="en-US" sz="6000" dirty="0" err="1" smtClean="0">
                <a:solidFill>
                  <a:srgbClr val="FFFF00"/>
                </a:solidFill>
              </a:rPr>
              <a:t>築土枸木</a:t>
            </a:r>
            <a:r>
              <a:rPr lang="en-US" altLang="ko-KR" sz="6000" dirty="0" smtClean="0">
                <a:solidFill>
                  <a:srgbClr val="FFFF00"/>
                </a:solidFill>
              </a:rPr>
              <a:t>)</a:t>
            </a:r>
            <a:endParaRPr lang="ko-KR" altLang="en-US" sz="6000" dirty="0">
              <a:solidFill>
                <a:srgbClr val="FFFF00"/>
              </a:solidFill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2285984" y="5286388"/>
            <a:ext cx="928694" cy="1000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3793121" y="5237390"/>
            <a:ext cx="928694" cy="1000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5540005" y="5224050"/>
            <a:ext cx="928694" cy="1000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7072330" y="5286388"/>
            <a:ext cx="928694" cy="1000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5696" y="45737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하는 일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14282" y="1222176"/>
            <a:ext cx="921550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국민생활의 편익을 높이는 국가의 공공기반시설인</a:t>
            </a:r>
            <a:endParaRPr lang="en-US" altLang="ko-KR" sz="2000" b="1" dirty="0" smtClean="0">
              <a:solidFill>
                <a:srgbClr val="FFFF00"/>
              </a:solidFill>
            </a:endParaRPr>
          </a:p>
          <a:p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000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교통분야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:</a:t>
            </a:r>
            <a:r>
              <a:rPr lang="ko-KR" altLang="en-US" sz="2000" dirty="0" smtClean="0">
                <a:solidFill>
                  <a:srgbClr val="FFFF00"/>
                </a:solidFill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</a:rPr>
              <a:t>도로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철도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지하철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교량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터널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공항시설 등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000" dirty="0">
                <a:solidFill>
                  <a:schemeClr val="bg1"/>
                </a:solidFill>
              </a:rPr>
              <a:t> </a:t>
            </a:r>
            <a:r>
              <a:rPr lang="ko-KR" altLang="en-US" sz="2000" b="1" dirty="0" err="1" smtClean="0">
                <a:solidFill>
                  <a:srgbClr val="FFFF00"/>
                </a:solidFill>
              </a:rPr>
              <a:t>수자원분야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:</a:t>
            </a:r>
            <a:r>
              <a:rPr lang="en-US" altLang="ko-KR" sz="2000" dirty="0" smtClean="0">
                <a:solidFill>
                  <a:srgbClr val="FFFF00"/>
                </a:solidFill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</a:rPr>
              <a:t>댐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저수지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수로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운하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제방시설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강 및 하천정비 등 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000" dirty="0">
                <a:solidFill>
                  <a:schemeClr val="bg1"/>
                </a:solidFill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유틸리티분야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: </a:t>
            </a:r>
            <a:r>
              <a:rPr lang="ko-KR" altLang="en-US" sz="2000" dirty="0" smtClean="0">
                <a:solidFill>
                  <a:schemeClr val="bg1"/>
                </a:solidFill>
              </a:rPr>
              <a:t>상하수도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도시가스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전력구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통신구시설</a:t>
            </a:r>
            <a:r>
              <a:rPr lang="ko-KR" altLang="en-US" sz="2000" dirty="0" smtClean="0">
                <a:solidFill>
                  <a:schemeClr val="bg1"/>
                </a:solidFill>
              </a:rPr>
              <a:t> 등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000" dirty="0">
                <a:solidFill>
                  <a:schemeClr val="bg1"/>
                </a:solidFill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에너지분야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:</a:t>
            </a:r>
            <a:r>
              <a:rPr lang="en-US" altLang="ko-KR" sz="2000" dirty="0" smtClean="0">
                <a:solidFill>
                  <a:srgbClr val="FFFF00"/>
                </a:solidFill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</a:rPr>
              <a:t>원자력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수력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화력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풍력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지열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조류발전시설 등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000" dirty="0">
                <a:solidFill>
                  <a:schemeClr val="bg1"/>
                </a:solidFill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오염처리분야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:</a:t>
            </a:r>
            <a:r>
              <a:rPr lang="en-US" altLang="ko-KR" sz="2000" dirty="0" smtClean="0">
                <a:solidFill>
                  <a:srgbClr val="FFFF00"/>
                </a:solidFill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</a:rPr>
              <a:t>폐수처리</a:t>
            </a:r>
            <a:r>
              <a:rPr lang="en-US" altLang="ko-KR" sz="2000" dirty="0" smtClean="0">
                <a:solidFill>
                  <a:schemeClr val="bg1"/>
                </a:solidFill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</a:rPr>
              <a:t>및</a:t>
            </a:r>
            <a:r>
              <a:rPr lang="en-US" altLang="ko-KR" sz="2000" dirty="0" smtClean="0">
                <a:solidFill>
                  <a:schemeClr val="bg1"/>
                </a:solidFill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</a:rPr>
              <a:t>하수종말처리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쓰레기 매립장 및 처리 시설 등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000" dirty="0">
                <a:solidFill>
                  <a:schemeClr val="bg1"/>
                </a:solidFill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여가문화분야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:</a:t>
            </a:r>
            <a:r>
              <a:rPr lang="en-US" altLang="ko-KR" sz="2000" dirty="0" smtClean="0">
                <a:solidFill>
                  <a:srgbClr val="FFFF00"/>
                </a:solidFill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</a:rPr>
              <a:t>놀이동산</a:t>
            </a:r>
            <a:r>
              <a:rPr lang="en-US" altLang="ko-KR" sz="2000" dirty="0" smtClean="0">
                <a:solidFill>
                  <a:schemeClr val="bg1"/>
                </a:solidFill>
              </a:rPr>
              <a:t>,</a:t>
            </a:r>
            <a:r>
              <a:rPr lang="ko-KR" altLang="en-US" sz="2000" dirty="0" smtClean="0">
                <a:solidFill>
                  <a:schemeClr val="bg1"/>
                </a:solidFill>
              </a:rPr>
              <a:t> 골프장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공원시설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고수부지 활용시설 등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000" dirty="0">
                <a:solidFill>
                  <a:schemeClr val="bg1"/>
                </a:solidFill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해양시설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:</a:t>
            </a:r>
            <a:r>
              <a:rPr lang="en-US" altLang="ko-KR" sz="2000" dirty="0" smtClean="0">
                <a:solidFill>
                  <a:srgbClr val="FFFF00"/>
                </a:solidFill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</a:rPr>
              <a:t>항만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부두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해안방파제시설</a:t>
            </a:r>
            <a:r>
              <a:rPr lang="en-US" altLang="ko-KR" sz="2000" dirty="0" smtClean="0">
                <a:solidFill>
                  <a:schemeClr val="bg1"/>
                </a:solidFill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</a:rPr>
              <a:t>등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000" dirty="0">
                <a:solidFill>
                  <a:schemeClr val="bg1"/>
                </a:solidFill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공간확보분야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:</a:t>
            </a:r>
            <a:r>
              <a:rPr lang="en-US" altLang="ko-KR" sz="2000" dirty="0" smtClean="0">
                <a:solidFill>
                  <a:srgbClr val="FFFF00"/>
                </a:solidFill>
              </a:rPr>
              <a:t> 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인공섬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지하공간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간척사업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해양 및 우주공간시설 등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000" dirty="0">
                <a:solidFill>
                  <a:schemeClr val="bg1"/>
                </a:solidFill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환경분야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:</a:t>
            </a:r>
            <a:r>
              <a:rPr lang="en-US" altLang="ko-KR" sz="2000" dirty="0" smtClean="0">
                <a:solidFill>
                  <a:srgbClr val="FFFF00"/>
                </a:solidFill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</a:rPr>
              <a:t>수질개선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해수이용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지하수오염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토양오염분야</a:t>
            </a:r>
            <a:r>
              <a:rPr lang="en-US" altLang="ko-KR" sz="2000" dirty="0" smtClean="0">
                <a:solidFill>
                  <a:schemeClr val="bg1"/>
                </a:solidFill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</a:rPr>
              <a:t>등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ko-KR" altLang="en-US" sz="2000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도시교통분야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:</a:t>
            </a:r>
            <a:r>
              <a:rPr lang="en-US" altLang="ko-KR" sz="2000" dirty="0" smtClean="0">
                <a:solidFill>
                  <a:srgbClr val="FFFF00"/>
                </a:solidFill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</a:rPr>
              <a:t>교통체계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노선계획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도시정비분야 등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건축구조물분야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:</a:t>
            </a:r>
            <a:r>
              <a:rPr lang="en-US" altLang="ko-KR" sz="2000" dirty="0" smtClean="0">
                <a:solidFill>
                  <a:srgbClr val="FFFF00"/>
                </a:solidFill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</a:rPr>
              <a:t>한국과 </a:t>
            </a:r>
            <a:r>
              <a:rPr lang="ko-KR" altLang="en-US" sz="2000" dirty="0" err="1" smtClean="0">
                <a:solidFill>
                  <a:schemeClr val="bg1"/>
                </a:solidFill>
              </a:rPr>
              <a:t>일본외에는</a:t>
            </a:r>
            <a:r>
              <a:rPr lang="ko-KR" altLang="en-US" sz="2000" dirty="0" smtClean="0">
                <a:solidFill>
                  <a:schemeClr val="bg1"/>
                </a:solidFill>
              </a:rPr>
              <a:t> 토목공학에서 다룸</a:t>
            </a:r>
            <a:r>
              <a:rPr lang="en-US" altLang="ko-KR" sz="2000" dirty="0" smtClean="0">
                <a:solidFill>
                  <a:schemeClr val="bg1"/>
                </a:solidFill>
              </a:rPr>
              <a:t>, </a:t>
            </a:r>
            <a:r>
              <a:rPr lang="ko-KR" altLang="en-US" sz="2000" dirty="0" smtClean="0">
                <a:solidFill>
                  <a:schemeClr val="bg1"/>
                </a:solidFill>
              </a:rPr>
              <a:t>하부시설은  토목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chemeClr val="bg1"/>
                </a:solidFill>
              </a:rPr>
              <a:t>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해체분야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: </a:t>
            </a:r>
            <a:r>
              <a:rPr lang="ko-KR" altLang="en-US" sz="2000" dirty="0" smtClean="0">
                <a:solidFill>
                  <a:schemeClr val="bg1"/>
                </a:solidFill>
              </a:rPr>
              <a:t>수명이 다 된 각종구조물의 안전하고 경제적인 해체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sz="2000" dirty="0" smtClean="0">
              <a:solidFill>
                <a:schemeClr val="bg1"/>
              </a:solidFill>
            </a:endParaRPr>
          </a:p>
          <a:p>
            <a:r>
              <a:rPr lang="en-US" altLang="ko-KR" sz="2000" dirty="0" smtClean="0">
                <a:solidFill>
                  <a:schemeClr val="bg1"/>
                </a:solidFill>
              </a:rPr>
              <a:t>  </a:t>
            </a:r>
            <a:r>
              <a:rPr lang="ko-KR" altLang="en-US" sz="2000" dirty="0" smtClean="0">
                <a:solidFill>
                  <a:schemeClr val="bg1"/>
                </a:solidFill>
              </a:rPr>
              <a:t>의 상기 다양한 시설물들에 대해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계획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,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조사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,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설계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,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시공</a:t>
            </a:r>
            <a:r>
              <a:rPr lang="en-US" altLang="ko-KR" sz="2000" b="1" dirty="0" smtClean="0">
                <a:solidFill>
                  <a:srgbClr val="FFFF00"/>
                </a:solidFill>
              </a:rPr>
              <a:t>,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 유지관리 및 </a:t>
            </a:r>
            <a:endParaRPr lang="en-US" altLang="ko-KR" sz="2000" b="1" dirty="0" smtClean="0">
              <a:solidFill>
                <a:srgbClr val="FFFF00"/>
              </a:solidFill>
            </a:endParaRPr>
          </a:p>
          <a:p>
            <a:r>
              <a:rPr lang="en-US" altLang="ko-KR" sz="2000" b="1" dirty="0" smtClean="0">
                <a:solidFill>
                  <a:srgbClr val="FFFF00"/>
                </a:solidFill>
              </a:rPr>
              <a:t> 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해체</a:t>
            </a:r>
            <a:r>
              <a:rPr lang="ko-KR" altLang="en-US" sz="2000" dirty="0" smtClean="0">
                <a:solidFill>
                  <a:schemeClr val="bg1"/>
                </a:solidFill>
              </a:rPr>
              <a:t>에 필요한 지식을 학습하고 정보를 제공하여 미래 창조적이고 국가</a:t>
            </a:r>
            <a:endParaRPr lang="en-US" altLang="ko-KR" sz="2000" dirty="0" smtClean="0">
              <a:solidFill>
                <a:schemeClr val="bg1"/>
              </a:solidFill>
            </a:endParaRPr>
          </a:p>
          <a:p>
            <a:r>
              <a:rPr lang="ko-KR" altLang="en-US" sz="2000" dirty="0" smtClean="0">
                <a:solidFill>
                  <a:schemeClr val="bg1"/>
                </a:solidFill>
              </a:rPr>
              <a:t>  발전의  중추역할을 할 </a:t>
            </a:r>
            <a:r>
              <a:rPr lang="ko-KR" altLang="en-US" sz="2000" b="1" dirty="0" smtClean="0">
                <a:solidFill>
                  <a:srgbClr val="FFFF00"/>
                </a:solidFill>
              </a:rPr>
              <a:t>건설엔지니어를 양성</a:t>
            </a:r>
            <a:r>
              <a:rPr lang="ko-KR" altLang="en-US" sz="2000" dirty="0" smtClean="0">
                <a:solidFill>
                  <a:schemeClr val="bg1"/>
                </a:solidFill>
              </a:rPr>
              <a:t>하는</a:t>
            </a:r>
            <a:r>
              <a:rPr lang="ko-KR" altLang="en-US" sz="2000" dirty="0" smtClean="0">
                <a:solidFill>
                  <a:srgbClr val="FFFF00"/>
                </a:solidFill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</a:rPr>
              <a:t>학문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86202"/>
            <a:ext cx="4300936" cy="31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143248"/>
            <a:ext cx="4241331" cy="307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190171" y="11759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하는 일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428728" y="4857760"/>
            <a:ext cx="21431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6000" dirty="0" smtClean="0">
                <a:solidFill>
                  <a:srgbClr val="FFFF00"/>
                </a:solidFill>
              </a:rPr>
              <a:t>도로</a:t>
            </a:r>
            <a:endParaRPr lang="ko-KR" altLang="en-US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85860"/>
            <a:ext cx="3857652" cy="2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929066"/>
            <a:ext cx="3571900" cy="271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214818"/>
            <a:ext cx="404867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285860"/>
            <a:ext cx="3853535" cy="274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190171" y="11759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하는 일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42910" y="1214422"/>
            <a:ext cx="21431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6000" dirty="0" smtClean="0">
                <a:solidFill>
                  <a:srgbClr val="FFFF00"/>
                </a:solidFill>
              </a:rPr>
              <a:t>교량</a:t>
            </a:r>
            <a:endParaRPr lang="ko-KR" altLang="en-US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90171" y="11759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하는 일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14422"/>
            <a:ext cx="3357586" cy="4525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직사각형 10"/>
          <p:cNvSpPr/>
          <p:nvPr/>
        </p:nvSpPr>
        <p:spPr>
          <a:xfrm>
            <a:off x="4500562" y="5643578"/>
            <a:ext cx="35004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6000" dirty="0" err="1" smtClean="0">
                <a:solidFill>
                  <a:srgbClr val="FFFF00"/>
                </a:solidFill>
              </a:rPr>
              <a:t>하저터널</a:t>
            </a:r>
            <a:endParaRPr lang="ko-KR" altLang="en-US" sz="6000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214422"/>
            <a:ext cx="3142109" cy="445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90171" y="117598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solidFill>
                  <a:schemeClr val="bg1"/>
                </a:solidFill>
              </a:rPr>
              <a:t>토목공학 하는 일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643174" y="5715016"/>
            <a:ext cx="35004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6000" dirty="0" smtClean="0">
                <a:solidFill>
                  <a:srgbClr val="FFFF00"/>
                </a:solidFill>
              </a:rPr>
              <a:t>해저터널</a:t>
            </a:r>
            <a:endParaRPr lang="ko-KR" altLang="en-US" sz="6000" dirty="0">
              <a:solidFill>
                <a:srgbClr val="FFFF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71612"/>
            <a:ext cx="6357982" cy="414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1003</Words>
  <Application>Microsoft Office PowerPoint</Application>
  <PresentationFormat>화면 슬라이드 쇼(4:3)</PresentationFormat>
  <Paragraphs>134</Paragraphs>
  <Slides>26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27" baseType="lpstr">
      <vt:lpstr>Office 테마</vt:lpstr>
      <vt:lpstr>토목공학(Civil Engineering)?</vt:lpstr>
      <vt:lpstr>목차</vt:lpstr>
      <vt:lpstr>토목공학 유래</vt:lpstr>
      <vt:lpstr>토목공학 유래</vt:lpstr>
      <vt:lpstr>토목공학 하는 일</vt:lpstr>
      <vt:lpstr>토목공학 하는 일</vt:lpstr>
      <vt:lpstr>토목공학 하는 일</vt:lpstr>
      <vt:lpstr>토목공학 하는 일</vt:lpstr>
      <vt:lpstr>토목공학 하는 일</vt:lpstr>
      <vt:lpstr>토목공학 하는 일</vt:lpstr>
      <vt:lpstr>토목공학 하는 일</vt:lpstr>
      <vt:lpstr>토목공학 하는 일</vt:lpstr>
      <vt:lpstr>토목공학 하는 일</vt:lpstr>
      <vt:lpstr>토목공학 하는 일</vt:lpstr>
      <vt:lpstr>토목공학 하는 일</vt:lpstr>
      <vt:lpstr>토목공학 하는 일</vt:lpstr>
      <vt:lpstr>토목공학 하는 일</vt:lpstr>
      <vt:lpstr>토목공학 하는 일</vt:lpstr>
      <vt:lpstr>토목공학 하는 일</vt:lpstr>
      <vt:lpstr>토목공학 하는 일</vt:lpstr>
      <vt:lpstr>토목공학 하는 일</vt:lpstr>
      <vt:lpstr>토목공학 VS 건축공학</vt:lpstr>
      <vt:lpstr>토목공학 학문 세부분야</vt:lpstr>
      <vt:lpstr>토목공학 관련자격증</vt:lpstr>
      <vt:lpstr>토목공학 진출분야</vt:lpstr>
      <vt:lpstr>경청해 주셔서 감사드리며 토목공학을 공부하여 여러분의 미래를 창조하시기 바랍니다.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토목공학이란?</dc:title>
  <dc:creator>sec</dc:creator>
  <cp:lastModifiedBy>sec</cp:lastModifiedBy>
  <cp:revision>129</cp:revision>
  <dcterms:created xsi:type="dcterms:W3CDTF">2010-05-07T00:10:43Z</dcterms:created>
  <dcterms:modified xsi:type="dcterms:W3CDTF">2011-02-22T08:32:01Z</dcterms:modified>
</cp:coreProperties>
</file>