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82" r:id="rId7"/>
    <p:sldId id="288" r:id="rId8"/>
    <p:sldId id="261" r:id="rId9"/>
    <p:sldId id="283" r:id="rId10"/>
    <p:sldId id="287" r:id="rId11"/>
    <p:sldId id="284" r:id="rId12"/>
    <p:sldId id="286" r:id="rId13"/>
    <p:sldId id="285" r:id="rId14"/>
    <p:sldId id="289" r:id="rId15"/>
    <p:sldId id="290" r:id="rId16"/>
    <p:sldId id="264" r:id="rId17"/>
    <p:sldId id="263" r:id="rId18"/>
    <p:sldId id="265" r:id="rId19"/>
    <p:sldId id="267" r:id="rId20"/>
    <p:sldId id="269" r:id="rId21"/>
    <p:sldId id="270" r:id="rId22"/>
    <p:sldId id="271" r:id="rId23"/>
    <p:sldId id="268" r:id="rId24"/>
    <p:sldId id="272" r:id="rId25"/>
    <p:sldId id="273" r:id="rId26"/>
    <p:sldId id="274" r:id="rId27"/>
    <p:sldId id="277" r:id="rId28"/>
    <p:sldId id="278" r:id="rId29"/>
    <p:sldId id="275" r:id="rId30"/>
    <p:sldId id="279" r:id="rId31"/>
    <p:sldId id="280" r:id="rId32"/>
  </p:sldIdLst>
  <p:sldSz cx="9144000" cy="6858000" type="screen4x3"/>
  <p:notesSz cx="6858000" cy="9144000"/>
  <p:custShowLst>
    <p:custShow name="재구성한 쇼 1" id="0">
      <p:sldLst>
        <p:sld r:id="rId2"/>
        <p:sld r:id="rId3"/>
        <p:sld r:id="rId4"/>
        <p:sld r:id="rId5"/>
        <p:sld r:id="rId6"/>
        <p:sld r:id="rId7"/>
        <p:sld r:id="rId2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F0E8ED"/>
    <a:srgbClr val="FFFF00"/>
    <a:srgbClr val="99FF66"/>
    <a:srgbClr val="FF9900"/>
    <a:srgbClr val="FFFFCC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7758B-7D28-4DC7-8BCA-5DF595454721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latinLnBrk="1"/>
          <a:endParaRPr lang="ko-KR" altLang="en-US"/>
        </a:p>
      </dgm:t>
    </dgm:pt>
    <dgm:pt modelId="{D24DBC00-094E-4420-B4F7-615D15E99C51}">
      <dgm:prSet phldrT="[텍스트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latinLnBrk="1"/>
          <a:r>
            <a:rPr lang="ko-KR" altLang="en-US" sz="3200" b="1" dirty="0" err="1" smtClean="0"/>
            <a:t>공사중</a:t>
          </a:r>
          <a:endParaRPr lang="ko-KR" altLang="en-US" sz="3200" b="1" dirty="0"/>
        </a:p>
      </dgm:t>
    </dgm:pt>
    <dgm:pt modelId="{892EA9D6-A985-4A22-B2AD-2584E7218097}" type="parTrans" cxnId="{D03FD475-297A-4F49-9E20-4D40D7A632BA}">
      <dgm:prSet/>
      <dgm:spPr/>
      <dgm:t>
        <a:bodyPr/>
        <a:lstStyle/>
        <a:p>
          <a:pPr latinLnBrk="1"/>
          <a:endParaRPr lang="ko-KR" altLang="en-US"/>
        </a:p>
      </dgm:t>
    </dgm:pt>
    <dgm:pt modelId="{27F11E35-1830-4B31-BC36-94979E244BA0}" type="sibTrans" cxnId="{D03FD475-297A-4F49-9E20-4D40D7A632BA}">
      <dgm:prSet/>
      <dgm:spPr/>
      <dgm:t>
        <a:bodyPr/>
        <a:lstStyle/>
        <a:p>
          <a:pPr latinLnBrk="1"/>
          <a:endParaRPr lang="ko-KR" altLang="en-US"/>
        </a:p>
      </dgm:t>
    </dgm:pt>
    <dgm:pt modelId="{0403FEE1-B1DB-484B-9274-AD7D05441F7D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지형의 개편</a:t>
          </a:r>
          <a:endParaRPr lang="ko-KR" altLang="en-US" sz="1800" b="1" dirty="0"/>
        </a:p>
      </dgm:t>
    </dgm:pt>
    <dgm:pt modelId="{090ED170-15FE-4024-927B-3C0226E6981F}" type="parTrans" cxnId="{CD38DEFA-FC1C-4EF9-8514-F422821A156B}">
      <dgm:prSet/>
      <dgm:spPr/>
      <dgm:t>
        <a:bodyPr/>
        <a:lstStyle/>
        <a:p>
          <a:pPr latinLnBrk="1"/>
          <a:endParaRPr lang="ko-KR" altLang="en-US"/>
        </a:p>
      </dgm:t>
    </dgm:pt>
    <dgm:pt modelId="{CB084EE8-9940-4868-B5EF-C6689FCAC994}" type="sibTrans" cxnId="{CD38DEFA-FC1C-4EF9-8514-F422821A156B}">
      <dgm:prSet/>
      <dgm:spPr/>
      <dgm:t>
        <a:bodyPr/>
        <a:lstStyle/>
        <a:p>
          <a:pPr latinLnBrk="1"/>
          <a:endParaRPr lang="ko-KR" altLang="en-US"/>
        </a:p>
      </dgm:t>
    </dgm:pt>
    <dgm:pt modelId="{F283D59A-4354-472A-A6AC-C78EBE7B515A}">
      <dgm:prSet phldrT="[텍스트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latinLnBrk="1"/>
          <a:r>
            <a:rPr lang="ko-KR" altLang="en-US" sz="3200" b="1" dirty="0" err="1" smtClean="0"/>
            <a:t>완료후</a:t>
          </a:r>
          <a:endParaRPr lang="ko-KR" altLang="en-US" sz="3200" b="1" dirty="0"/>
        </a:p>
      </dgm:t>
    </dgm:pt>
    <dgm:pt modelId="{5520BAE0-7D15-4ED4-A69F-74BB5F59F27E}" type="parTrans" cxnId="{0C19572F-F25F-4AC4-A2CA-604395A968D0}">
      <dgm:prSet/>
      <dgm:spPr/>
      <dgm:t>
        <a:bodyPr/>
        <a:lstStyle/>
        <a:p>
          <a:pPr latinLnBrk="1"/>
          <a:endParaRPr lang="ko-KR" altLang="en-US"/>
        </a:p>
      </dgm:t>
    </dgm:pt>
    <dgm:pt modelId="{AA62E10F-D128-48D3-A6CD-50AE4D45F75A}" type="sibTrans" cxnId="{0C19572F-F25F-4AC4-A2CA-604395A968D0}">
      <dgm:prSet/>
      <dgm:spPr/>
      <dgm:t>
        <a:bodyPr/>
        <a:lstStyle/>
        <a:p>
          <a:pPr latinLnBrk="1"/>
          <a:endParaRPr lang="ko-KR" altLang="en-US"/>
        </a:p>
      </dgm:t>
    </dgm:pt>
    <dgm:pt modelId="{EE01D70D-62B6-494D-9022-A5B3F4E466BF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어류의 서식피해</a:t>
          </a:r>
          <a:endParaRPr lang="ko-KR" altLang="en-US" sz="1800" b="1" dirty="0"/>
        </a:p>
      </dgm:t>
    </dgm:pt>
    <dgm:pt modelId="{F1384153-0A4C-4A0F-92A9-234C2C19B522}" type="parTrans" cxnId="{9311CEDC-101D-4C6B-806F-798D866B5FD6}">
      <dgm:prSet/>
      <dgm:spPr/>
      <dgm:t>
        <a:bodyPr/>
        <a:lstStyle/>
        <a:p>
          <a:pPr latinLnBrk="1"/>
          <a:endParaRPr lang="ko-KR" altLang="en-US"/>
        </a:p>
      </dgm:t>
    </dgm:pt>
    <dgm:pt modelId="{E3BEF226-6C0E-4C64-A924-D1EC56132885}" type="sibTrans" cxnId="{9311CEDC-101D-4C6B-806F-798D866B5FD6}">
      <dgm:prSet/>
      <dgm:spPr/>
      <dgm:t>
        <a:bodyPr/>
        <a:lstStyle/>
        <a:p>
          <a:pPr latinLnBrk="1"/>
          <a:endParaRPr lang="ko-KR" altLang="en-US"/>
        </a:p>
      </dgm:t>
    </dgm:pt>
    <dgm:pt modelId="{76C0325F-FC0B-4551-96E7-C46F58310C69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조류의 서식피해</a:t>
          </a:r>
          <a:endParaRPr lang="ko-KR" altLang="en-US" sz="1800" b="1" dirty="0"/>
        </a:p>
      </dgm:t>
    </dgm:pt>
    <dgm:pt modelId="{2E997A22-D9B7-4695-9C19-0516EDF922A6}" type="parTrans" cxnId="{678B2EC3-7C1B-4E23-BEF8-586C6C8CF7D3}">
      <dgm:prSet/>
      <dgm:spPr/>
      <dgm:t>
        <a:bodyPr/>
        <a:lstStyle/>
        <a:p>
          <a:pPr latinLnBrk="1"/>
          <a:endParaRPr lang="ko-KR" altLang="en-US"/>
        </a:p>
      </dgm:t>
    </dgm:pt>
    <dgm:pt modelId="{BF912C8F-E69A-47D5-B4E4-C5416C398F41}" type="sibTrans" cxnId="{678B2EC3-7C1B-4E23-BEF8-586C6C8CF7D3}">
      <dgm:prSet/>
      <dgm:spPr/>
      <dgm:t>
        <a:bodyPr/>
        <a:lstStyle/>
        <a:p>
          <a:pPr latinLnBrk="1"/>
          <a:endParaRPr lang="ko-KR" altLang="en-US"/>
        </a:p>
      </dgm:t>
    </dgm:pt>
    <dgm:pt modelId="{FB32B0A6-A6E0-4E70-BEBD-162C42943143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소음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진동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배수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조명</a:t>
          </a:r>
          <a:endParaRPr lang="ko-KR" altLang="en-US" sz="1800" b="1" dirty="0"/>
        </a:p>
      </dgm:t>
    </dgm:pt>
    <dgm:pt modelId="{19007573-9280-4483-9CF4-2B211EAD1BC5}" type="parTrans" cxnId="{057EDECB-EB66-4170-824E-7DA7A7098DCC}">
      <dgm:prSet/>
      <dgm:spPr/>
      <dgm:t>
        <a:bodyPr/>
        <a:lstStyle/>
        <a:p>
          <a:pPr latinLnBrk="1"/>
          <a:endParaRPr lang="ko-KR" altLang="en-US"/>
        </a:p>
      </dgm:t>
    </dgm:pt>
    <dgm:pt modelId="{197BE01E-70F5-42E2-A131-AE414C85CC5F}" type="sibTrans" cxnId="{057EDECB-EB66-4170-824E-7DA7A7098DCC}">
      <dgm:prSet/>
      <dgm:spPr/>
      <dgm:t>
        <a:bodyPr/>
        <a:lstStyle/>
        <a:p>
          <a:pPr latinLnBrk="1"/>
          <a:endParaRPr lang="ko-KR" altLang="en-US"/>
        </a:p>
      </dgm:t>
    </dgm:pt>
    <dgm:pt modelId="{691E3DD0-4D80-4FD0-A48D-6026B8F75148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교통량 증가</a:t>
          </a:r>
          <a:endParaRPr lang="ko-KR" altLang="en-US" sz="1800" b="1" dirty="0"/>
        </a:p>
      </dgm:t>
    </dgm:pt>
    <dgm:pt modelId="{D3F59B61-35A7-4972-91A5-50B1E5062881}" type="parTrans" cxnId="{99ECCB49-2DBB-4D66-A977-88EE74898B6A}">
      <dgm:prSet/>
      <dgm:spPr/>
      <dgm:t>
        <a:bodyPr/>
        <a:lstStyle/>
        <a:p>
          <a:pPr latinLnBrk="1"/>
          <a:endParaRPr lang="ko-KR" altLang="en-US"/>
        </a:p>
      </dgm:t>
    </dgm:pt>
    <dgm:pt modelId="{191E5CC3-1790-41ED-BE20-FEBDCD3A9E5D}" type="sibTrans" cxnId="{99ECCB49-2DBB-4D66-A977-88EE74898B6A}">
      <dgm:prSet/>
      <dgm:spPr/>
      <dgm:t>
        <a:bodyPr/>
        <a:lstStyle/>
        <a:p>
          <a:pPr latinLnBrk="1"/>
          <a:endParaRPr lang="ko-KR" altLang="en-US"/>
        </a:p>
      </dgm:t>
    </dgm:pt>
    <dgm:pt modelId="{F2DCBE78-8E8B-41E8-BC35-13303CCD2AE7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개체수의 불안정</a:t>
          </a:r>
          <a:endParaRPr lang="ko-KR" altLang="en-US" sz="1800" b="1" dirty="0"/>
        </a:p>
      </dgm:t>
    </dgm:pt>
    <dgm:pt modelId="{1F737681-2343-4FB0-9631-D021DA05C036}" type="parTrans" cxnId="{539558C6-3E15-4A36-9CBC-C4C79B591B08}">
      <dgm:prSet/>
      <dgm:spPr/>
      <dgm:t>
        <a:bodyPr/>
        <a:lstStyle/>
        <a:p>
          <a:pPr latinLnBrk="1"/>
          <a:endParaRPr lang="ko-KR" altLang="en-US"/>
        </a:p>
      </dgm:t>
    </dgm:pt>
    <dgm:pt modelId="{65A439EF-AFDD-4331-8668-B16310783759}" type="sibTrans" cxnId="{539558C6-3E15-4A36-9CBC-C4C79B591B08}">
      <dgm:prSet/>
      <dgm:spPr/>
      <dgm:t>
        <a:bodyPr/>
        <a:lstStyle/>
        <a:p>
          <a:pPr latinLnBrk="1"/>
          <a:endParaRPr lang="ko-KR" altLang="en-US"/>
        </a:p>
      </dgm:t>
    </dgm:pt>
    <dgm:pt modelId="{664AF8B1-19A7-4F38-A22B-7A7E667A4576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서식지 이동</a:t>
          </a:r>
          <a:endParaRPr lang="ko-KR" altLang="en-US" sz="1800" b="1" dirty="0"/>
        </a:p>
      </dgm:t>
    </dgm:pt>
    <dgm:pt modelId="{A91A4B6D-0BEC-401D-B4F1-18ACA6903528}" type="parTrans" cxnId="{F64C40E0-78C8-43D8-8093-4F84A79EB402}">
      <dgm:prSet/>
      <dgm:spPr/>
      <dgm:t>
        <a:bodyPr/>
        <a:lstStyle/>
        <a:p>
          <a:pPr latinLnBrk="1"/>
          <a:endParaRPr lang="ko-KR" altLang="en-US"/>
        </a:p>
      </dgm:t>
    </dgm:pt>
    <dgm:pt modelId="{C70619B8-6A44-46A0-B394-139236301842}" type="sibTrans" cxnId="{F64C40E0-78C8-43D8-8093-4F84A79EB402}">
      <dgm:prSet/>
      <dgm:spPr/>
      <dgm:t>
        <a:bodyPr/>
        <a:lstStyle/>
        <a:p>
          <a:pPr latinLnBrk="1"/>
          <a:endParaRPr lang="ko-KR" altLang="en-US"/>
        </a:p>
      </dgm:t>
    </dgm:pt>
    <dgm:pt modelId="{47408174-848C-44A2-B253-351DF68B5BA0}">
      <dgm:prSet phldrT="[텍스트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latinLnBrk="1"/>
          <a:r>
            <a:rPr lang="ko-KR" altLang="en-US" sz="1800" b="1" dirty="0" smtClean="0"/>
            <a:t>폐기물에  의한 오염</a:t>
          </a:r>
          <a:endParaRPr lang="ko-KR" altLang="en-US" sz="1800" b="1" dirty="0"/>
        </a:p>
      </dgm:t>
    </dgm:pt>
    <dgm:pt modelId="{4CD66203-9991-4893-88A7-1A120A987F5C}" type="parTrans" cxnId="{A5BA0669-A8EF-4841-A980-06656D17ED32}">
      <dgm:prSet/>
      <dgm:spPr/>
      <dgm:t>
        <a:bodyPr/>
        <a:lstStyle/>
        <a:p>
          <a:pPr latinLnBrk="1"/>
          <a:endParaRPr lang="ko-KR" altLang="en-US"/>
        </a:p>
      </dgm:t>
    </dgm:pt>
    <dgm:pt modelId="{693B9564-18BB-4F78-BF03-8028B5EB1BC6}" type="sibTrans" cxnId="{A5BA0669-A8EF-4841-A980-06656D17ED32}">
      <dgm:prSet/>
      <dgm:spPr/>
      <dgm:t>
        <a:bodyPr/>
        <a:lstStyle/>
        <a:p>
          <a:pPr latinLnBrk="1"/>
          <a:endParaRPr lang="ko-KR" altLang="en-US"/>
        </a:p>
      </dgm:t>
    </dgm:pt>
    <dgm:pt modelId="{55CB2E58-ACAD-4191-A733-1DFC6E8D9B4C}" type="pres">
      <dgm:prSet presAssocID="{3617758B-7D28-4DC7-8BCA-5DF5954547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E7F37A-9704-4733-9D4A-767A35D781F0}" type="pres">
      <dgm:prSet presAssocID="{D24DBC00-094E-4420-B4F7-615D15E99C51}" presName="linNode" presStyleCnt="0"/>
      <dgm:spPr/>
    </dgm:pt>
    <dgm:pt modelId="{C0DCF7EC-6A91-4D1E-ABD7-CA826C6C1576}" type="pres">
      <dgm:prSet presAssocID="{D24DBC00-094E-4420-B4F7-615D15E99C51}" presName="parentShp" presStyleLbl="node1" presStyleIdx="0" presStyleCnt="2" custScaleX="56533" custScaleY="565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5046EC-4F8D-4B86-9DB4-D77506713EDE}" type="pres">
      <dgm:prSet presAssocID="{D24DBC00-094E-4420-B4F7-615D15E99C51}" presName="childShp" presStyleLbl="bgAccFollowNode1" presStyleIdx="0" presStyleCnt="2" custScaleY="77016" custLinFactNeighborX="17471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D3DCB5-0760-4C3C-BF2B-82B3F4CAB88B}" type="pres">
      <dgm:prSet presAssocID="{27F11E35-1830-4B31-BC36-94979E244BA0}" presName="spacing" presStyleCnt="0"/>
      <dgm:spPr/>
    </dgm:pt>
    <dgm:pt modelId="{1809645E-C181-47E3-9F55-7F56028F5724}" type="pres">
      <dgm:prSet presAssocID="{F283D59A-4354-472A-A6AC-C78EBE7B515A}" presName="linNode" presStyleCnt="0"/>
      <dgm:spPr/>
    </dgm:pt>
    <dgm:pt modelId="{23F24564-1AC2-4B4C-8AC3-8216093ECFF6}" type="pres">
      <dgm:prSet presAssocID="{F283D59A-4354-472A-A6AC-C78EBE7B515A}" presName="parentShp" presStyleLbl="node1" presStyleIdx="1" presStyleCnt="2" custScaleX="56533" custScaleY="5653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7413D7-856E-489A-87AA-1302C6A7F7DC}" type="pres">
      <dgm:prSet presAssocID="{F283D59A-4354-472A-A6AC-C78EBE7B515A}" presName="childShp" presStyleLbl="bgAccFollowNode1" presStyleIdx="1" presStyleCnt="2" custScaleY="77016" custLinFactNeighborX="174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5EFDA99-891E-4D1C-9C66-2EA22DEFB27C}" type="presOf" srcId="{0403FEE1-B1DB-484B-9274-AD7D05441F7D}" destId="{0F5046EC-4F8D-4B86-9DB4-D77506713EDE}" srcOrd="0" destOrd="0" presId="urn:microsoft.com/office/officeart/2005/8/layout/vList6"/>
    <dgm:cxn modelId="{0C19572F-F25F-4AC4-A2CA-604395A968D0}" srcId="{3617758B-7D28-4DC7-8BCA-5DF595454721}" destId="{F283D59A-4354-472A-A6AC-C78EBE7B515A}" srcOrd="1" destOrd="0" parTransId="{5520BAE0-7D15-4ED4-A69F-74BB5F59F27E}" sibTransId="{AA62E10F-D128-48D3-A6CD-50AE4D45F75A}"/>
    <dgm:cxn modelId="{EDFD198C-642A-46F4-BEB3-E1C725BD4289}" type="presOf" srcId="{F283D59A-4354-472A-A6AC-C78EBE7B515A}" destId="{23F24564-1AC2-4B4C-8AC3-8216093ECFF6}" srcOrd="0" destOrd="0" presId="urn:microsoft.com/office/officeart/2005/8/layout/vList6"/>
    <dgm:cxn modelId="{A5BA0669-A8EF-4841-A980-06656D17ED32}" srcId="{D24DBC00-094E-4420-B4F7-615D15E99C51}" destId="{47408174-848C-44A2-B253-351DF68B5BA0}" srcOrd="3" destOrd="0" parTransId="{4CD66203-9991-4893-88A7-1A120A987F5C}" sibTransId="{693B9564-18BB-4F78-BF03-8028B5EB1BC6}"/>
    <dgm:cxn modelId="{539558C6-3E15-4A36-9CBC-C4C79B591B08}" srcId="{EE01D70D-62B6-494D-9022-A5B3F4E466BF}" destId="{F2DCBE78-8E8B-41E8-BC35-13303CCD2AE7}" srcOrd="0" destOrd="0" parTransId="{1F737681-2343-4FB0-9631-D021DA05C036}" sibTransId="{65A439EF-AFDD-4331-8668-B16310783759}"/>
    <dgm:cxn modelId="{B571F4B3-752F-4920-BC69-4EAE73E3BF83}" type="presOf" srcId="{F2DCBE78-8E8B-41E8-BC35-13303CCD2AE7}" destId="{147413D7-856E-489A-87AA-1302C6A7F7DC}" srcOrd="0" destOrd="1" presId="urn:microsoft.com/office/officeart/2005/8/layout/vList6"/>
    <dgm:cxn modelId="{A3A54C92-709F-4563-8073-DE3602D9C5BC}" type="presOf" srcId="{76C0325F-FC0B-4551-96E7-C46F58310C69}" destId="{147413D7-856E-489A-87AA-1302C6A7F7DC}" srcOrd="0" destOrd="2" presId="urn:microsoft.com/office/officeart/2005/8/layout/vList6"/>
    <dgm:cxn modelId="{678B2EC3-7C1B-4E23-BEF8-586C6C8CF7D3}" srcId="{F283D59A-4354-472A-A6AC-C78EBE7B515A}" destId="{76C0325F-FC0B-4551-96E7-C46F58310C69}" srcOrd="1" destOrd="0" parTransId="{2E997A22-D9B7-4695-9C19-0516EDF922A6}" sibTransId="{BF912C8F-E69A-47D5-B4E4-C5416C398F41}"/>
    <dgm:cxn modelId="{2502F130-A81F-4E91-863E-1D25256A4B42}" type="presOf" srcId="{691E3DD0-4D80-4FD0-A48D-6026B8F75148}" destId="{0F5046EC-4F8D-4B86-9DB4-D77506713EDE}" srcOrd="0" destOrd="2" presId="urn:microsoft.com/office/officeart/2005/8/layout/vList6"/>
    <dgm:cxn modelId="{057EDECB-EB66-4170-824E-7DA7A7098DCC}" srcId="{D24DBC00-094E-4420-B4F7-615D15E99C51}" destId="{FB32B0A6-A6E0-4E70-BEBD-162C42943143}" srcOrd="1" destOrd="0" parTransId="{19007573-9280-4483-9CF4-2B211EAD1BC5}" sibTransId="{197BE01E-70F5-42E2-A131-AE414C85CC5F}"/>
    <dgm:cxn modelId="{D03FD475-297A-4F49-9E20-4D40D7A632BA}" srcId="{3617758B-7D28-4DC7-8BCA-5DF595454721}" destId="{D24DBC00-094E-4420-B4F7-615D15E99C51}" srcOrd="0" destOrd="0" parTransId="{892EA9D6-A985-4A22-B2AD-2584E7218097}" sibTransId="{27F11E35-1830-4B31-BC36-94979E244BA0}"/>
    <dgm:cxn modelId="{B04C420C-1C03-4F7E-AF8E-733D59048DD3}" type="presOf" srcId="{D24DBC00-094E-4420-B4F7-615D15E99C51}" destId="{C0DCF7EC-6A91-4D1E-ABD7-CA826C6C1576}" srcOrd="0" destOrd="0" presId="urn:microsoft.com/office/officeart/2005/8/layout/vList6"/>
    <dgm:cxn modelId="{9311CEDC-101D-4C6B-806F-798D866B5FD6}" srcId="{F283D59A-4354-472A-A6AC-C78EBE7B515A}" destId="{EE01D70D-62B6-494D-9022-A5B3F4E466BF}" srcOrd="0" destOrd="0" parTransId="{F1384153-0A4C-4A0F-92A9-234C2C19B522}" sibTransId="{E3BEF226-6C0E-4C64-A924-D1EC56132885}"/>
    <dgm:cxn modelId="{F64C40E0-78C8-43D8-8093-4F84A79EB402}" srcId="{76C0325F-FC0B-4551-96E7-C46F58310C69}" destId="{664AF8B1-19A7-4F38-A22B-7A7E667A4576}" srcOrd="0" destOrd="0" parTransId="{A91A4B6D-0BEC-401D-B4F1-18ACA6903528}" sibTransId="{C70619B8-6A44-46A0-B394-139236301842}"/>
    <dgm:cxn modelId="{8FFD487D-9AF0-4420-8E29-9283DE9B5EA0}" type="presOf" srcId="{EE01D70D-62B6-494D-9022-A5B3F4E466BF}" destId="{147413D7-856E-489A-87AA-1302C6A7F7DC}" srcOrd="0" destOrd="0" presId="urn:microsoft.com/office/officeart/2005/8/layout/vList6"/>
    <dgm:cxn modelId="{0B132C31-24D5-4D4E-9EA4-DF36E067B7A6}" type="presOf" srcId="{664AF8B1-19A7-4F38-A22B-7A7E667A4576}" destId="{147413D7-856E-489A-87AA-1302C6A7F7DC}" srcOrd="0" destOrd="3" presId="urn:microsoft.com/office/officeart/2005/8/layout/vList6"/>
    <dgm:cxn modelId="{99ECCB49-2DBB-4D66-A977-88EE74898B6A}" srcId="{D24DBC00-094E-4420-B4F7-615D15E99C51}" destId="{691E3DD0-4D80-4FD0-A48D-6026B8F75148}" srcOrd="2" destOrd="0" parTransId="{D3F59B61-35A7-4972-91A5-50B1E5062881}" sibTransId="{191E5CC3-1790-41ED-BE20-FEBDCD3A9E5D}"/>
    <dgm:cxn modelId="{1954CAF1-07B6-4F9D-A63B-2BE752BC3CF0}" type="presOf" srcId="{47408174-848C-44A2-B253-351DF68B5BA0}" destId="{0F5046EC-4F8D-4B86-9DB4-D77506713EDE}" srcOrd="0" destOrd="3" presId="urn:microsoft.com/office/officeart/2005/8/layout/vList6"/>
    <dgm:cxn modelId="{D6F52C7B-A517-449C-A177-C392156B9449}" type="presOf" srcId="{FB32B0A6-A6E0-4E70-BEBD-162C42943143}" destId="{0F5046EC-4F8D-4B86-9DB4-D77506713EDE}" srcOrd="0" destOrd="1" presId="urn:microsoft.com/office/officeart/2005/8/layout/vList6"/>
    <dgm:cxn modelId="{CD38DEFA-FC1C-4EF9-8514-F422821A156B}" srcId="{D24DBC00-094E-4420-B4F7-615D15E99C51}" destId="{0403FEE1-B1DB-484B-9274-AD7D05441F7D}" srcOrd="0" destOrd="0" parTransId="{090ED170-15FE-4024-927B-3C0226E6981F}" sibTransId="{CB084EE8-9940-4868-B5EF-C6689FCAC994}"/>
    <dgm:cxn modelId="{126F5B00-96F3-420A-939C-E623681873F4}" type="presOf" srcId="{3617758B-7D28-4DC7-8BCA-5DF595454721}" destId="{55CB2E58-ACAD-4191-A733-1DFC6E8D9B4C}" srcOrd="0" destOrd="0" presId="urn:microsoft.com/office/officeart/2005/8/layout/vList6"/>
    <dgm:cxn modelId="{0F3D7257-26ED-49A4-8C4A-0F7236E9E33C}" type="presParOf" srcId="{55CB2E58-ACAD-4191-A733-1DFC6E8D9B4C}" destId="{8EE7F37A-9704-4733-9D4A-767A35D781F0}" srcOrd="0" destOrd="0" presId="urn:microsoft.com/office/officeart/2005/8/layout/vList6"/>
    <dgm:cxn modelId="{91CD37A5-F469-43D6-B166-94A4D9619982}" type="presParOf" srcId="{8EE7F37A-9704-4733-9D4A-767A35D781F0}" destId="{C0DCF7EC-6A91-4D1E-ABD7-CA826C6C1576}" srcOrd="0" destOrd="0" presId="urn:microsoft.com/office/officeart/2005/8/layout/vList6"/>
    <dgm:cxn modelId="{87BB787E-312F-40CD-BC46-CE4F553DE043}" type="presParOf" srcId="{8EE7F37A-9704-4733-9D4A-767A35D781F0}" destId="{0F5046EC-4F8D-4B86-9DB4-D77506713EDE}" srcOrd="1" destOrd="0" presId="urn:microsoft.com/office/officeart/2005/8/layout/vList6"/>
    <dgm:cxn modelId="{8BBE0CFE-639E-4358-8847-711FBF13095B}" type="presParOf" srcId="{55CB2E58-ACAD-4191-A733-1DFC6E8D9B4C}" destId="{EBD3DCB5-0760-4C3C-BF2B-82B3F4CAB88B}" srcOrd="1" destOrd="0" presId="urn:microsoft.com/office/officeart/2005/8/layout/vList6"/>
    <dgm:cxn modelId="{DA718435-7287-4BB7-9503-EA29228FD022}" type="presParOf" srcId="{55CB2E58-ACAD-4191-A733-1DFC6E8D9B4C}" destId="{1809645E-C181-47E3-9F55-7F56028F5724}" srcOrd="2" destOrd="0" presId="urn:microsoft.com/office/officeart/2005/8/layout/vList6"/>
    <dgm:cxn modelId="{2D623666-12A3-4BC6-B757-CC3F3C9617D3}" type="presParOf" srcId="{1809645E-C181-47E3-9F55-7F56028F5724}" destId="{23F24564-1AC2-4B4C-8AC3-8216093ECFF6}" srcOrd="0" destOrd="0" presId="urn:microsoft.com/office/officeart/2005/8/layout/vList6"/>
    <dgm:cxn modelId="{C243A727-9CB4-4782-82C1-B3E9D869FB2A}" type="presParOf" srcId="{1809645E-C181-47E3-9F55-7F56028F5724}" destId="{147413D7-856E-489A-87AA-1302C6A7F7D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046EC-4F8D-4B86-9DB4-D77506713EDE}">
      <dsp:nvSpPr>
        <dsp:cNvPr id="0" name=""/>
        <dsp:cNvSpPr/>
      </dsp:nvSpPr>
      <dsp:spPr>
        <a:xfrm>
          <a:off x="2922999" y="975"/>
          <a:ext cx="4579708" cy="21290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지형의 개편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소음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진동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배수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조명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교통량 증가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폐기물에  의한 오염</a:t>
          </a:r>
          <a:endParaRPr lang="ko-KR" altLang="en-US" sz="1800" b="1" kern="1200" dirty="0"/>
        </a:p>
      </dsp:txBody>
      <dsp:txXfrm>
        <a:off x="2922999" y="975"/>
        <a:ext cx="4579708" cy="2129055"/>
      </dsp:txXfrm>
    </dsp:sp>
    <dsp:sp modelId="{C0DCF7EC-6A91-4D1E-ABD7-CA826C6C1576}">
      <dsp:nvSpPr>
        <dsp:cNvPr id="0" name=""/>
        <dsp:cNvSpPr/>
      </dsp:nvSpPr>
      <dsp:spPr>
        <a:xfrm>
          <a:off x="663554" y="284094"/>
          <a:ext cx="1726031" cy="1562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err="1" smtClean="0"/>
            <a:t>공사중</a:t>
          </a:r>
          <a:endParaRPr lang="ko-KR" altLang="en-US" sz="3200" b="1" kern="1200" dirty="0"/>
        </a:p>
      </dsp:txBody>
      <dsp:txXfrm>
        <a:off x="663554" y="284094"/>
        <a:ext cx="1726031" cy="1562816"/>
      </dsp:txXfrm>
    </dsp:sp>
    <dsp:sp modelId="{147413D7-856E-489A-87AA-1302C6A7F7DC}">
      <dsp:nvSpPr>
        <dsp:cNvPr id="0" name=""/>
        <dsp:cNvSpPr/>
      </dsp:nvSpPr>
      <dsp:spPr>
        <a:xfrm>
          <a:off x="2922999" y="2406473"/>
          <a:ext cx="4579708" cy="21290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어류의 서식피해</a:t>
          </a:r>
          <a:endParaRPr lang="ko-KR" altLang="en-US" sz="1800" b="1" kern="1200" dirty="0"/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개체수의 불안정</a:t>
          </a:r>
          <a:endParaRPr lang="ko-KR" altLang="en-US" sz="18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조류의 서식피해</a:t>
          </a:r>
          <a:endParaRPr lang="ko-KR" altLang="en-US" sz="1800" b="1" kern="1200" dirty="0"/>
        </a:p>
        <a:p>
          <a:pPr marL="342900" lvl="2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서식지 이동</a:t>
          </a:r>
          <a:endParaRPr lang="ko-KR" altLang="en-US" sz="1800" b="1" kern="1200" dirty="0"/>
        </a:p>
      </dsp:txBody>
      <dsp:txXfrm>
        <a:off x="2922999" y="2406473"/>
        <a:ext cx="4579708" cy="2129055"/>
      </dsp:txXfrm>
    </dsp:sp>
    <dsp:sp modelId="{23F24564-1AC2-4B4C-8AC3-8216093ECFF6}">
      <dsp:nvSpPr>
        <dsp:cNvPr id="0" name=""/>
        <dsp:cNvSpPr/>
      </dsp:nvSpPr>
      <dsp:spPr>
        <a:xfrm>
          <a:off x="663554" y="2689592"/>
          <a:ext cx="1726031" cy="1562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err="1" smtClean="0"/>
            <a:t>완료후</a:t>
          </a:r>
          <a:endParaRPr lang="ko-KR" altLang="en-US" sz="3200" b="1" kern="1200" dirty="0"/>
        </a:p>
      </dsp:txBody>
      <dsp:txXfrm>
        <a:off x="663554" y="2689592"/>
        <a:ext cx="1726031" cy="156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0A5F-553A-4C8D-996A-66AC9BBBF07E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1403-6F0F-4887-9872-440780FEBA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1B40-4130-4B59-B307-3A2D7B948108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31E2-67CA-4046-815D-386FF8E475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0C82-C246-434C-A878-275BAA299A52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90E1-92D5-43AD-BD5E-92488EC916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3757-4EAC-4470-9F99-91344E2F7665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EAC0-55C4-4693-A594-FAFD5779F3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9080-4ED9-4BA2-A00E-A488F2B218DF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8CF0-C34E-4B2A-9010-6531497711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EE9E-895C-4A38-8DBE-742FC68CB369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0900-7766-4279-8662-202ED030D5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5FE8-DB8E-4A2D-9DCF-A3F8A18A22F1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597D-7B0D-4FCB-8807-72CC19E0B9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D30E-A50A-41EC-B48D-91E8645EB69D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2512-810A-4FA3-AE67-797F0F4396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84FC-4D28-4231-A98C-B0EEAAD7F57D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7360-6BC1-4DB2-9F37-CC6BA64183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00B2-A109-4B03-A19D-478D4CF0264A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9229-AFCD-4F15-9B77-A3DC443732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DC65-A1BF-40B4-93BE-B3E02E0B8E37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C149-8E47-4738-977F-52E0E5D61A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t="3410" b="3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F439DE-A35A-4232-8C8A-2FFF73F0D260}" type="datetimeFigureOut">
              <a:rPr lang="ko-KR" altLang="en-US"/>
              <a:pPr>
                <a:defRPr/>
              </a:pPr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F3A236-4295-4970-AC10-89D0851FAC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yonhapnews.c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awris.ekr.or.kr/rawrismis/2010/sub24.aspx" TargetMode="External"/><Relationship Id="rId2" Type="http://schemas.openxmlformats.org/officeDocument/2006/relationships/hyperlink" Target="http://river4.tistory.com/tag/%EC%88%98%EB%B3%80%20%EB%B9%84%EC%98%A4%ED%86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naver.com/main/read.nhn?mode=LSD&amp;mid=sec&amp;sid1=102&amp;oid=001&amp;aid=000206633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awris.ekr.or.kr/rawrismis/2010/sub24.aspx" TargetMode="External"/><Relationship Id="rId2" Type="http://schemas.openxmlformats.org/officeDocument/2006/relationships/hyperlink" Target="http://river4.tistory.com/tag/%EC%88%98%EB%B3%80%20%EB%B9%84%EC%98%A4%ED%86%B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ws.naver.com/main/read.nhn?mode=LSD&amp;mid=sec&amp;sid1=102&amp;oid=001&amp;aid=000206633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179388" y="1943100"/>
            <a:ext cx="9285287" cy="1470025"/>
          </a:xfrm>
        </p:spPr>
        <p:txBody>
          <a:bodyPr>
            <a:noAutofit/>
          </a:bodyPr>
          <a:lstStyle/>
          <a:p>
            <a:pPr algn="l"/>
            <a:r>
              <a:rPr lang="ko-KR" altLang="en-US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지름길</a:t>
            </a:r>
            <a:r>
              <a:rPr lang="en-US" altLang="ko-KR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(Shortcut Road)</a:t>
            </a:r>
            <a:br>
              <a:rPr lang="en-US" altLang="ko-KR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ko-KR" sz="28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8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종합복지관</a:t>
            </a:r>
            <a:r>
              <a:rPr lang="en-US" altLang="ko-KR" sz="28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~</a:t>
            </a:r>
            <a:r>
              <a:rPr lang="ko-KR" altLang="en-US" sz="28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금호방면연결도로설계</a:t>
            </a:r>
            <a:r>
              <a:rPr lang="en-US" altLang="ko-KR" sz="28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963" y="5084763"/>
            <a:ext cx="3168650" cy="1520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en-US" altLang="ko-KR" sz="2400" b="1">
                <a:solidFill>
                  <a:srgbClr val="A6A6A6"/>
                </a:solidFill>
                <a:latin typeface="Arial Black" pitchFamily="34" charset="0"/>
                <a:ea typeface="맑은 고딕"/>
              </a:rPr>
              <a:t>Team name : </a:t>
            </a:r>
            <a:r>
              <a:rPr kumimoji="0" lang="ko-KR" altLang="en-US" sz="2400" b="1">
                <a:solidFill>
                  <a:srgbClr val="A6A6A6"/>
                </a:solidFill>
                <a:latin typeface="Arial Black" pitchFamily="34" charset="0"/>
                <a:ea typeface="맑은 고딕"/>
              </a:rPr>
              <a:t>라 온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  <a:ea typeface="맑은 고딕"/>
              </a:rPr>
              <a:t>Moojun Kim  (20726321)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  <a:ea typeface="맑은 고딕"/>
              </a:rPr>
              <a:t>Jinil Kim       (20726431)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  <a:ea typeface="맑은 고딕"/>
              </a:rPr>
              <a:t>Won Bang     (20726211)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  <a:ea typeface="맑은 고딕"/>
              </a:rPr>
              <a:t>Jaemoo Seo (20726567)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  <a:ea typeface="맑은 고딕"/>
              </a:rPr>
              <a:t>Jaeyong Lee (20726253)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44" name="Picture 2216" descr="1317752537059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 rot="6890387">
            <a:off x="5094288" y="2474913"/>
            <a:ext cx="3886200" cy="2914650"/>
          </a:xfrm>
          <a:prstGeom prst="rect">
            <a:avLst/>
          </a:prstGeom>
          <a:noFill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야장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50342" name="Picture 2214" descr="1317752520378"/>
          <p:cNvPicPr>
            <a:picLocks noChangeAspect="1" noChangeArrowheads="1"/>
          </p:cNvPicPr>
          <p:nvPr/>
        </p:nvPicPr>
        <p:blipFill>
          <a:blip r:embed="rId3" cstate="print">
            <a:lum contrast="46000"/>
          </a:blip>
          <a:srcRect/>
          <a:stretch>
            <a:fillRect/>
          </a:stretch>
        </p:blipFill>
        <p:spPr bwMode="auto">
          <a:xfrm rot="4217648">
            <a:off x="53975" y="2401888"/>
            <a:ext cx="3886200" cy="2914650"/>
          </a:xfrm>
          <a:prstGeom prst="rect">
            <a:avLst/>
          </a:prstGeom>
          <a:noFill/>
        </p:spPr>
      </p:pic>
      <p:pic>
        <p:nvPicPr>
          <p:cNvPr id="50343" name="Picture 2215" descr="1317752529207"/>
          <p:cNvPicPr>
            <a:picLocks noChangeAspect="1" noChangeArrowheads="1"/>
          </p:cNvPicPr>
          <p:nvPr/>
        </p:nvPicPr>
        <p:blipFill>
          <a:blip r:embed="rId4" cstate="print">
            <a:lum contrast="54000"/>
          </a:blip>
          <a:srcRect/>
          <a:stretch>
            <a:fillRect/>
          </a:stretch>
        </p:blipFill>
        <p:spPr bwMode="auto">
          <a:xfrm>
            <a:off x="3114675" y="1485900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관측 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&amp; 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계산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116013" y="5661025"/>
            <a:ext cx="640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99FF66"/>
                </a:solidFill>
              </a:rPr>
              <a:t>관측시 표척을 앞</a:t>
            </a:r>
            <a:r>
              <a:rPr lang="en-US" altLang="ko-KR">
                <a:solidFill>
                  <a:srgbClr val="99FF66"/>
                </a:solidFill>
              </a:rPr>
              <a:t>,</a:t>
            </a:r>
            <a:r>
              <a:rPr lang="ko-KR" altLang="en-US">
                <a:solidFill>
                  <a:srgbClr val="99FF66"/>
                </a:solidFill>
              </a:rPr>
              <a:t>뒤로 천천히 흔들어 최소값을 </a:t>
            </a:r>
            <a:r>
              <a:rPr lang="en-US" altLang="ko-KR">
                <a:solidFill>
                  <a:srgbClr val="99FF66"/>
                </a:solidFill>
              </a:rPr>
              <a:t>mm</a:t>
            </a:r>
            <a:r>
              <a:rPr lang="ko-KR" altLang="en-US">
                <a:solidFill>
                  <a:srgbClr val="99FF66"/>
                </a:solidFill>
              </a:rPr>
              <a:t>단위까지 측정한다</a:t>
            </a:r>
            <a:r>
              <a:rPr lang="en-US" altLang="ko-KR">
                <a:solidFill>
                  <a:srgbClr val="99FF66"/>
                </a:solidFill>
              </a:rPr>
              <a:t>. </a:t>
            </a:r>
            <a:r>
              <a:rPr lang="ko-KR" altLang="en-US">
                <a:solidFill>
                  <a:srgbClr val="99FF66"/>
                </a:solidFill>
              </a:rPr>
              <a:t>야장에 기입해온 값을 내업을 통해 계산하여 정리한다</a:t>
            </a:r>
            <a:r>
              <a:rPr lang="en-US" altLang="ko-KR">
                <a:solidFill>
                  <a:srgbClr val="99FF66"/>
                </a:solidFill>
              </a:rPr>
              <a:t>.</a:t>
            </a:r>
          </a:p>
        </p:txBody>
      </p:sp>
      <p:pic>
        <p:nvPicPr>
          <p:cNvPr id="39947" name="Picture 11" descr="1317736870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3384550" cy="3889375"/>
          </a:xfrm>
          <a:prstGeom prst="rect">
            <a:avLst/>
          </a:prstGeom>
          <a:noFill/>
        </p:spPr>
      </p:pic>
      <p:pic>
        <p:nvPicPr>
          <p:cNvPr id="39948" name="Picture 12" descr="1317747645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84313"/>
            <a:ext cx="3457575" cy="3889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성과표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4032250" cy="5111750"/>
          </a:xfrm>
          <a:prstGeom prst="rect">
            <a:avLst/>
          </a:prstGeom>
          <a:noFill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341438"/>
            <a:ext cx="3671887" cy="5111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종단면도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48490" cy="50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23850" y="1057275"/>
            <a:ext cx="1503363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800" b="1">
                <a:solidFill>
                  <a:srgbClr val="604A7B"/>
                </a:solidFill>
                <a:latin typeface="맑은 고딕"/>
                <a:ea typeface="맑은 고딕"/>
              </a:rPr>
              <a:t>Episode</a:t>
            </a:r>
            <a:endParaRPr kumimoji="0" lang="ko-KR" altLang="en-US" sz="2800" b="1">
              <a:solidFill>
                <a:srgbClr val="E6E0EC"/>
              </a:solidFill>
              <a:latin typeface="맑은 고딕"/>
              <a:ea typeface="맑은 고딕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accent4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7088" y="1755775"/>
            <a:ext cx="792162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0" lang="ko-KR" altLang="en-US">
              <a:solidFill>
                <a:srgbClr val="E6E0EC"/>
              </a:solidFill>
              <a:latin typeface="맑은 고딕"/>
              <a:ea typeface="맑은 고딕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268538" y="5373688"/>
            <a:ext cx="431958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ko-KR" altLang="en-US">
                <a:solidFill>
                  <a:srgbClr val="FF0000"/>
                </a:solidFill>
              </a:rPr>
              <a:t>모기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자꾸 물린데가 커진다</a:t>
            </a:r>
            <a:r>
              <a:rPr lang="en-US" altLang="ko-KR">
                <a:solidFill>
                  <a:srgbClr val="FF0000"/>
                </a:solidFill>
              </a:rPr>
              <a:t>…)</a:t>
            </a:r>
            <a:endParaRPr lang="ko-KR" alt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ko-KR" altLang="en-US"/>
          </a:p>
        </p:txBody>
      </p:sp>
      <p:pic>
        <p:nvPicPr>
          <p:cNvPr id="45066" name="Picture 10" descr="1317753043836"/>
          <p:cNvPicPr>
            <a:picLocks noChangeAspect="1" noChangeArrowheads="1"/>
          </p:cNvPicPr>
          <p:nvPr/>
        </p:nvPicPr>
        <p:blipFill>
          <a:blip r:embed="rId2" cstate="print">
            <a:lum contrast="44000"/>
          </a:blip>
          <a:srcRect/>
          <a:stretch>
            <a:fillRect/>
          </a:stretch>
        </p:blipFill>
        <p:spPr bwMode="auto">
          <a:xfrm>
            <a:off x="2268538" y="1989138"/>
            <a:ext cx="3886200" cy="2914650"/>
          </a:xfrm>
          <a:prstGeom prst="rect">
            <a:avLst/>
          </a:prstGeom>
          <a:noFill/>
        </p:spPr>
      </p:pic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4067175" y="2852738"/>
            <a:ext cx="936625" cy="1081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7088" y="1755775"/>
            <a:ext cx="792162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kumimoji="0" lang="ko-KR" altLang="en-US">
              <a:solidFill>
                <a:srgbClr val="E6E0EC"/>
              </a:solidFill>
              <a:latin typeface="맑은 고딕"/>
              <a:ea typeface="맑은 고딕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268538" y="5373688"/>
            <a:ext cx="4319587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 dirty="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1643050"/>
            <a:ext cx="62151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ko-KR" altLang="en-US" sz="6000" dirty="0" smtClean="0">
                <a:solidFill>
                  <a:schemeClr val="accent6">
                    <a:lumMod val="75000"/>
                  </a:schemeClr>
                </a:solidFill>
              </a:rPr>
              <a:t>차 보고 및 발표</a:t>
            </a:r>
            <a:endParaRPr lang="en-US" altLang="ko-KR" sz="6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ko-KR" dirty="0" smtClean="0"/>
          </a:p>
          <a:p>
            <a:pPr algn="r"/>
            <a:endParaRPr lang="en-US" altLang="ko-KR" sz="4000" dirty="0" smtClean="0">
              <a:solidFill>
                <a:srgbClr val="C00000"/>
              </a:solidFill>
            </a:endParaRPr>
          </a:p>
          <a:p>
            <a:pPr algn="r"/>
            <a:endParaRPr lang="en-US" altLang="ko-KR" sz="4000" dirty="0" smtClean="0">
              <a:solidFill>
                <a:srgbClr val="C00000"/>
              </a:solidFill>
            </a:endParaRPr>
          </a:p>
          <a:p>
            <a:pPr algn="r"/>
            <a:endParaRPr lang="en-US" altLang="ko-KR" sz="4000" dirty="0" smtClean="0">
              <a:solidFill>
                <a:srgbClr val="C00000"/>
              </a:solidFill>
            </a:endParaRPr>
          </a:p>
          <a:p>
            <a:pPr algn="r"/>
            <a:r>
              <a:rPr lang="en-US" altLang="ko-KR" sz="4000" dirty="0" smtClean="0">
                <a:solidFill>
                  <a:srgbClr val="C00000"/>
                </a:solidFill>
              </a:rPr>
              <a:t>The end</a:t>
            </a:r>
            <a:endParaRPr lang="ko-KR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42814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댐이 환경에 미치는 영향 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1115616" y="1844824"/>
          <a:ext cx="763284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답사 및 선정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63563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댐이 환경에 미치는 </a:t>
            </a:r>
            <a:r>
              <a:rPr kumimoji="0" lang="ko-KR" altLang="en-US" sz="2800" b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영향</a:t>
            </a:r>
            <a:r>
              <a:rPr kumimoji="0" lang="en-US" altLang="ko-KR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세부사항</a:t>
            </a:r>
            <a:r>
              <a:rPr kumimoji="0" lang="en-US" altLang="ko-KR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83568" y="1683669"/>
          <a:ext cx="7848873" cy="4709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304"/>
                <a:gridCol w="2088232"/>
                <a:gridCol w="3024337"/>
              </a:tblGrid>
              <a:tr h="200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요 인</a:t>
                      </a:r>
                      <a:endParaRPr lang="ko-KR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직접적인 현상</a:t>
                      </a:r>
                      <a:endParaRPr lang="ko-KR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환경에의 영향</a:t>
                      </a:r>
                      <a:endParaRPr lang="ko-KR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3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댐 </a:t>
                      </a:r>
                      <a:r>
                        <a:rPr lang="ko-KR" altLang="en-US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및 부속시설 의 설치</a:t>
                      </a:r>
                      <a:endParaRPr lang="ko-KR" alt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토지의 </a:t>
                      </a:r>
                      <a:r>
                        <a:rPr lang="ko-KR" altLang="en-US" sz="1500" b="1" dirty="0"/>
                        <a:t>개편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유수의 </a:t>
                      </a:r>
                      <a:r>
                        <a:rPr lang="ko-KR" altLang="en-US" sz="1500" b="1" dirty="0"/>
                        <a:t>차단과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불연속화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식생의 </a:t>
                      </a:r>
                      <a:r>
                        <a:rPr lang="ko-KR" altLang="en-US" sz="1500" b="1" dirty="0"/>
                        <a:t>감소와 </a:t>
                      </a:r>
                      <a:r>
                        <a:rPr lang="ko-KR" altLang="en-US" sz="1500" b="1" dirty="0" smtClean="0"/>
                        <a:t>분단 </a:t>
                      </a:r>
                      <a:endParaRPr lang="ko-KR" altLang="en-US" sz="1500" b="1" dirty="0"/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동물의 </a:t>
                      </a:r>
                      <a:r>
                        <a:rPr lang="ko-KR" altLang="en-US" sz="1500" b="1" dirty="0"/>
                        <a:t>서식지 </a:t>
                      </a:r>
                      <a:r>
                        <a:rPr lang="ko-KR" altLang="en-US" sz="1500" b="1" dirty="0" smtClean="0"/>
                        <a:t>감소와 </a:t>
                      </a:r>
                      <a:r>
                        <a:rPr lang="ko-KR" altLang="en-US" sz="1500" b="1" dirty="0"/>
                        <a:t>분단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</a:t>
                      </a:r>
                      <a:r>
                        <a:rPr lang="ko-KR" altLang="en-US" sz="1500" b="1" dirty="0" err="1" smtClean="0"/>
                        <a:t>굴삭법면의</a:t>
                      </a:r>
                      <a:r>
                        <a:rPr lang="ko-KR" altLang="en-US" sz="1500" b="1" dirty="0" smtClean="0"/>
                        <a:t> </a:t>
                      </a:r>
                      <a:r>
                        <a:rPr lang="ko-KR" altLang="en-US" sz="1500" b="1" dirty="0"/>
                        <a:t>출현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/>
                        <a:t> </a:t>
                      </a:r>
                      <a:r>
                        <a:rPr lang="ko-KR" altLang="en-US" sz="1500" b="1" dirty="0" err="1" smtClean="0"/>
                        <a:t>조류등의</a:t>
                      </a:r>
                      <a:r>
                        <a:rPr lang="ko-KR" altLang="en-US" sz="1500" b="1" dirty="0" smtClean="0"/>
                        <a:t> </a:t>
                      </a:r>
                      <a:r>
                        <a:rPr lang="ko-KR" altLang="en-US" sz="1500" b="1" dirty="0"/>
                        <a:t>이동장해와 </a:t>
                      </a:r>
                      <a:r>
                        <a:rPr lang="ko-KR" altLang="en-US" sz="1500" b="1" dirty="0" err="1"/>
                        <a:t>육봉화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3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한양신명조"/>
                        </a:rPr>
                        <a:t>저수지의 출현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수면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및 수괴의 형성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수몰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물의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체류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수위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변동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미기상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변화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수면을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이용하는 생물증가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식생의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감소와 분단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동물의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서식지 감소와 분단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동물의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이동 저해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계류의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감소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수질의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변화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지수성생물의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증가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호안의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</a:t>
                      </a:r>
                      <a:r>
                        <a:rPr lang="ko-KR" altLang="en-US" sz="1500" b="1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나지화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63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한양신명조"/>
                        </a:rPr>
                        <a:t>하류의 하천유량 및 수질변화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흐름의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변화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수질의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변화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홍수에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의한 교란 감소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관수빈도의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감소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저류수의 </a:t>
                      </a: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방류에 따른 수질변화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3" name="직사각형 6"/>
          <p:cNvSpPr>
            <a:spLocks noChangeArrowheads="1"/>
          </p:cNvSpPr>
          <p:nvPr/>
        </p:nvSpPr>
        <p:spPr bwMode="auto">
          <a:xfrm>
            <a:off x="0" y="70294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 b="1">
                <a:latin typeface="맑은 고딕"/>
                <a:ea typeface="맑은 고딕"/>
              </a:rPr>
              <a:t>일본에서의 환경친화적인 댐건설사례 및 국내적용방안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55213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1 : </a:t>
            </a:r>
            <a:r>
              <a:rPr kumimoji="0" lang="ko-KR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비오톱의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(1)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552" y="1916832"/>
            <a:ext cx="82089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이란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숲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가로수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습지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화단 등 도심에 존재하는 다양한 인공물이나 자연물로 지역 생태계 향상에 기여하는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작은 생물서식공간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을 말함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39750" y="2943225"/>
            <a:ext cx="8208963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어원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그리스어로 생명을 의미하는 “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비오스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(bios)”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와 땅 또는 영역이라는 의미하는 “토포스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en-US" altLang="ko-KR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topos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)”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가 결합된 용어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9750" y="4352925"/>
            <a:ext cx="8208963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비오톱의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종류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주거지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상업 및 업무지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공업지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및 도시기반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시설지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교통시설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5.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조경녹지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03788" y="4581525"/>
            <a:ext cx="3052762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6.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 및 습지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7.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경작지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8.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산림지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9.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유휴지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비오톱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1510" name="직사각형 11"/>
          <p:cNvSpPr>
            <a:spLocks noChangeArrowheads="1"/>
          </p:cNvSpPr>
          <p:nvPr/>
        </p:nvSpPr>
        <p:spPr bwMode="auto">
          <a:xfrm>
            <a:off x="0" y="70294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 b="1">
                <a:latin typeface="맑은 고딕"/>
                <a:ea typeface="맑은 고딕"/>
              </a:rPr>
              <a:t>비오톱 </a:t>
            </a:r>
            <a:r>
              <a:rPr kumimoji="0" lang="en-US" altLang="ko-KR" sz="1400" b="1">
                <a:latin typeface="맑은 고딕"/>
                <a:ea typeface="맑은 고딕"/>
              </a:rPr>
              <a:t>PPT</a:t>
            </a:r>
            <a:endParaRPr kumimoji="0" lang="ko-KR" altLang="en-US" sz="1400">
              <a:latin typeface="맑은 고딕"/>
              <a:ea typeface="맑은 고딕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55213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1 : </a:t>
            </a:r>
            <a:r>
              <a:rPr kumimoji="0" lang="ko-KR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비오톱의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(2)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1916113"/>
            <a:ext cx="82089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비오톱의</a:t>
            </a: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설치와 기대효과</a:t>
            </a: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9552" y="2449835"/>
            <a:ext cx="8604448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물을 정화시키는 정수식물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잎이 물위에 뜨는 부엽식물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식물 전체가 물속에 잠기는 침수식물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물 위에 떠다니며 살아가는 부유식물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습한 곳에서 자라는 습생식물 등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식물 외에 동물 인위적으로 작은 물고기나 개구리를 함께 방류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6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 → 모기 유충인 장구벌레를 잡아먹어 물 주변을 깨끗하게 유지</a:t>
            </a:r>
            <a:endParaRPr kumimoji="0" lang="en-US" altLang="ko-KR" sz="21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ea typeface="+mn-ea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  → 농촌환경 복원 및 각종 생물들의 서식처 제공</a:t>
            </a:r>
            <a:r>
              <a:rPr kumimoji="0" lang="en-US" altLang="ko-KR" sz="2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생물의 다양성 유지</a:t>
            </a:r>
            <a:r>
              <a:rPr kumimoji="0" lang="en-US" altLang="ko-KR" sz="2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2532" name="직사각형 6"/>
          <p:cNvSpPr>
            <a:spLocks noChangeArrowheads="1"/>
          </p:cNvSpPr>
          <p:nvPr/>
        </p:nvSpPr>
        <p:spPr bwMode="auto">
          <a:xfrm>
            <a:off x="50800" y="7027863"/>
            <a:ext cx="909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>
                <a:latin typeface="맑은 고딕"/>
                <a:ea typeface="맑은 고딕"/>
              </a:rPr>
              <a:t>http://river4.tistory.com/tag/%EC%88%98%EB%B3%80%20%EB%B9%84%EC%98%A4%ED%86%B1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pic>
        <p:nvPicPr>
          <p:cNvPr id="23554" name="Picture 2" descr="http://lafent.com/mono2/data/news/img1/1236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185184" y="1955056"/>
            <a:ext cx="3585804" cy="2376264"/>
          </a:xfrm>
          <a:prstGeom prst="rect">
            <a:avLst/>
          </a:prstGeom>
          <a:noFill/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아래쪽 화살표 14"/>
          <p:cNvSpPr/>
          <p:nvPr/>
        </p:nvSpPr>
        <p:spPr>
          <a:xfrm rot="17831130">
            <a:off x="3081337" y="869951"/>
            <a:ext cx="3108325" cy="6934200"/>
          </a:xfrm>
          <a:prstGeom prst="downArrow">
            <a:avLst>
              <a:gd name="adj1" fmla="val 32061"/>
              <a:gd name="adj2" fmla="val 47507"/>
            </a:avLst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Shortcut Road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850" y="1057275"/>
            <a:ext cx="15716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Contens</a:t>
            </a:r>
            <a:endParaRPr kumimoji="0" lang="ko-KR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288" y="1916113"/>
            <a:ext cx="1655762" cy="1657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b="1">
                <a:solidFill>
                  <a:srgbClr val="10253F"/>
                </a:solidFill>
                <a:cs typeface="맑은 고딕"/>
              </a:rPr>
              <a:t>Prologue</a:t>
            </a:r>
            <a:endParaRPr kumimoji="0" lang="ko-KR" altLang="en-US" b="1">
              <a:solidFill>
                <a:srgbClr val="10253F"/>
              </a:solidFill>
              <a:cs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50100" y="5041900"/>
            <a:ext cx="1655763" cy="1655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b="1">
                <a:solidFill>
                  <a:schemeClr val="bg1"/>
                </a:solidFill>
                <a:cs typeface="맑은 고딕"/>
              </a:rPr>
              <a:t>episode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6363" y="2959100"/>
            <a:ext cx="1657350" cy="16557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b="1">
                <a:solidFill>
                  <a:srgbClr val="FFFFFF"/>
                </a:solidFill>
                <a:cs typeface="맑은 고딕"/>
              </a:rPr>
              <a:t>Road Plan</a:t>
            </a:r>
          </a:p>
          <a:p>
            <a:pPr algn="ctr"/>
            <a:endParaRPr kumimoji="0" lang="en-US" altLang="ko-KR" sz="600" b="1">
              <a:solidFill>
                <a:srgbClr val="FFFFFF"/>
              </a:solidFill>
              <a:cs typeface="맑은 고딕"/>
            </a:endParaRPr>
          </a:p>
          <a:p>
            <a:pPr algn="ctr"/>
            <a:r>
              <a:rPr kumimoji="0" lang="en-US" altLang="ko-KR" sz="1500" b="1">
                <a:solidFill>
                  <a:srgbClr val="FFFFFF"/>
                </a:solidFill>
                <a:cs typeface="맑은 고딕"/>
              </a:rPr>
              <a:t>(Shortcut Road)</a:t>
            </a:r>
            <a:endParaRPr kumimoji="0" lang="ko-KR" altLang="en-US" sz="1500" b="1">
              <a:solidFill>
                <a:srgbClr val="FFFFFF"/>
              </a:solidFill>
              <a:cs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46363" y="4719638"/>
            <a:ext cx="1657350" cy="530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</a:pPr>
            <a:r>
              <a:rPr kumimoji="0" lang="ko-KR" altLang="en-US" sz="1200" b="1">
                <a:solidFill>
                  <a:srgbClr val="10253F"/>
                </a:solidFill>
                <a:cs typeface="맑은 고딕"/>
              </a:rPr>
              <a:t>종단측량</a:t>
            </a:r>
          </a:p>
          <a:p>
            <a:pPr>
              <a:buFont typeface="Arial" charset="0"/>
              <a:buChar char="•"/>
            </a:pPr>
            <a:endParaRPr kumimoji="0" lang="en-US" altLang="ko-KR" sz="300" b="1">
              <a:solidFill>
                <a:srgbClr val="10253F"/>
              </a:solidFill>
              <a:cs typeface="맑은 고딕"/>
            </a:endParaRPr>
          </a:p>
          <a:p>
            <a:pPr>
              <a:buFont typeface="Arial" charset="0"/>
              <a:buChar char="•"/>
            </a:pPr>
            <a:endParaRPr kumimoji="0" lang="en-US" altLang="ko-KR" sz="1200" b="1">
              <a:solidFill>
                <a:srgbClr val="10253F"/>
              </a:solidFill>
              <a:cs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899025" y="4000500"/>
            <a:ext cx="1655763" cy="165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b="1">
                <a:solidFill>
                  <a:srgbClr val="10253F"/>
                </a:solidFill>
                <a:cs typeface="맑은 고딕"/>
              </a:rPr>
              <a:t>Expected effect &amp; Conclusion</a:t>
            </a:r>
            <a:endParaRPr kumimoji="0" lang="ko-KR" altLang="en-US" b="1">
              <a:solidFill>
                <a:srgbClr val="10253F"/>
              </a:solidFill>
              <a:cs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99025" y="5748338"/>
            <a:ext cx="1655763" cy="6270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Char char="•"/>
            </a:pPr>
            <a:endParaRPr kumimoji="0" lang="ko-KR" altLang="en-US" sz="1200" b="1">
              <a:solidFill>
                <a:schemeClr val="bg1"/>
              </a:solidFill>
              <a:cs typeface="맑은 고딕"/>
            </a:endParaRPr>
          </a:p>
          <a:p>
            <a:pPr>
              <a:buFont typeface="Arial" charset="0"/>
              <a:buChar char="•"/>
            </a:pPr>
            <a:endParaRPr kumimoji="0" lang="en-US" altLang="ko-KR" sz="300" b="1">
              <a:solidFill>
                <a:schemeClr val="bg1"/>
              </a:solidFill>
              <a:cs typeface="맑은 고딕"/>
            </a:endParaRPr>
          </a:p>
          <a:p>
            <a:pPr>
              <a:buFont typeface="Arial" charset="0"/>
              <a:buChar char="•"/>
            </a:pPr>
            <a:endParaRPr kumimoji="0" lang="ko-KR" altLang="en-US" sz="1200" b="1">
              <a:solidFill>
                <a:schemeClr val="bg1"/>
              </a:solidFill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cfile3.uf.tistory.com/image/206ECF3A4DB8BD25087E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611313"/>
            <a:ext cx="62039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5957888"/>
            <a:ext cx="79200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&lt;4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대강 살리기 북한강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화명지구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생태하천 내 습지에서 자라는 습지식물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51609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2 : </a:t>
            </a:r>
            <a:r>
              <a:rPr kumimoji="0" lang="ko-KR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어도의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(1)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1700213"/>
            <a:ext cx="8208963" cy="73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란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하천에 물고기 등의 이동을 곤란 또는 불가능하게 하는 방해물이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있을 때 그 이동목적을 달성시킬 수 있도록 만들어진 수로 또는 장치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5650" y="3438525"/>
            <a:ext cx="8208963" cy="203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물고기가 바다와 하천을 자유롭게 오고 갈 수 있도록 길을 만들어 주기 위함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산란과 성장을 위해 하천과 바다로 이동하는 물고기들의 길이 되어 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어류 외에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참게등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수서생물들이 자유롭게 이동할 수 있도록 하여 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 생태계를 보전하기 위함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종 다양성 유지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내수면 어업 보전</a:t>
            </a:r>
          </a:p>
        </p:txBody>
      </p:sp>
      <p:sp>
        <p:nvSpPr>
          <p:cNvPr id="24580" name="직사각형 11"/>
          <p:cNvSpPr>
            <a:spLocks noChangeArrowheads="1"/>
          </p:cNvSpPr>
          <p:nvPr/>
        </p:nvSpPr>
        <p:spPr bwMode="auto">
          <a:xfrm>
            <a:off x="0" y="70294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 b="1">
                <a:latin typeface="맑은 고딕"/>
                <a:ea typeface="맑은 고딕"/>
              </a:rPr>
              <a:t>http://rawris.ekr.or.kr/RawrisMIS/2010/sub241.aspx</a:t>
            </a:r>
            <a:endParaRPr kumimoji="0" lang="ko-KR" altLang="en-US" sz="1400">
              <a:latin typeface="맑은 고딕"/>
              <a:ea typeface="맑은 고딕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539750" y="2990850"/>
            <a:ext cx="82089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어도의 필요성</a:t>
            </a:r>
            <a:endParaRPr kumimoji="0" lang="en-US" altLang="ko-KR" b="1">
              <a:latin typeface="맑은 고딕"/>
              <a:ea typeface="맑은 고딕"/>
            </a:endParaRPr>
          </a:p>
        </p:txBody>
      </p:sp>
      <p:pic>
        <p:nvPicPr>
          <p:cNvPr id="27650" name="Picture 2" descr="아이스하버식 어도(전남 탐진강)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84168" y="4915693"/>
            <a:ext cx="2857500" cy="1809751"/>
          </a:xfrm>
          <a:prstGeom prst="rect">
            <a:avLst/>
          </a:prstGeom>
          <a:noFill/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6391275"/>
            <a:ext cx="35337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삼척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오십천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도벽식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어도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6" descr="삼척 오십천 도벽식 어도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4057650"/>
            <a:ext cx="4170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전남 탐진강 어도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4059238"/>
            <a:ext cx="41703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전남 섬진강 어도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11150" y="1231900"/>
            <a:ext cx="4171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강원 남대천 버티컬슬록식 어도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163" y="1231900"/>
            <a:ext cx="41703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625" y="3529013"/>
            <a:ext cx="353377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전남 섬진강 어도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76813" y="3529013"/>
            <a:ext cx="39639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강원 남대천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버티컬슬록식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어도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76813" y="6365875"/>
            <a:ext cx="396398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전남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탐진강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어도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9" name="직사각형 12"/>
          <p:cNvSpPr>
            <a:spLocks noChangeArrowheads="1"/>
          </p:cNvSpPr>
          <p:nvPr/>
        </p:nvSpPr>
        <p:spPr bwMode="auto">
          <a:xfrm>
            <a:off x="0" y="7100888"/>
            <a:ext cx="941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http://rawris.ekr.or.kr/rawrismis/waterfac/WaterFac_FishwayStatistics.aspx</a:t>
            </a:r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4802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2 : 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(2)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1916113"/>
            <a:ext cx="82089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어도의</a:t>
            </a: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종류</a:t>
            </a: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30313" y="4356100"/>
            <a:ext cx="958850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계단식</a:t>
            </a:r>
            <a:endParaRPr kumimoji="0" lang="en-US" altLang="ko-KR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4" descr="계단식어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2794000"/>
            <a:ext cx="1619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도벽식 어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794000"/>
            <a:ext cx="1590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버티컬슬롯식 어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2794000"/>
            <a:ext cx="13335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아이스하버식(농촌어촌연구원개발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794000"/>
            <a:ext cx="1466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541713" y="4356100"/>
            <a:ext cx="958850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도벽식</a:t>
            </a:r>
            <a:endParaRPr kumimoji="0" lang="en-US" altLang="ko-KR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08600" y="4356100"/>
            <a:ext cx="1428750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버티컬슬롯</a:t>
            </a:r>
            <a:endParaRPr kumimoji="0" lang="en-US" altLang="ko-KR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161213" y="4356100"/>
            <a:ext cx="1582737" cy="373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아이스하버식</a:t>
            </a:r>
            <a:endParaRPr kumimoji="0" lang="en-US" altLang="ko-KR" sz="1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0113" y="2413000"/>
            <a:ext cx="26717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하천에 설치하는 어도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0113" y="5021263"/>
            <a:ext cx="46148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하천에 설치하는 어도 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계단식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갑문식</a:t>
            </a:r>
            <a:endParaRPr kumimoji="0" lang="ko-KR" alt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00113" y="5516563"/>
            <a:ext cx="8077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댐에 설치하는 어도 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주로 </a:t>
            </a:r>
            <a:r>
              <a:rPr kumimoji="0" lang="ko-KR" alt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조작형임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; </a:t>
            </a:r>
            <a:r>
              <a:rPr kumimoji="0" lang="ko-KR" alt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볼랜드식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Truck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식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Monorail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식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0113" y="6000750"/>
            <a:ext cx="80740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배수로 및 논에 설치하는 어도 </a:t>
            </a:r>
            <a:r>
              <a:rPr kumimoji="0" lang="en-US" altLang="ko-KR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논과 배수로의 낙차를 연결하기 위함</a:t>
            </a:r>
          </a:p>
        </p:txBody>
      </p:sp>
      <p:sp>
        <p:nvSpPr>
          <p:cNvPr id="26639" name="직사각형 18"/>
          <p:cNvSpPr>
            <a:spLocks noChangeArrowheads="1"/>
          </p:cNvSpPr>
          <p:nvPr/>
        </p:nvSpPr>
        <p:spPr bwMode="auto">
          <a:xfrm>
            <a:off x="0" y="7100888"/>
            <a:ext cx="941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http://rawris.ekr.or.kr/rawrismis/waterfac/WaterFac_FishwayStatistics.aspx</a:t>
            </a:r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7400" y="2081213"/>
            <a:ext cx="686435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0306" tIns="33327" rIns="60306" bIns="33327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전국 보 수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: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37796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전국 어도 수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: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5620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전국 </a:t>
            </a:r>
            <a:r>
              <a:rPr lang="ko-KR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어도설치율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: 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/>
                <a:ea typeface="돋움" pitchFamily="50" charset="-127"/>
                <a:cs typeface="+mn-cs"/>
              </a:rPr>
              <a:t> </a:t>
            </a: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15 (%) </a:t>
            </a:r>
            <a:endParaRPr lang="ko-KR" alt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굴림" pitchFamily="50" charset="-127"/>
              <a:ea typeface="굴림" pitchFamily="50" charset="-127"/>
              <a:cs typeface="+mn-cs"/>
            </a:endParaRPr>
          </a:p>
          <a:p>
            <a:pPr eaLnBrk="0" fontAlgn="ctr" latinLnBrk="0" hangingPunct="0">
              <a:lnSpc>
                <a:spcPct val="150000"/>
              </a:lnSpc>
              <a:defRPr/>
            </a:pPr>
            <a:r>
              <a:rPr lang="ko-KR" alt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  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시도별 어도 </a:t>
            </a:r>
            <a:r>
              <a:rPr lang="ko-KR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설치율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endParaRPr 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굴림" pitchFamily="50" charset="-127"/>
              <a:ea typeface="굴림" pitchFamily="50" charset="-127"/>
              <a:cs typeface="+mn-cs"/>
            </a:endParaRPr>
          </a:p>
          <a:p>
            <a:pPr eaLnBrk="0" latinLnBrk="0" hangingPunct="0">
              <a:defRPr/>
            </a:pP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en-US" altLang="ko-KR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권역 어도 </a:t>
            </a:r>
            <a:r>
              <a:rPr lang="ko-KR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설치율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endParaRPr 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굴림" pitchFamily="50" charset="-127"/>
              <a:ea typeface="굴림" pitchFamily="50" charset="-127"/>
              <a:cs typeface="+mn-cs"/>
            </a:endParaRPr>
          </a:p>
          <a:p>
            <a:pPr eaLnBrk="0" latinLnBrk="0" hangingPunct="0">
              <a:defRPr/>
            </a:pP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endParaRPr 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돋움" pitchFamily="50" charset="-127"/>
              <a:ea typeface="돋움" pitchFamily="50" charset="-127"/>
              <a:cs typeface="+mn-cs"/>
            </a:endParaRPr>
          </a:p>
          <a:p>
            <a:pPr eaLnBrk="0" fontAlgn="ctr" latinLnBrk="0" hangingPunct="0">
              <a:defRPr/>
            </a:pP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  어도 형식별 </a:t>
            </a:r>
            <a:r>
              <a:rPr lang="ko-KR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설치율</a:t>
            </a: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> </a:t>
            </a:r>
            <a:endParaRPr 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굴림" pitchFamily="50" charset="-127"/>
              <a:ea typeface="굴림" pitchFamily="50" charset="-127"/>
              <a:cs typeface="+mn-cs"/>
            </a:endParaRPr>
          </a:p>
          <a:p>
            <a:pPr eaLnBrk="0" latinLnBrk="0" hangingPunct="0">
              <a:defRPr/>
            </a:pP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  <a:t/>
            </a:r>
            <a:br>
              <a:rPr lang="ko-KR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돋움" pitchFamily="50" charset="-127"/>
                <a:ea typeface="돋움" pitchFamily="50" charset="-127"/>
                <a:cs typeface="+mn-cs"/>
              </a:rPr>
            </a:br>
            <a:endParaRPr lang="ko-KR" sz="1600" b="1" dirty="0">
              <a:solidFill>
                <a:schemeClr val="accent3">
                  <a:lumMod val="20000"/>
                  <a:lumOff val="80000"/>
                </a:schemeClr>
              </a:solidFill>
              <a:latin typeface="돋움" pitchFamily="50" charset="-127"/>
              <a:ea typeface="돋움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850" y="1057275"/>
            <a:ext cx="4802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2 : 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(3)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1714500"/>
            <a:ext cx="82089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전국 어도 현황</a:t>
            </a: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1054108" y="2920469"/>
          <a:ext cx="7920360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80040"/>
                <a:gridCol w="880040"/>
                <a:gridCol w="880040"/>
                <a:gridCol w="880040"/>
                <a:gridCol w="880040"/>
                <a:gridCol w="880040"/>
                <a:gridCol w="880040"/>
                <a:gridCol w="880040"/>
                <a:gridCol w="8800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강원도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경기도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경상남도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경상북도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전라남도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전라북도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제주도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충청남도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충청북도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054103" y="3559537"/>
          <a:ext cx="7920360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90045"/>
                <a:gridCol w="990045"/>
                <a:gridCol w="990045"/>
                <a:gridCol w="990045"/>
                <a:gridCol w="990045"/>
                <a:gridCol w="990045"/>
                <a:gridCol w="990045"/>
                <a:gridCol w="99004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광주광역시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대구광역시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대전광역시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부산광역시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서울특별시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울산광역시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인천광역시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지역평균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1052492" y="4643354"/>
          <a:ext cx="7920353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31479"/>
                <a:gridCol w="1131479"/>
                <a:gridCol w="1131479"/>
                <a:gridCol w="1131479"/>
                <a:gridCol w="1131479"/>
                <a:gridCol w="1131479"/>
                <a:gridCol w="113147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한강권역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낙동강권역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금강권역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섬진강권역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영산강권역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제주도권역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권역평균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052488" y="5890469"/>
          <a:ext cx="7920361" cy="5486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19078"/>
                <a:gridCol w="1171508"/>
                <a:gridCol w="1718211"/>
                <a:gridCol w="1562011"/>
                <a:gridCol w="1029493"/>
                <a:gridCol w="13200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/>
                        <a:t>계단식어도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/>
                        <a:t>도벽식어도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/>
                        <a:t>버티컬슬롯식어도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/>
                        <a:t>인공하도식어도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비준수어도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기타어도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91 %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타원 24"/>
          <p:cNvSpPr/>
          <p:nvPr/>
        </p:nvSpPr>
        <p:spPr>
          <a:xfrm>
            <a:off x="623888" y="22558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69950" y="2693988"/>
            <a:ext cx="57150" cy="5715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69950" y="4448175"/>
            <a:ext cx="57150" cy="5715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869950" y="5697538"/>
            <a:ext cx="57150" cy="5715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660" name="직사각형 28"/>
          <p:cNvSpPr>
            <a:spLocks noChangeArrowheads="1"/>
          </p:cNvSpPr>
          <p:nvPr/>
        </p:nvSpPr>
        <p:spPr bwMode="auto">
          <a:xfrm>
            <a:off x="0" y="7100888"/>
            <a:ext cx="941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http://rawris.ekr.or.kr/rawrismis/waterfac/WaterFac_FishwayStatistics.aspx</a:t>
            </a:r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966788"/>
            <a:ext cx="82089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&lt;</a:t>
            </a: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동해안 하천 </a:t>
            </a: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어도는</a:t>
            </a: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물고기 </a:t>
            </a:r>
            <a:r>
              <a:rPr kumimoji="0" lang="ko-KR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죽음터</a:t>
            </a:r>
            <a:r>
              <a:rPr kumimoji="0" lang="en-US" altLang="ko-K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&gt;</a:t>
            </a:r>
          </a:p>
        </p:txBody>
      </p:sp>
      <p:sp>
        <p:nvSpPr>
          <p:cNvPr id="28674" name="직사각형 28"/>
          <p:cNvSpPr>
            <a:spLocks noChangeArrowheads="1"/>
          </p:cNvSpPr>
          <p:nvPr/>
        </p:nvSpPr>
        <p:spPr bwMode="auto">
          <a:xfrm>
            <a:off x="0" y="7100888"/>
            <a:ext cx="11628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http://news.naver.com/main/read.nhn?mode=LSD&amp;mid=sec&amp;sid1=102&amp;oid=001&amp;aid=0002066337</a:t>
            </a:r>
            <a:endParaRPr kumimoji="0" lang="ko-KR" altLang="en-US">
              <a:latin typeface="맑은 고딕"/>
              <a:ea typeface="맑은 고딕"/>
            </a:endParaRPr>
          </a:p>
        </p:txBody>
      </p:sp>
      <p:grpSp>
        <p:nvGrpSpPr>
          <p:cNvPr id="28675" name="그룹 17"/>
          <p:cNvGrpSpPr>
            <a:grpSpLocks/>
          </p:cNvGrpSpPr>
          <p:nvPr/>
        </p:nvGrpSpPr>
        <p:grpSpPr bwMode="auto">
          <a:xfrm>
            <a:off x="623888" y="1546225"/>
            <a:ext cx="4254500" cy="153988"/>
            <a:chOff x="755576" y="1484784"/>
            <a:chExt cx="4254569" cy="153888"/>
          </a:xfrm>
        </p:grpSpPr>
        <p:sp>
          <p:nvSpPr>
            <p:cNvPr id="28684" name="Rectangle 1"/>
            <p:cNvSpPr>
              <a:spLocks noChangeArrowheads="1"/>
            </p:cNvSpPr>
            <p:nvPr/>
          </p:nvSpPr>
          <p:spPr bwMode="auto">
            <a:xfrm>
              <a:off x="1288772" y="1484784"/>
              <a:ext cx="3721373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-7935" tIns="6348" rIns="0" bIns="-6348" anchor="ctr">
              <a:spAutoFit/>
            </a:bodyPr>
            <a:lstStyle/>
            <a:p>
              <a:pPr fontAlgn="ctr"/>
              <a:r>
                <a:rPr lang="en-US" altLang="ko-KR" sz="10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ko-KR" sz="1000">
                  <a:latin typeface="돋움" pitchFamily="50" charset="-127"/>
                  <a:ea typeface="돋움" pitchFamily="50" charset="-127"/>
                </a:rPr>
                <a:t>| </a:t>
              </a:r>
              <a:r>
                <a:rPr lang="ko-KR" sz="1000">
                  <a:latin typeface="돋움" pitchFamily="50" charset="-127"/>
                  <a:ea typeface="돋움" pitchFamily="50" charset="-127"/>
                </a:rPr>
                <a:t>기사입력 </a:t>
              </a:r>
              <a:r>
                <a:rPr lang="ko-KR" altLang="ko-KR" sz="1000">
                  <a:latin typeface="돋움" pitchFamily="50" charset="-127"/>
                  <a:ea typeface="돋움" pitchFamily="50" charset="-127"/>
                  <a:cs typeface="Tahoma" pitchFamily="34" charset="0"/>
                </a:rPr>
                <a:t>2008-04-9 17:50</a:t>
              </a:r>
              <a:r>
                <a:rPr lang="ko-KR" altLang="ko-KR" sz="1000">
                  <a:latin typeface="돋움" pitchFamily="50" charset="-127"/>
                  <a:ea typeface="돋움" pitchFamily="50" charset="-127"/>
                </a:rPr>
                <a:t> | </a:t>
              </a:r>
              <a:r>
                <a:rPr lang="ko-KR" sz="1000">
                  <a:latin typeface="돋움" pitchFamily="50" charset="-127"/>
                  <a:ea typeface="돋움" pitchFamily="50" charset="-127"/>
                </a:rPr>
                <a:t>최종수정 </a:t>
              </a:r>
              <a:r>
                <a:rPr lang="ko-KR" altLang="ko-KR" sz="1000">
                  <a:latin typeface="돋움" pitchFamily="50" charset="-127"/>
                  <a:ea typeface="돋움" pitchFamily="50" charset="-127"/>
                </a:rPr>
                <a:t>2008-04-29 17:54 </a:t>
              </a:r>
            </a:p>
          </p:txBody>
        </p:sp>
        <p:pic>
          <p:nvPicPr>
            <p:cNvPr id="28685" name="Picture 2" descr="연합뉴스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1484784"/>
              <a:ext cx="533401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" name="직선 연결선 16"/>
          <p:cNvCxnSpPr/>
          <p:nvPr/>
        </p:nvCxnSpPr>
        <p:spPr>
          <a:xfrm>
            <a:off x="611188" y="1773238"/>
            <a:ext cx="7993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4" descr="http://imgnews.naver.com/image/001/2008/04/29/2060425n5851234_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916113"/>
            <a:ext cx="246856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/>
          <p:cNvSpPr/>
          <p:nvPr/>
        </p:nvSpPr>
        <p:spPr>
          <a:xfrm>
            <a:off x="611188" y="1844675"/>
            <a:ext cx="5329237" cy="482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solidFill>
                  <a:schemeClr val="tx1"/>
                </a:solidFill>
              </a:rPr>
              <a:t>(</a:t>
            </a:r>
            <a:r>
              <a:rPr kumimoji="0" lang="ko-KR" altLang="en-US" sz="1050" dirty="0">
                <a:solidFill>
                  <a:schemeClr val="tx1"/>
                </a:solidFill>
              </a:rPr>
              <a:t>양양</a:t>
            </a:r>
            <a:r>
              <a:rPr kumimoji="0" lang="en-US" altLang="ko-KR" sz="1050" dirty="0">
                <a:solidFill>
                  <a:schemeClr val="tx1"/>
                </a:solidFill>
              </a:rPr>
              <a:t>=</a:t>
            </a:r>
            <a:r>
              <a:rPr kumimoji="0" lang="ko-KR" altLang="en-US" sz="1050" dirty="0">
                <a:solidFill>
                  <a:schemeClr val="tx1"/>
                </a:solidFill>
              </a:rPr>
              <a:t>연합뉴스</a:t>
            </a:r>
            <a:r>
              <a:rPr kumimoji="0" lang="en-US" altLang="ko-KR" sz="1050" dirty="0">
                <a:solidFill>
                  <a:schemeClr val="tx1"/>
                </a:solidFill>
              </a:rPr>
              <a:t>) </a:t>
            </a:r>
            <a:r>
              <a:rPr kumimoji="0" lang="ko-KR" altLang="en-US" sz="1050" dirty="0">
                <a:solidFill>
                  <a:schemeClr val="tx1"/>
                </a:solidFill>
              </a:rPr>
              <a:t>이종건 기자 </a:t>
            </a:r>
            <a:r>
              <a:rPr kumimoji="0" lang="en-US" altLang="ko-KR" sz="1050" dirty="0">
                <a:solidFill>
                  <a:schemeClr val="tx1"/>
                </a:solidFill>
              </a:rPr>
              <a:t>= </a:t>
            </a:r>
            <a:r>
              <a:rPr kumimoji="0" lang="ko-KR" altLang="en-US" sz="1050" dirty="0">
                <a:solidFill>
                  <a:schemeClr val="tx1"/>
                </a:solidFill>
              </a:rPr>
              <a:t>어류의 원활한 소상</a:t>
            </a:r>
            <a:r>
              <a:rPr kumimoji="0" lang="en-US" altLang="ko-KR" sz="1050" dirty="0">
                <a:solidFill>
                  <a:schemeClr val="tx1"/>
                </a:solidFill>
              </a:rPr>
              <a:t>(</a:t>
            </a:r>
            <a:r>
              <a:rPr kumimoji="0" lang="ko-KR" altLang="en-US" sz="1050" dirty="0">
                <a:solidFill>
                  <a:schemeClr val="tx1"/>
                </a:solidFill>
              </a:rPr>
              <a:t>遡上</a:t>
            </a:r>
            <a:r>
              <a:rPr kumimoji="0" lang="en-US" altLang="ko-KR" sz="1050" dirty="0">
                <a:solidFill>
                  <a:schemeClr val="tx1"/>
                </a:solidFill>
              </a:rPr>
              <a:t>)</a:t>
            </a:r>
            <a:r>
              <a:rPr kumimoji="0" lang="ko-KR" altLang="en-US" sz="1050" dirty="0">
                <a:solidFill>
                  <a:schemeClr val="tx1"/>
                </a:solidFill>
              </a:rPr>
              <a:t>을 위해 보에 설치된 어도의 벽이 낮아 산란기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황어들이</a:t>
            </a:r>
            <a:r>
              <a:rPr kumimoji="0" lang="ko-KR" altLang="en-US" sz="1050" dirty="0">
                <a:solidFill>
                  <a:schemeClr val="tx1"/>
                </a:solidFill>
              </a:rPr>
              <a:t> 어도 밖으로 뛰쳐나와 죽는 현상이 해마다 반복되고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>29</a:t>
            </a:r>
            <a:r>
              <a:rPr kumimoji="0" lang="ko-KR" altLang="en-US" sz="1050" dirty="0">
                <a:solidFill>
                  <a:schemeClr val="tx1"/>
                </a:solidFill>
              </a:rPr>
              <a:t>일 강릉 연곡천과 양양 남대천 등 동해안 하천 주변지역의 주민들에 따르면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</a:t>
            </a:r>
            <a:r>
              <a:rPr kumimoji="0" lang="ko-KR" altLang="en-US" sz="1050" dirty="0">
                <a:solidFill>
                  <a:schemeClr val="tx1"/>
                </a:solidFill>
              </a:rPr>
              <a:t> 산란기인 </a:t>
            </a:r>
            <a:r>
              <a:rPr kumimoji="0" lang="en-US" altLang="ko-KR" sz="1050" dirty="0">
                <a:solidFill>
                  <a:schemeClr val="tx1"/>
                </a:solidFill>
              </a:rPr>
              <a:t>4</a:t>
            </a:r>
            <a:r>
              <a:rPr kumimoji="0" lang="ko-KR" altLang="en-US" sz="1050" dirty="0">
                <a:solidFill>
                  <a:schemeClr val="tx1"/>
                </a:solidFill>
              </a:rPr>
              <a:t>월에 이들 하천의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수중보</a:t>
            </a:r>
            <a:r>
              <a:rPr kumimoji="0" lang="ko-KR" altLang="en-US" sz="1050" dirty="0">
                <a:solidFill>
                  <a:schemeClr val="tx1"/>
                </a:solidFill>
              </a:rPr>
              <a:t> 주변에서는 해마다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어도에서</a:t>
            </a:r>
            <a:r>
              <a:rPr kumimoji="0" lang="ko-KR" altLang="en-US" sz="1050" dirty="0">
                <a:solidFill>
                  <a:schemeClr val="tx1"/>
                </a:solidFill>
              </a:rPr>
              <a:t> 뛰쳐나와 죽은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황어들이</a:t>
            </a:r>
            <a:r>
              <a:rPr kumimoji="0" lang="ko-KR" altLang="en-US" sz="1050" dirty="0">
                <a:solidFill>
                  <a:schemeClr val="tx1"/>
                </a:solidFill>
              </a:rPr>
              <a:t> 종종 목격되고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ko-KR" altLang="en-US" sz="1050" dirty="0">
                <a:solidFill>
                  <a:schemeClr val="tx1"/>
                </a:solidFill>
              </a:rPr>
              <a:t>이는 갈수기 물이 흐르는 어도를 통해 상류로 올라가던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황어들이</a:t>
            </a:r>
            <a:r>
              <a:rPr kumimoji="0" lang="ko-KR" altLang="en-US" sz="1050" dirty="0">
                <a:solidFill>
                  <a:schemeClr val="tx1"/>
                </a:solidFill>
              </a:rPr>
              <a:t> 수면위로 뛰어 오르다 물이 없는 어도 밖으로 떨어지면서 빚어지는 현상으로 산란기 상류로 올라가는 연어나 은어 등 타 어종에서는 거의 나타나지 않는 특이한 모습으로 나타나고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ko-KR" altLang="en-US" sz="1050" dirty="0">
                <a:solidFill>
                  <a:schemeClr val="tx1"/>
                </a:solidFill>
              </a:rPr>
              <a:t>이에 따라 주민들 사이에서는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어도를</a:t>
            </a:r>
            <a:r>
              <a:rPr kumimoji="0" lang="ko-KR" altLang="en-US" sz="1050" dirty="0">
                <a:solidFill>
                  <a:schemeClr val="tx1"/>
                </a:solidFill>
              </a:rPr>
              <a:t> 아예 철거하거나 양쪽 벽의 높이를 높여 물 위로 뛰어오른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황어들이</a:t>
            </a:r>
            <a:r>
              <a:rPr kumimoji="0" lang="ko-KR" altLang="en-US" sz="1050" dirty="0">
                <a:solidFill>
                  <a:schemeClr val="tx1"/>
                </a:solidFill>
              </a:rPr>
              <a:t> 어도 밖으로 튕겨 나가지 않게 해야 한다는 지적이 제기되고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ko-KR" altLang="en-US" sz="1050" dirty="0">
                <a:solidFill>
                  <a:schemeClr val="tx1"/>
                </a:solidFill>
              </a:rPr>
              <a:t>또한 일부에서는 어도 밖으로 떨어진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황어들이</a:t>
            </a:r>
            <a:r>
              <a:rPr kumimoji="0" lang="ko-KR" altLang="en-US" sz="1050" dirty="0">
                <a:solidFill>
                  <a:schemeClr val="tx1"/>
                </a:solidFill>
              </a:rPr>
              <a:t> 살아갈 수 있도록 어도 주변에 일정 폭의 수로를 만들어 물이 흐를 수 있도록 해야 한다는 주장도 나오고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ko-KR" altLang="en-US" sz="1050" dirty="0">
                <a:solidFill>
                  <a:schemeClr val="tx1"/>
                </a:solidFill>
              </a:rPr>
              <a:t>하지만 보 철거와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어도의</a:t>
            </a:r>
            <a:r>
              <a:rPr kumimoji="0" lang="ko-KR" altLang="en-US" sz="1050" dirty="0">
                <a:solidFill>
                  <a:schemeClr val="tx1"/>
                </a:solidFill>
              </a:rPr>
              <a:t> 벽을 높이는 문제는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영농철</a:t>
            </a:r>
            <a:r>
              <a:rPr kumimoji="0" lang="ko-KR" altLang="en-US" sz="1050" dirty="0">
                <a:solidFill>
                  <a:schemeClr val="tx1"/>
                </a:solidFill>
              </a:rPr>
              <a:t> 농업용수 확보와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홍수시</a:t>
            </a:r>
            <a:r>
              <a:rPr kumimoji="0" lang="ko-KR" altLang="en-US" sz="1050" dirty="0">
                <a:solidFill>
                  <a:schemeClr val="tx1"/>
                </a:solidFill>
              </a:rPr>
              <a:t> 물 흐름에 지장을 줄 수 있어 어려우며 어도 주변에 별도의 수로를 만드는 것 또한 현실적으로 불가능해 뚜렷한 해법은 없는 실정이다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ko-KR" altLang="en-US" sz="1050" dirty="0">
                <a:solidFill>
                  <a:schemeClr val="tx1"/>
                </a:solidFill>
              </a:rPr>
              <a:t>주민 최모</a:t>
            </a:r>
            <a:r>
              <a:rPr kumimoji="0" lang="en-US" altLang="ko-KR" sz="1050" dirty="0">
                <a:solidFill>
                  <a:schemeClr val="tx1"/>
                </a:solidFill>
              </a:rPr>
              <a:t>(44.</a:t>
            </a:r>
            <a:r>
              <a:rPr kumimoji="0" lang="ko-KR" altLang="en-US" sz="1050" dirty="0">
                <a:solidFill>
                  <a:schemeClr val="tx1"/>
                </a:solidFill>
              </a:rPr>
              <a:t>양양군</a:t>
            </a:r>
            <a:r>
              <a:rPr kumimoji="0" lang="en-US" altLang="ko-KR" sz="1050" dirty="0">
                <a:solidFill>
                  <a:schemeClr val="tx1"/>
                </a:solidFill>
              </a:rPr>
              <a:t>) </a:t>
            </a:r>
            <a:r>
              <a:rPr kumimoji="0" lang="ko-KR" altLang="en-US" sz="1050" dirty="0">
                <a:solidFill>
                  <a:schemeClr val="tx1"/>
                </a:solidFill>
              </a:rPr>
              <a:t>씨는 </a:t>
            </a:r>
            <a:r>
              <a:rPr kumimoji="0" lang="en-US" altLang="ko-KR" sz="1050" dirty="0">
                <a:solidFill>
                  <a:schemeClr val="tx1"/>
                </a:solidFill>
              </a:rPr>
              <a:t>"</a:t>
            </a:r>
            <a:r>
              <a:rPr kumimoji="0" lang="ko-KR" altLang="en-US" sz="1050" dirty="0">
                <a:solidFill>
                  <a:schemeClr val="tx1"/>
                </a:solidFill>
              </a:rPr>
              <a:t>산란기에 상류로 올라가는 엄청난 양의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황어떼를</a:t>
            </a:r>
            <a:r>
              <a:rPr kumimoji="0" lang="ko-KR" altLang="en-US" sz="1050" dirty="0">
                <a:solidFill>
                  <a:schemeClr val="tx1"/>
                </a:solidFill>
              </a:rPr>
              <a:t> 감안하면 어도 옆으로 떨어져 죽는 </a:t>
            </a:r>
            <a:r>
              <a:rPr kumimoji="0" lang="ko-KR" altLang="en-US" sz="1050" dirty="0" err="1">
                <a:solidFill>
                  <a:schemeClr val="tx1"/>
                </a:solidFill>
              </a:rPr>
              <a:t>황어는</a:t>
            </a:r>
            <a:r>
              <a:rPr kumimoji="0" lang="ko-KR" altLang="en-US" sz="1050" dirty="0">
                <a:solidFill>
                  <a:schemeClr val="tx1"/>
                </a:solidFill>
              </a:rPr>
              <a:t> 이 가운데 극히 일부분일 수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"</a:t>
            </a:r>
            <a:r>
              <a:rPr kumimoji="0" lang="ko-KR" altLang="en-US" sz="1050" dirty="0">
                <a:solidFill>
                  <a:schemeClr val="tx1"/>
                </a:solidFill>
              </a:rPr>
              <a:t>며 </a:t>
            </a:r>
            <a:r>
              <a:rPr kumimoji="0" lang="en-US" altLang="ko-KR" sz="1050" dirty="0">
                <a:solidFill>
                  <a:schemeClr val="tx1"/>
                </a:solidFill>
              </a:rPr>
              <a:t>"</a:t>
            </a:r>
            <a:r>
              <a:rPr kumimoji="0" lang="ko-KR" altLang="en-US" sz="1050" dirty="0">
                <a:solidFill>
                  <a:schemeClr val="tx1"/>
                </a:solidFill>
              </a:rPr>
              <a:t>이 일부를 살리기 위해 농업용수 확보에 필요한 보를 철거하거나 별도의 구조물을 만드는 것은 오히려 역효과를 불러올 수 있다</a:t>
            </a:r>
            <a:r>
              <a:rPr kumimoji="0" lang="en-US" altLang="ko-KR" sz="1050" dirty="0">
                <a:solidFill>
                  <a:schemeClr val="tx1"/>
                </a:solidFill>
              </a:rPr>
              <a:t>"</a:t>
            </a:r>
            <a:r>
              <a:rPr kumimoji="0" lang="ko-KR" altLang="en-US" sz="1050" dirty="0">
                <a:solidFill>
                  <a:schemeClr val="tx1"/>
                </a:solidFill>
              </a:rPr>
              <a:t>고 말했다</a:t>
            </a:r>
            <a:r>
              <a:rPr kumimoji="0" lang="en-US" altLang="ko-KR" sz="1050" dirty="0">
                <a:solidFill>
                  <a:schemeClr val="tx1"/>
                </a:solidFill>
              </a:rPr>
              <a:t>.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>momo@yna.co.kr</a:t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/>
            </a:r>
            <a:br>
              <a:rPr kumimoji="0" lang="en-US" altLang="ko-KR" sz="1050" dirty="0">
                <a:solidFill>
                  <a:schemeClr val="tx1"/>
                </a:solidFill>
              </a:rPr>
            </a:br>
            <a:r>
              <a:rPr kumimoji="0" lang="en-US" altLang="ko-KR" sz="1050" dirty="0">
                <a:solidFill>
                  <a:schemeClr val="tx1"/>
                </a:solidFill>
              </a:rPr>
              <a:t>(</a:t>
            </a:r>
            <a:r>
              <a:rPr kumimoji="0" lang="ko-KR" altLang="en-US" sz="1050" dirty="0">
                <a:solidFill>
                  <a:schemeClr val="tx1"/>
                </a:solidFill>
              </a:rPr>
              <a:t>끝</a:t>
            </a:r>
            <a:r>
              <a:rPr kumimoji="0" lang="en-US" altLang="ko-KR" sz="1050" dirty="0">
                <a:solidFill>
                  <a:schemeClr val="tx1"/>
                </a:solidFill>
              </a:rPr>
              <a:t>)</a:t>
            </a:r>
            <a:endParaRPr kumimoji="0"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850" y="1057275"/>
            <a:ext cx="58801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3 : 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인공부도의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(1)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9750" y="1700213"/>
            <a:ext cx="8208963" cy="129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인공부도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란 생물의 서식영역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(Habitat)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을 창출하고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호수의 수위변동의 영향을 받지 않는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쉽게 받지 않는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水際河岸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수제하안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을 확보함으로서 어류의 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산란처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및 조류의 먹이장소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휴식장소를 확보하는 것 등을 목적으로 각지의 호소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댐호에</a:t>
            </a: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설치</a:t>
            </a:r>
            <a:r>
              <a:rPr kumimoji="0" lang="en-US" altLang="ko-KR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55650" y="3768725"/>
            <a:ext cx="8208963" cy="244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부체구조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습식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건식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벌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계류방식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기초매설식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닻식</a:t>
            </a:r>
            <a:endParaRPr kumimoji="0" lang="en-US" altLang="ko-KR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중력식</a:t>
            </a:r>
            <a:endParaRPr kumimoji="0"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0" name="직사각형 11"/>
          <p:cNvSpPr>
            <a:spLocks noChangeArrowheads="1"/>
          </p:cNvSpPr>
          <p:nvPr/>
        </p:nvSpPr>
        <p:spPr bwMode="auto">
          <a:xfrm>
            <a:off x="0" y="7029450"/>
            <a:ext cx="637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 b="1">
                <a:latin typeface="맑은 고딕"/>
                <a:ea typeface="맑은 고딕"/>
              </a:rPr>
              <a:t>일본에서의 환경친화적인 댐 건설사례 및 국내적용방안</a:t>
            </a:r>
            <a:endParaRPr kumimoji="0" lang="ko-KR" altLang="en-US" sz="1400">
              <a:latin typeface="맑은 고딕"/>
              <a:ea typeface="맑은 고딕"/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539750" y="3308350"/>
            <a:ext cx="82089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인공 부도의 분류방법</a:t>
            </a:r>
            <a:endParaRPr kumimoji="0" lang="en-US" altLang="ko-KR" b="1">
              <a:latin typeface="맑은 고딕"/>
              <a:ea typeface="맑은 고딕"/>
            </a:endParaRPr>
          </a:p>
        </p:txBody>
      </p:sp>
      <p:pic>
        <p:nvPicPr>
          <p:cNvPr id="33794" name="Picture 2" descr="http://blog.joins.com/usr/k/s/ksc8527/3/IMG_1270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28070" y="3051944"/>
            <a:ext cx="4671417" cy="3503563"/>
          </a:xfrm>
          <a:prstGeom prst="rect">
            <a:avLst/>
          </a:prstGeom>
          <a:noFill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9"/>
          <p:cNvSpPr>
            <a:spLocks noChangeArrowheads="1"/>
          </p:cNvSpPr>
          <p:nvPr/>
        </p:nvSpPr>
        <p:spPr bwMode="auto">
          <a:xfrm>
            <a:off x="539750" y="1635125"/>
            <a:ext cx="82089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인공 부도의 부체구조에 의한 구분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83568" y="2148136"/>
          <a:ext cx="8064896" cy="4064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36104"/>
                <a:gridCol w="7128792"/>
              </a:tblGrid>
              <a:tr h="2317860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습식타입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부도 본체의 대부분이 수면 아래에 있고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식물의 뿌리가 수중으로 내린 </a:t>
                      </a:r>
                      <a:endParaRPr lang="en-US" altLang="ko-KR" sz="1600" dirty="0" smtClean="0"/>
                    </a:p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상태로 </a:t>
                      </a:r>
                      <a:r>
                        <a:rPr lang="ko-KR" altLang="en-US" sz="1600" dirty="0"/>
                        <a:t>있다</a:t>
                      </a:r>
                      <a:r>
                        <a:rPr lang="en-US" altLang="ko-KR" sz="1600" dirty="0"/>
                        <a:t>.</a:t>
                      </a:r>
                      <a:endParaRPr lang="ko-KR" altLang="en-US" sz="1600" dirty="0"/>
                    </a:p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습식타입은 프레임이 있는 것과 프레임이 없는 타입으로 나눌 수 있다</a:t>
                      </a:r>
                      <a:r>
                        <a:rPr lang="en-US" altLang="ko-KR" sz="1600" dirty="0"/>
                        <a:t>. </a:t>
                      </a:r>
                      <a:endParaRPr lang="en-US" altLang="ko-KR" sz="1600" dirty="0" smtClean="0"/>
                    </a:p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/>
                        <a:t>전자는 </a:t>
                      </a:r>
                      <a:r>
                        <a:rPr lang="en-US" altLang="ko-KR" sz="1600" dirty="0"/>
                        <a:t>FRP</a:t>
                      </a:r>
                      <a:r>
                        <a:rPr lang="ko-KR" altLang="en-US" sz="1600" dirty="0"/>
                        <a:t>나 스텐레스 등으로 만든 부력을 갖는 프레임과 식생기반으로 구성되어 외력에 어느 정도의 내성을 갖는 것이고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후자는 야자섬유나 화학섬유를 </a:t>
                      </a:r>
                      <a:r>
                        <a:rPr lang="ko-KR" altLang="en-US" sz="1600" dirty="0" err="1"/>
                        <a:t>부력체와</a:t>
                      </a:r>
                      <a:r>
                        <a:rPr lang="ko-KR" altLang="en-US" sz="1600" dirty="0"/>
                        <a:t> 로프 등으로 일체화시킨 것으로 프레임이 없는 만큼 어느 정도의 변형을 허용한 것이다</a:t>
                      </a:r>
                      <a:r>
                        <a:rPr lang="en-US" altLang="ko-KR" sz="1600" dirty="0"/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53188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건식타입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식물체가 수면에서 분리된 것이다</a:t>
                      </a:r>
                      <a:r>
                        <a:rPr lang="en-US" altLang="ko-KR" sz="1600" dirty="0"/>
                        <a:t>. </a:t>
                      </a:r>
                      <a:r>
                        <a:rPr lang="ko-KR" altLang="en-US" sz="1600" dirty="0"/>
                        <a:t>구체적으로는 속이 빈 콘크리트제의 </a:t>
                      </a:r>
                      <a:r>
                        <a:rPr lang="ko-KR" altLang="en-US" sz="1600" dirty="0" err="1" smtClean="0"/>
                        <a:t>함체에</a:t>
                      </a:r>
                      <a:r>
                        <a:rPr lang="ko-KR" altLang="en-US" sz="1600" dirty="0" smtClean="0"/>
                        <a:t> </a:t>
                      </a:r>
                      <a:r>
                        <a:rPr lang="ko-KR" altLang="en-US" sz="1600" dirty="0"/>
                        <a:t>내부를 </a:t>
                      </a:r>
                      <a:r>
                        <a:rPr lang="ko-KR" altLang="en-US" sz="1600" dirty="0" err="1"/>
                        <a:t>발포체로</a:t>
                      </a:r>
                      <a:r>
                        <a:rPr lang="ko-KR" altLang="en-US" sz="1600" dirty="0"/>
                        <a:t> 충진하고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상부에 식생토양을 채운 것이다</a:t>
                      </a:r>
                      <a:r>
                        <a:rPr lang="en-US" altLang="ko-KR" sz="1600" dirty="0"/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2952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/>
                        <a:t>筏</a:t>
                      </a:r>
                      <a:r>
                        <a:rPr lang="en-US" altLang="ko-KR" sz="1600" b="1" dirty="0"/>
                        <a:t>(</a:t>
                      </a:r>
                      <a:r>
                        <a:rPr lang="ko-KR" altLang="en-US" sz="1600" b="1" dirty="0"/>
                        <a:t>벌</a:t>
                      </a:r>
                      <a:r>
                        <a:rPr lang="en-US" altLang="ko-KR" sz="1600" b="1" dirty="0"/>
                        <a:t>)</a:t>
                      </a:r>
                      <a:r>
                        <a:rPr lang="ko-KR" altLang="en-US" sz="1600" b="1" dirty="0"/>
                        <a:t>타입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통나무 등을 엮어서 만든 것으로 </a:t>
                      </a:r>
                      <a:r>
                        <a:rPr lang="ko-KR" altLang="en-US" sz="1600" dirty="0" err="1" smtClean="0"/>
                        <a:t>식재</a:t>
                      </a:r>
                      <a:r>
                        <a:rPr lang="ko-KR" altLang="en-US" sz="1600" dirty="0" smtClean="0"/>
                        <a:t> 기반이 </a:t>
                      </a:r>
                      <a:r>
                        <a:rPr lang="ko-KR" altLang="en-US" sz="1600" dirty="0"/>
                        <a:t>수중에 침수되어 있지 않은 것이 대부분이다</a:t>
                      </a:r>
                      <a:r>
                        <a:rPr lang="en-US" altLang="ko-KR" sz="1600" dirty="0"/>
                        <a:t>.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850" y="1057275"/>
            <a:ext cx="58801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3 : 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인공부도의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(2)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9"/>
          <p:cNvSpPr>
            <a:spLocks noChangeArrowheads="1"/>
          </p:cNvSpPr>
          <p:nvPr/>
        </p:nvSpPr>
        <p:spPr bwMode="auto">
          <a:xfrm>
            <a:off x="539750" y="1709738"/>
            <a:ext cx="82089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인공 부도의 계류방식에 의한 구분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971600" y="2723108"/>
          <a:ext cx="7776864" cy="143184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52525"/>
                <a:gridCol w="5624339"/>
              </a:tblGrid>
              <a:tr h="337228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기초매설식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콘크리트 블록을 호수 바닥에 매립</a:t>
                      </a: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228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닻 식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닻을 호저에 고정</a:t>
                      </a: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7228">
                <a:tc>
                  <a:txBody>
                    <a:bodyPr/>
                    <a:lstStyle/>
                    <a:p>
                      <a:pPr marL="127000" marR="127000" algn="ctr">
                        <a:lnSpc>
                          <a:spcPct val="100000"/>
                        </a:lnSpc>
                        <a:spcBef>
                          <a:spcPts val="1140"/>
                        </a:spcBef>
                        <a:spcAft>
                          <a:spcPts val="1140"/>
                        </a:spcAft>
                      </a:pP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중력식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7138" marR="87138" marT="43569" marB="43569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콘크리트 블록이나 바구니를 호저에 침전</a:t>
                      </a:r>
                    </a:p>
                  </a:txBody>
                  <a:tcPr marL="87138" marR="87138" marT="43569" marB="43569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8500" y="2193925"/>
            <a:ext cx="6842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계류방식은 설치장소의 수심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저질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파고 등의 자연조건에 좌우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850" y="1057275"/>
            <a:ext cx="58801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해결방안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# 3 : </a:t>
            </a:r>
            <a:r>
              <a:rPr kumimoji="0" lang="ko-KR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인공부도의 설치 </a:t>
            </a:r>
            <a:r>
              <a:rPr kumimoji="0" lang="en-US" altLang="ko-K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(3)</a:t>
            </a:r>
            <a:endParaRPr kumimoji="0" lang="ko-KR" alt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539750" y="4375150"/>
            <a:ext cx="82089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인공부도의 설치 목적 </a:t>
            </a:r>
            <a:r>
              <a:rPr kumimoji="0" lang="en-US" altLang="ko-KR" sz="2400" b="1">
                <a:solidFill>
                  <a:srgbClr val="C3D69B"/>
                </a:solidFill>
                <a:latin typeface="맑은 고딕"/>
                <a:ea typeface="맑은 고딕"/>
              </a:rPr>
              <a:t>/ </a:t>
            </a:r>
            <a:r>
              <a:rPr kumimoji="0" lang="ko-KR" altLang="en-US" sz="2400" b="1">
                <a:solidFill>
                  <a:srgbClr val="C3D69B"/>
                </a:solidFill>
                <a:latin typeface="맑은 고딕"/>
                <a:ea typeface="맑은 고딕"/>
              </a:rPr>
              <a:t>효과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27088" y="4864100"/>
            <a:ext cx="76327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인공부도의 설치목적으로서는 서식공간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새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․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물고기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․</a:t>
            </a:r>
            <a:r>
              <a:rPr kumimoji="0" lang="ko-KR" altLang="en-US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곤층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등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의 제공 외에도 수질정화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경관개선</a:t>
            </a:r>
            <a:r>
              <a:rPr kumimoji="0" lang="en-US" altLang="ko-KR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파랑방지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accent3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23850" y="1057275"/>
            <a:ext cx="15351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Epi</a:t>
            </a:r>
            <a:r>
              <a:rPr kumimoji="0" lang="en-US" altLang="ko-KR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ligue</a:t>
            </a:r>
            <a:endParaRPr kumimoji="0" lang="ko-KR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accent4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7088" y="1755775"/>
            <a:ext cx="79216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농업용수를 개발하기 위하여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하천</a:t>
            </a:r>
            <a:r>
              <a:rPr kumimoji="0"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저수지</a:t>
            </a:r>
            <a:r>
              <a:rPr kumimoji="0"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지하수 등의 농업용수원지를 편리를 목적으로 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자연을 훼손 또는 변경시키며 개발 해왔음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때문에 자연의 동식물의 개체 수 및 종류가 사라지고 변형되는 현상 일어남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오염된 환경은 인간의 건강과 정서에도 영향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이에 다시 인공적으로 자연을 설치하기도 하며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과거와는 달리 현재는 농업용수리시설 혹은 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모든 자연에 설치되는 시설에 대하여 자연환경과 어울려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환경 및 동식물을 보호하며 설치되기 시작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때로는 선진 기술 및 시설을 벤치 </a:t>
            </a:r>
            <a:r>
              <a:rPr kumimoji="0" lang="ko-KR" alt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마킹하여</a:t>
            </a: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설치 가능하겠으나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우리지역에 적용 시에는 </a:t>
            </a:r>
            <a:endParaRPr kumimoji="0" lang="en-US" altLang="ko-KR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지역성 및 생태적 환경을 분석</a:t>
            </a:r>
            <a:r>
              <a:rPr kumimoji="0" lang="en-US" altLang="ko-KR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및 고려하여 설치해야 하겠음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339975" y="3975100"/>
            <a:ext cx="3744913" cy="2103438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kumimoji="0" lang="en-US" altLang="ko-KR" sz="72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Today,</a:t>
            </a:r>
          </a:p>
          <a:p>
            <a:endParaRPr kumimoji="0" lang="ko-KR" altLang="en-US" sz="2000">
              <a:solidFill>
                <a:srgbClr val="FAC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  <a:p>
            <a:r>
              <a:rPr kumimoji="0" lang="ko-KR" altLang="en-US" sz="2000">
                <a:solidFill>
                  <a:srgbClr val="FAC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학교 부지의 비효율적인 이용</a:t>
            </a:r>
            <a:r>
              <a:rPr kumimoji="0" lang="en-US" altLang="ko-KR" sz="2000">
                <a:solidFill>
                  <a:srgbClr val="FAC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.</a:t>
            </a:r>
          </a:p>
          <a:p>
            <a:endParaRPr kumimoji="0" lang="en-US" altLang="ko-KR" sz="2000">
              <a:solidFill>
                <a:srgbClr val="FAC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1057275"/>
            <a:ext cx="1727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0"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logue</a:t>
            </a:r>
            <a:endParaRPr kumimoji="0"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pic>
        <p:nvPicPr>
          <p:cNvPr id="15372" name="Picture 12" descr="187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024187" cy="2520950"/>
          </a:xfrm>
          <a:prstGeom prst="rect">
            <a:avLst/>
          </a:prstGeom>
          <a:noFill/>
        </p:spPr>
      </p:pic>
      <p:pic>
        <p:nvPicPr>
          <p:cNvPr id="15373" name="Picture 13" descr="제목 없음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84313"/>
            <a:ext cx="3165475" cy="52022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33794" name="직사각형 4"/>
          <p:cNvSpPr>
            <a:spLocks noChangeArrowheads="1"/>
          </p:cNvSpPr>
          <p:nvPr/>
        </p:nvSpPr>
        <p:spPr bwMode="auto">
          <a:xfrm>
            <a:off x="323850" y="1057275"/>
            <a:ext cx="2465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800" b="1">
                <a:solidFill>
                  <a:srgbClr val="FFFF00"/>
                </a:solidFill>
                <a:latin typeface="맑은 고딕"/>
                <a:ea typeface="맑은 고딕"/>
              </a:rPr>
              <a:t>참고사항 출처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3799" name="직사각형 9"/>
          <p:cNvSpPr>
            <a:spLocks noChangeArrowheads="1"/>
          </p:cNvSpPr>
          <p:nvPr/>
        </p:nvSpPr>
        <p:spPr bwMode="auto">
          <a:xfrm>
            <a:off x="468313" y="1752600"/>
            <a:ext cx="86756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rgbClr val="FFFFCC"/>
                </a:solidFill>
                <a:latin typeface="맑은 고딕"/>
                <a:ea typeface="맑은 고딕"/>
              </a:rPr>
              <a:t>참고 </a:t>
            </a:r>
            <a:r>
              <a:rPr kumimoji="0" lang="en-US" altLang="ko-KR" b="1">
                <a:solidFill>
                  <a:srgbClr val="FFFFCC"/>
                </a:solidFill>
                <a:latin typeface="맑은 고딕"/>
                <a:ea typeface="맑은 고딕"/>
              </a:rPr>
              <a:t>Site</a:t>
            </a: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용어 정의 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네이버 백과사전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국어사전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위키백과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비오톱 설치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국토해양부 원주지방국토관리청 블로그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2"/>
              </a:rPr>
              <a:t>http://river4.tistory.com/tag/%EC%88%98%EB%B3%80%20%EB%B9%84%EC%98%A4%ED%86%B1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어도의 종류 및 현황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국가 어도정보 시스템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3"/>
              </a:rPr>
              <a:t>http://rawris.ekr.or.kr/rawrismis/2010/sub24.aspx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어도 관련 기사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4"/>
              </a:rPr>
              <a:t>http://news.naver.com/main/read.nhn?mode=LSD&amp;mid=sec&amp;sid1=102&amp;oid=001&amp;aid=0002066337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b="1">
                <a:solidFill>
                  <a:srgbClr val="FFFFCC"/>
                </a:solidFill>
                <a:latin typeface="맑은 고딕"/>
                <a:ea typeface="맑은 고딕"/>
              </a:rPr>
              <a:t>참고 문서</a:t>
            </a:r>
            <a:endParaRPr kumimoji="0" lang="en-US" altLang="ko-KR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 일본에서의 환경친화적인 댐 건설사례 및 국내적용방안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.hwp(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댐 환경처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건설환경부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2001)</a:t>
            </a: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 비오톱 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–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심미적 역할과 생물 다양성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.ppt(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환경계획 연구실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윤재훈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  <a:endParaRPr kumimoji="0" lang="ko-KR" altLang="en-US" sz="1400">
              <a:solidFill>
                <a:srgbClr val="FFFFCC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rPr>
              <a:t>농업용수 친환경적 이용사례</a:t>
            </a:r>
          </a:p>
        </p:txBody>
      </p:sp>
      <p:sp>
        <p:nvSpPr>
          <p:cNvPr id="35843" name="직사각형 4"/>
          <p:cNvSpPr>
            <a:spLocks noChangeArrowheads="1"/>
          </p:cNvSpPr>
          <p:nvPr/>
        </p:nvSpPr>
        <p:spPr bwMode="auto">
          <a:xfrm>
            <a:off x="323850" y="1057275"/>
            <a:ext cx="2465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800" b="1">
                <a:solidFill>
                  <a:srgbClr val="FFFF00"/>
                </a:solidFill>
                <a:latin typeface="맑은 고딕"/>
                <a:ea typeface="맑은 고딕"/>
              </a:rPr>
              <a:t>참고사항 출처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D</a:t>
            </a:r>
            <a:r>
              <a:rPr kumimoji="0" lang="en-US" altLang="ko-KR" sz="1000" dirty="0">
                <a:latin typeface="Tahoma" pitchFamily="34" charset="0"/>
                <a:ea typeface="Arial Unicode MS" pitchFamily="50" charset="-127"/>
                <a:cs typeface="Tahoma" pitchFamily="34" charset="0"/>
              </a:rPr>
              <a:t>am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Solution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35848" name="직사각형 9"/>
          <p:cNvSpPr>
            <a:spLocks noChangeArrowheads="1"/>
          </p:cNvSpPr>
          <p:nvPr/>
        </p:nvSpPr>
        <p:spPr bwMode="auto">
          <a:xfrm>
            <a:off x="468313" y="1752600"/>
            <a:ext cx="86756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rgbClr val="FFFFCC"/>
                </a:solidFill>
                <a:latin typeface="맑은 고딕"/>
                <a:ea typeface="맑은 고딕"/>
              </a:rPr>
              <a:t>참고 </a:t>
            </a:r>
            <a:r>
              <a:rPr kumimoji="0" lang="en-US" altLang="ko-KR" b="1">
                <a:solidFill>
                  <a:srgbClr val="FFFFCC"/>
                </a:solidFill>
                <a:latin typeface="맑은 고딕"/>
                <a:ea typeface="맑은 고딕"/>
              </a:rPr>
              <a:t>Site</a:t>
            </a: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용어 정의 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네이버 백과사전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국어사전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위키백과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비오톱 설치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국토해양부 원주지방국토관리청 블로그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2"/>
              </a:rPr>
              <a:t>http://river4.tistory.com/tag/%EC%88%98%EB%B3%80%20%EB%B9%84%EC%98%A4%ED%86%B1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어도의 종류 및 현황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국가 어도정보 시스템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3"/>
              </a:rPr>
              <a:t>http://rawris.ekr.or.kr/rawrismis/2010/sub24.aspx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어도 관련 기사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  <a:hlinkClick r:id="rId4"/>
              </a:rPr>
              <a:t>http://news.naver.com/main/read.nhn?mode=LSD&amp;mid=sec&amp;sid1=102&amp;oid=001&amp;aid=0002066337</a:t>
            </a:r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r>
              <a:rPr kumimoji="0" lang="ko-KR" altLang="en-US" b="1">
                <a:solidFill>
                  <a:srgbClr val="FFFFCC"/>
                </a:solidFill>
                <a:latin typeface="맑은 고딕"/>
                <a:ea typeface="맑은 고딕"/>
              </a:rPr>
              <a:t>참고 문서</a:t>
            </a:r>
            <a:endParaRPr kumimoji="0" lang="en-US" altLang="ko-KR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 일본에서의 환경친화적인 댐 건설사례 및 국내적용방안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.hwp(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댐 환경처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건설환경부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2001)</a:t>
            </a:r>
          </a:p>
          <a:p>
            <a:endParaRPr kumimoji="0" lang="en-US" altLang="ko-KR" sz="1400" b="1">
              <a:solidFill>
                <a:srgbClr val="FFFFCC"/>
              </a:solidFill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 비오톱 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–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심미적 역할과 생물 다양성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.ppt(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환경계획 연구실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b="1">
                <a:solidFill>
                  <a:srgbClr val="FFFFCC"/>
                </a:solidFill>
                <a:latin typeface="맑은 고딕"/>
                <a:ea typeface="맑은 고딕"/>
              </a:rPr>
              <a:t>윤재훈</a:t>
            </a:r>
            <a:r>
              <a:rPr kumimoji="0" lang="en-US" altLang="ko-KR" sz="1400" b="1">
                <a:solidFill>
                  <a:srgbClr val="FFFFCC"/>
                </a:solidFill>
                <a:latin typeface="맑은 고딕"/>
                <a:ea typeface="맑은 고딕"/>
              </a:rPr>
              <a:t>)</a:t>
            </a:r>
            <a:endParaRPr kumimoji="0" lang="ko-KR" altLang="en-US" sz="1400">
              <a:solidFill>
                <a:srgbClr val="FFFFCC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57263" y="2347913"/>
            <a:ext cx="6086475" cy="82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sz="4800" b="1">
                <a:solidFill>
                  <a:srgbClr val="E46C0A"/>
                </a:solidFill>
                <a:latin typeface="맑은 고딕"/>
                <a:ea typeface="맑은 고딕"/>
              </a:rPr>
              <a:t>문제인식 및 해결방안</a:t>
            </a:r>
            <a:r>
              <a:rPr kumimoji="0" lang="ko-KR" altLang="en-US" sz="2800" b="1">
                <a:solidFill>
                  <a:srgbClr val="E46C0A"/>
                </a:solidFill>
                <a:latin typeface="맑은 고딕"/>
                <a:ea typeface="맑은 고딕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27088" y="3933825"/>
            <a:ext cx="8020050" cy="131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kumimoji="0" lang="ko-KR" altLang="en-US" sz="4000" b="1">
                <a:solidFill>
                  <a:srgbClr val="FCD5B5"/>
                </a:solidFill>
                <a:latin typeface="맑은 고딕"/>
                <a:ea typeface="맑은 고딕"/>
              </a:rPr>
              <a:t>학교 발전에 의한 도로의 수요문제</a:t>
            </a:r>
          </a:p>
          <a:p>
            <a:pPr>
              <a:buFontTx/>
              <a:buChar char="•"/>
            </a:pPr>
            <a:r>
              <a:rPr kumimoji="0" lang="ko-KR" altLang="en-US" sz="4000" b="1">
                <a:solidFill>
                  <a:srgbClr val="FCD5B5"/>
                </a:solidFill>
                <a:latin typeface="맑은 고딕"/>
                <a:ea typeface="맑은 고딕"/>
              </a:rPr>
              <a:t>학교 부지의 활용성 증대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850" y="1057275"/>
            <a:ext cx="1727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0"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logue</a:t>
            </a:r>
            <a:endParaRPr kumimoji="0"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</a:t>
            </a: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oad Plan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rgbClr val="FCD5B5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1057275"/>
            <a:ext cx="1727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0"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logue</a:t>
            </a:r>
            <a:endParaRPr kumimoji="0"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7417" name="직사각형 12"/>
          <p:cNvSpPr>
            <a:spLocks noChangeArrowheads="1"/>
          </p:cNvSpPr>
          <p:nvPr/>
        </p:nvSpPr>
        <p:spPr bwMode="auto">
          <a:xfrm>
            <a:off x="0" y="70294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 b="1">
                <a:latin typeface="맑은 고딕"/>
                <a:ea typeface="맑은 고딕"/>
              </a:rPr>
              <a:t>네이버 지도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pic>
        <p:nvPicPr>
          <p:cNvPr id="17420" name="Picture 12" descr="제목 없음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5400675" cy="4897437"/>
          </a:xfrm>
          <a:prstGeom prst="rect">
            <a:avLst/>
          </a:prstGeom>
          <a:noFill/>
        </p:spPr>
      </p:pic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3203575" y="2349500"/>
            <a:ext cx="2160588" cy="187166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084888" y="2708275"/>
            <a:ext cx="280828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>
                <a:solidFill>
                  <a:srgbClr val="FF9900"/>
                </a:solidFill>
              </a:rPr>
              <a:t>향후 학교가 발전에 의해 교통수요가 늘어남에 따른 대책이 요구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>
                <a:solidFill>
                  <a:srgbClr val="FF9900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ko-KR" altLang="en-US">
                <a:solidFill>
                  <a:srgbClr val="FF9900"/>
                </a:solidFill>
              </a:rPr>
              <a:t>학생들의 편의와 복지를 위한 학교부지의 활용성 증대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ko-KR" altLang="en-US">
              <a:solidFill>
                <a:srgbClr val="FF9900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문제인식 및 해결방안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rgbClr val="FCD5B5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1057275"/>
            <a:ext cx="17272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0"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logue</a:t>
            </a:r>
            <a:endParaRPr kumimoji="0"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37896" name="직사각형 12"/>
          <p:cNvSpPr>
            <a:spLocks noChangeArrowheads="1"/>
          </p:cNvSpPr>
          <p:nvPr/>
        </p:nvSpPr>
        <p:spPr bwMode="auto">
          <a:xfrm>
            <a:off x="0" y="70294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 b="1">
                <a:latin typeface="맑은 고딕"/>
                <a:ea typeface="맑은 고딕"/>
              </a:rPr>
              <a:t>네이버 지도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문제인식 및 해결방안</a:t>
            </a:r>
          </a:p>
        </p:txBody>
      </p:sp>
      <p:pic>
        <p:nvPicPr>
          <p:cNvPr id="37901" name="Picture 13" descr="제목 없음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4176713" cy="3095625"/>
          </a:xfrm>
          <a:prstGeom prst="rect">
            <a:avLst/>
          </a:prstGeom>
          <a:noFill/>
        </p:spPr>
      </p:pic>
      <p:pic>
        <p:nvPicPr>
          <p:cNvPr id="37902" name="Picture 14" descr="321321321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3959225" cy="3095625"/>
          </a:xfrm>
          <a:prstGeom prst="rect">
            <a:avLst/>
          </a:prstGeom>
          <a:noFill/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55650" y="5300663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99FF66"/>
                </a:solidFill>
              </a:rPr>
              <a:t>향후 교통수요에 따른 도로의 공급 계획</a:t>
            </a:r>
            <a:r>
              <a:rPr lang="en-US" altLang="ko-KR">
                <a:solidFill>
                  <a:srgbClr val="99FF66"/>
                </a:solidFill>
              </a:rPr>
              <a:t>. 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859338" y="53006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99FF66"/>
                </a:solidFill>
              </a:rPr>
              <a:t>교내 학생들의 복지시설 향상</a:t>
            </a:r>
            <a:r>
              <a:rPr lang="en-US" altLang="ko-KR">
                <a:solidFill>
                  <a:srgbClr val="99FF66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주간계획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316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437" name="Rectangle 405"/>
          <p:cNvSpPr>
            <a:spLocks noChangeArrowheads="1"/>
          </p:cNvSpPr>
          <p:nvPr/>
        </p:nvSpPr>
        <p:spPr bwMode="auto">
          <a:xfrm>
            <a:off x="0" y="454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438" name="Rectangle 406"/>
          <p:cNvSpPr>
            <a:spLocks noChangeArrowheads="1"/>
          </p:cNvSpPr>
          <p:nvPr/>
        </p:nvSpPr>
        <p:spPr bwMode="auto">
          <a:xfrm>
            <a:off x="2124075" y="1196975"/>
            <a:ext cx="50403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◎ 일시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‘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09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28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일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~ 10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05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일</a:t>
            </a:r>
            <a:r>
              <a:rPr lang="ko-KR" altLang="en-US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     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◎ 작성일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’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11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년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09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월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28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일 </a:t>
            </a:r>
            <a:endParaRPr lang="ko-KR" altLang="en-US" sz="900" dirty="0">
              <a:solidFill>
                <a:srgbClr val="FFFF00"/>
              </a:solidFill>
            </a:endParaRPr>
          </a:p>
          <a:p>
            <a:pPr algn="just" eaLnBrk="0" latinLnBrk="0" hangingPunct="0"/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◎ 프로젝트 테마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복지관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~ 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금호방향 </a:t>
            </a:r>
            <a:r>
              <a:rPr lang="ko-KR" altLang="en-US" sz="11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도로설계</a:t>
            </a:r>
            <a:r>
              <a:rPr lang="en-US" altLang="ko-KR" sz="11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1100" dirty="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종단 측량</a:t>
            </a:r>
            <a:r>
              <a:rPr lang="en-US" altLang="ko-KR" sz="1100" smtClean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1100">
                <a:solidFill>
                  <a:srgbClr val="FFFF00"/>
                </a:solidFill>
                <a:latin typeface="맑은 고딕"/>
                <a:ea typeface="바탕" pitchFamily="18" charset="-127"/>
              </a:rPr>
              <a:t>      </a:t>
            </a:r>
            <a:r>
              <a:rPr lang="ko-KR" altLang="en-US" sz="110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ko-KR" altLang="en-US" sz="900">
              <a:solidFill>
                <a:srgbClr val="FFFF00"/>
              </a:solidFill>
            </a:endParaRPr>
          </a:p>
          <a:p>
            <a:pPr algn="just" eaLnBrk="0" latinLnBrk="0" hangingPunct="0"/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◎ 수강 번호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 3283</a:t>
            </a:r>
            <a:r>
              <a:rPr lang="en-US" altLang="ko-KR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   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◎ 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팀 명</a:t>
            </a:r>
            <a:r>
              <a:rPr lang="ko-KR" altLang="en-US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dirty="0" err="1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라온</a:t>
            </a:r>
            <a:r>
              <a:rPr lang="ko-KR" altLang="en-US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   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◎ 기록자명 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en-US" altLang="ko-KR" sz="1100" dirty="0">
                <a:solidFill>
                  <a:srgbClr val="FFFF00"/>
                </a:solidFill>
                <a:latin typeface="맑은 고딕"/>
                <a:ea typeface="바탕" pitchFamily="18" charset="-127"/>
              </a:rPr>
              <a:t> 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서재무</a:t>
            </a:r>
            <a:r>
              <a:rPr lang="en-US" altLang="ko-KR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100" dirty="0" err="1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김무준</a:t>
            </a:r>
            <a:r>
              <a:rPr lang="ko-KR" altLang="en-US" sz="1100" dirty="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ko-KR" altLang="en-US" dirty="0">
              <a:solidFill>
                <a:srgbClr val="FFFF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48701" name="Group 3645"/>
          <p:cNvGraphicFramePr>
            <a:graphicFrameLocks noGrp="1"/>
          </p:cNvGraphicFramePr>
          <p:nvPr/>
        </p:nvGraphicFramePr>
        <p:xfrm>
          <a:off x="323850" y="2133600"/>
          <a:ext cx="4029075" cy="2240280"/>
        </p:xfrm>
        <a:graphic>
          <a:graphicData uri="http://schemas.openxmlformats.org/drawingml/2006/table">
            <a:tbl>
              <a:tblPr/>
              <a:tblGrid>
                <a:gridCol w="257175"/>
                <a:gridCol w="205740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133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구분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이번 주의 활동계획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예상</a:t>
                      </a: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바탕" pitchFamily="18" charset="-127"/>
                        <a:cs typeface="맑은 고딕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시간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이 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0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김무준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김진일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방 원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서재무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이재용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1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계획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(2011.09.28)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답사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/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선정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(2011.09.28)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종단측량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휴먼고딕,한컴돋움"/>
                        </a:rPr>
                        <a:t>  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(2011.10.3)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4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종단면도 캐드작업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(2011.10.4)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팀 미팅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/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바인더 제작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(2011.10.4)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발표 및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PPT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제작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,한컴돋움"/>
                          <a:cs typeface="휴먼고딕,한컴돋움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바탕" pitchFamily="18" charset="-127"/>
                          <a:ea typeface="휴먼고딕"/>
                          <a:cs typeface="휴먼고딕"/>
                        </a:rPr>
                        <a:t>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835" name="Rectangle 803"/>
          <p:cNvSpPr>
            <a:spLocks noChangeArrowheads="1"/>
          </p:cNvSpPr>
          <p:nvPr/>
        </p:nvSpPr>
        <p:spPr bwMode="auto">
          <a:xfrm>
            <a:off x="0" y="201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217" name="Rectangle 1161"/>
          <p:cNvSpPr>
            <a:spLocks noChangeArrowheads="1"/>
          </p:cNvSpPr>
          <p:nvPr/>
        </p:nvSpPr>
        <p:spPr bwMode="auto">
          <a:xfrm>
            <a:off x="4716463" y="2133600"/>
            <a:ext cx="8572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ko-KR" altLang="en-US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</a:br>
            <a:endParaRPr lang="ko-KR" altLang="en-US" sz="900"/>
          </a:p>
          <a:p>
            <a:pPr eaLnBrk="0" latinLnBrk="0" hangingPunct="0"/>
            <a:r>
              <a:rPr lang="ko-KR" altLang="en-US" sz="1100">
                <a:solidFill>
                  <a:srgbClr val="000000"/>
                </a:solidFill>
                <a:latin typeface="맑은 고딕"/>
                <a:ea typeface="바탕" pitchFamily="18" charset="-127"/>
              </a:rPr>
              <a:t> </a:t>
            </a:r>
            <a:r>
              <a:rPr lang="ko-KR" altLang="en-US" sz="110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◉ 팀 미팅</a:t>
            </a:r>
            <a:r>
              <a:rPr lang="ko-KR" altLang="en-US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ko-KR" altLang="en-US" sz="900"/>
          </a:p>
          <a:p>
            <a:pPr eaLnBrk="0" latinLnBrk="0" hangingPunct="0"/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6547" name="Rectangle 1491"/>
          <p:cNvSpPr>
            <a:spLocks noChangeArrowheads="1"/>
          </p:cNvSpPr>
          <p:nvPr/>
        </p:nvSpPr>
        <p:spPr bwMode="auto">
          <a:xfrm>
            <a:off x="0" y="7761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ko-KR" altLang="en-US" sz="1000">
                <a:solidFill>
                  <a:srgbClr val="000000"/>
                </a:solidFill>
                <a:ea typeface="한컴바탕" pitchFamily="18" charset="-127"/>
                <a:cs typeface="한컴바탕" pitchFamily="18" charset="-127"/>
              </a:rPr>
              <a:t/>
            </a:r>
            <a:br>
              <a:rPr lang="ko-KR" altLang="en-US" sz="1000">
                <a:solidFill>
                  <a:srgbClr val="000000"/>
                </a:solidFill>
                <a:ea typeface="한컴바탕" pitchFamily="18" charset="-127"/>
                <a:cs typeface="한컴바탕" pitchFamily="18" charset="-127"/>
              </a:rPr>
            </a:b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7656" name="Rectangle 2600"/>
          <p:cNvSpPr>
            <a:spLocks noChangeArrowheads="1"/>
          </p:cNvSpPr>
          <p:nvPr/>
        </p:nvSpPr>
        <p:spPr bwMode="auto">
          <a:xfrm>
            <a:off x="250825" y="1557338"/>
            <a:ext cx="11826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ko-KR" altLang="en-US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</a:br>
            <a:endParaRPr lang="ko-KR" altLang="en-US" sz="900"/>
          </a:p>
          <a:p>
            <a:pPr eaLnBrk="0" latinLnBrk="0" hangingPunct="0"/>
            <a:r>
              <a:rPr lang="ko-KR" altLang="en-US" sz="1100">
                <a:solidFill>
                  <a:srgbClr val="FFFF00"/>
                </a:solidFill>
                <a:latin typeface="바탕" pitchFamily="18" charset="-127"/>
                <a:ea typeface="바탕" pitchFamily="18" charset="-127"/>
              </a:rPr>
              <a:t> ◉ 계획 및 성과</a:t>
            </a:r>
            <a:r>
              <a:rPr lang="en-US" altLang="ko-KR" sz="1100">
                <a:solidFill>
                  <a:srgbClr val="00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900"/>
          </a:p>
          <a:p>
            <a:pPr eaLnBrk="0" latinLnBrk="0" hangingPunct="0"/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47662" name="Rectangle 2606"/>
          <p:cNvSpPr>
            <a:spLocks noChangeArrowheads="1"/>
          </p:cNvSpPr>
          <p:nvPr/>
        </p:nvSpPr>
        <p:spPr bwMode="auto">
          <a:xfrm>
            <a:off x="0" y="195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8020" name="Rectangle 2964"/>
          <p:cNvSpPr>
            <a:spLocks noChangeArrowheads="1"/>
          </p:cNvSpPr>
          <p:nvPr/>
        </p:nvSpPr>
        <p:spPr bwMode="auto">
          <a:xfrm>
            <a:off x="0" y="490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8021" name="Rectangle 2965"/>
          <p:cNvSpPr>
            <a:spLocks noChangeArrowheads="1"/>
          </p:cNvSpPr>
          <p:nvPr/>
        </p:nvSpPr>
        <p:spPr bwMode="auto">
          <a:xfrm>
            <a:off x="0" y="236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8702" name="Group 3646"/>
          <p:cNvGraphicFramePr>
            <a:graphicFrameLocks noGrp="1"/>
          </p:cNvGraphicFramePr>
          <p:nvPr/>
        </p:nvGraphicFramePr>
        <p:xfrm>
          <a:off x="323850" y="4365625"/>
          <a:ext cx="4022725" cy="2148840"/>
        </p:xfrm>
        <a:graphic>
          <a:graphicData uri="http://schemas.openxmlformats.org/drawingml/2006/table">
            <a:tbl>
              <a:tblPr/>
              <a:tblGrid>
                <a:gridCol w="257175"/>
                <a:gridCol w="2043113"/>
                <a:gridCol w="293687"/>
                <a:gridCol w="285750"/>
                <a:gridCol w="285750"/>
                <a:gridCol w="285750"/>
                <a:gridCol w="285750"/>
                <a:gridCol w="2857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구분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이번 주의 활동성과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활동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휴먼고딕,한컴돋움"/>
                        <a:cs typeface="한컴바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시간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각 팀원이 해당 활동에 </a:t>
                      </a:r>
                      <a:endParaRPr kumimoji="1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휴먼고딕,한컴돋움"/>
                        <a:cs typeface="한컴바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사용한 시간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1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계획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(2011.09.28)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답사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/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선정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(2011.09.28)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종단측량  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(2011.10.3)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4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종단면도 캐드작업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(2011.10.4)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휴먼고딕,한컴돋움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5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팀 미팅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/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바인더 제작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(2011.10.4)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휴먼고딕,한컴돋움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발표 및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PPT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제작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379" name="Rectangle 3323"/>
          <p:cNvSpPr>
            <a:spLocks noChangeArrowheads="1"/>
          </p:cNvSpPr>
          <p:nvPr/>
        </p:nvSpPr>
        <p:spPr bwMode="auto">
          <a:xfrm>
            <a:off x="0" y="449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8703" name="Rectangle 3647"/>
          <p:cNvSpPr>
            <a:spLocks noChangeArrowheads="1"/>
          </p:cNvSpPr>
          <p:nvPr/>
        </p:nvSpPr>
        <p:spPr bwMode="auto">
          <a:xfrm>
            <a:off x="0" y="2065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49113" name="Group 4057"/>
          <p:cNvGraphicFramePr>
            <a:graphicFrameLocks noGrp="1"/>
          </p:cNvGraphicFramePr>
          <p:nvPr/>
        </p:nvGraphicFramePr>
        <p:xfrm>
          <a:off x="4787900" y="2781300"/>
          <a:ext cx="4025900" cy="2743200"/>
        </p:xfrm>
        <a:graphic>
          <a:graphicData uri="http://schemas.openxmlformats.org/drawingml/2006/table">
            <a:tbl>
              <a:tblPr/>
              <a:tblGrid>
                <a:gridCol w="236538"/>
                <a:gridCol w="1204912"/>
                <a:gridCol w="425450"/>
                <a:gridCol w="400050"/>
                <a:gridCol w="322263"/>
                <a:gridCol w="287337"/>
                <a:gridCol w="287338"/>
                <a:gridCol w="287337"/>
                <a:gridCol w="287338"/>
                <a:gridCol w="287337"/>
              </a:tblGrid>
              <a:tr h="133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구분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활동내용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일시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장소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시간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출석자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(○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을 기입한다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.)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9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김무준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김진일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방 원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서재무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이재용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1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조명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바인더 계획 및 제작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10.4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측량실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도로 설계의 목적 토론 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휴먼고딕,한컴돋움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10.4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측량실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PPT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제작 및 발표준비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10.4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컴퓨터실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2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○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도장 또는 사인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,한컴돋움"/>
                          <a:cs typeface="한컴바탕" pitchFamily="18" charset="-127"/>
                        </a:rPr>
                        <a:t> 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휴먼고딕"/>
                          <a:cs typeface="한컴바탕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044" name="Rectangle 3988"/>
          <p:cNvSpPr>
            <a:spLocks noChangeArrowheads="1"/>
          </p:cNvSpPr>
          <p:nvPr/>
        </p:nvSpPr>
        <p:spPr bwMode="auto">
          <a:xfrm>
            <a:off x="0" y="479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종단 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계획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맑은 고딕"/>
              </a:rPr>
              <a:t>)</a:t>
            </a:r>
          </a:p>
        </p:txBody>
      </p:sp>
      <p:pic>
        <p:nvPicPr>
          <p:cNvPr id="18443" name="Picture 11" descr="위성사진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7991475" cy="4535487"/>
          </a:xfrm>
          <a:prstGeom prst="rect">
            <a:avLst/>
          </a:prstGeom>
          <a:noFill/>
        </p:spPr>
      </p:pic>
      <p:pic>
        <p:nvPicPr>
          <p:cNvPr id="18442" name="Picture 10" descr="1317745979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300538"/>
            <a:ext cx="2592388" cy="1576387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692275" y="6092825"/>
            <a:ext cx="6119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>
                <a:solidFill>
                  <a:srgbClr val="99FF66"/>
                </a:solidFill>
              </a:rPr>
              <a:t>지형도를 이용한 도상계획</a:t>
            </a:r>
            <a:r>
              <a:rPr lang="en-US" altLang="ko-KR">
                <a:solidFill>
                  <a:srgbClr val="99FF66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종단측량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답사 및 선정 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조표</a:t>
            </a: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7450" y="5805488"/>
            <a:ext cx="65516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rgbClr val="99FF66"/>
                </a:solidFill>
              </a:rPr>
              <a:t>답사를 통해 지형도의 변경사항을 파악하고</a:t>
            </a:r>
            <a:r>
              <a:rPr lang="en-US" altLang="ko-KR">
                <a:solidFill>
                  <a:srgbClr val="99FF66"/>
                </a:solidFill>
              </a:rPr>
              <a:t>, </a:t>
            </a:r>
            <a:r>
              <a:rPr lang="ko-KR" altLang="en-US">
                <a:solidFill>
                  <a:srgbClr val="99FF66"/>
                </a:solidFill>
              </a:rPr>
              <a:t>정확성</a:t>
            </a:r>
            <a:r>
              <a:rPr lang="en-US" altLang="ko-KR">
                <a:solidFill>
                  <a:srgbClr val="99FF66"/>
                </a:solidFill>
              </a:rPr>
              <a:t>(</a:t>
            </a:r>
            <a:r>
              <a:rPr lang="ko-KR" altLang="en-US">
                <a:solidFill>
                  <a:srgbClr val="99FF66"/>
                </a:solidFill>
              </a:rPr>
              <a:t>변위발생이 적은 지점</a:t>
            </a:r>
            <a:r>
              <a:rPr lang="en-US" altLang="ko-KR">
                <a:solidFill>
                  <a:srgbClr val="99FF66"/>
                </a:solidFill>
              </a:rPr>
              <a:t>)</a:t>
            </a:r>
            <a:r>
              <a:rPr lang="ko-KR" altLang="en-US">
                <a:solidFill>
                  <a:srgbClr val="99FF66"/>
                </a:solidFill>
              </a:rPr>
              <a:t>과 편의성</a:t>
            </a:r>
            <a:r>
              <a:rPr lang="en-US" altLang="ko-KR">
                <a:solidFill>
                  <a:srgbClr val="99FF66"/>
                </a:solidFill>
              </a:rPr>
              <a:t>(</a:t>
            </a:r>
            <a:r>
              <a:rPr lang="ko-KR" altLang="en-US">
                <a:solidFill>
                  <a:srgbClr val="99FF66"/>
                </a:solidFill>
              </a:rPr>
              <a:t>측점간 시통 가능여부</a:t>
            </a:r>
            <a:r>
              <a:rPr lang="en-US" altLang="ko-KR">
                <a:solidFill>
                  <a:srgbClr val="99FF66"/>
                </a:solidFill>
              </a:rPr>
              <a:t>)</a:t>
            </a:r>
            <a:r>
              <a:rPr lang="ko-KR" altLang="en-US">
                <a:solidFill>
                  <a:srgbClr val="99FF66"/>
                </a:solidFill>
              </a:rPr>
              <a:t>을 고려하여 측점을 선택 후 수평으로 거리를 측정하여 조표를 한다</a:t>
            </a:r>
            <a:r>
              <a:rPr lang="en-US" altLang="ko-KR">
                <a:solidFill>
                  <a:srgbClr val="99FF66"/>
                </a:solidFill>
              </a:rPr>
              <a:t>.</a:t>
            </a:r>
          </a:p>
        </p:txBody>
      </p:sp>
      <p:pic>
        <p:nvPicPr>
          <p:cNvPr id="38923" name="Picture 11" descr="1317737051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73463"/>
            <a:ext cx="3529013" cy="2160587"/>
          </a:xfrm>
          <a:prstGeom prst="rect">
            <a:avLst/>
          </a:prstGeom>
          <a:noFill/>
        </p:spPr>
      </p:pic>
      <p:pic>
        <p:nvPicPr>
          <p:cNvPr id="38924" name="Picture 12" descr="1317736958209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3529013" cy="2232025"/>
          </a:xfrm>
          <a:prstGeom prst="rect">
            <a:avLst/>
          </a:prstGeom>
          <a:noFill/>
        </p:spPr>
      </p:pic>
      <p:pic>
        <p:nvPicPr>
          <p:cNvPr id="38925" name="Picture 13" descr="13177358752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196975"/>
            <a:ext cx="3624262" cy="2232025"/>
          </a:xfrm>
          <a:prstGeom prst="rect">
            <a:avLst/>
          </a:prstGeom>
          <a:noFill/>
        </p:spPr>
      </p:pic>
      <p:pic>
        <p:nvPicPr>
          <p:cNvPr id="38926" name="Picture 14" descr="13177361771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73463"/>
            <a:ext cx="3624262" cy="21605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1816</Words>
  <Application>Microsoft Office PowerPoint</Application>
  <PresentationFormat>화면 슬라이드 쇼(4:3)</PresentationFormat>
  <Paragraphs>627</Paragraphs>
  <Slides>31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  <vt:variant>
        <vt:lpstr>재구성한 쇼</vt:lpstr>
      </vt:variant>
      <vt:variant>
        <vt:i4>1</vt:i4>
      </vt:variant>
    </vt:vector>
  </HeadingPairs>
  <TitlesOfParts>
    <vt:vector size="33" baseType="lpstr">
      <vt:lpstr>Office 테마</vt:lpstr>
      <vt:lpstr>지름길(Shortcut Road) (종합복지관~금호방면연결도로설계)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재구성한 쇼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133</cp:revision>
  <dcterms:created xsi:type="dcterms:W3CDTF">2011-05-28T10:55:59Z</dcterms:created>
  <dcterms:modified xsi:type="dcterms:W3CDTF">2011-10-04T23:50:11Z</dcterms:modified>
</cp:coreProperties>
</file>