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56" r:id="rId2"/>
    <p:sldId id="258" r:id="rId3"/>
    <p:sldId id="257" r:id="rId4"/>
    <p:sldId id="259" r:id="rId5"/>
    <p:sldId id="262" r:id="rId6"/>
    <p:sldId id="260" r:id="rId7"/>
    <p:sldId id="261" r:id="rId8"/>
    <p:sldId id="263" r:id="rId9"/>
    <p:sldId id="264" r:id="rId10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5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직선 연결선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제목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9" name="부제목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ko-KR" altLang="en-US" smtClean="0"/>
              <a:t>마스터 부제목 스타일 편집</a:t>
            </a:r>
            <a:endParaRPr kumimoji="0" lang="en-US"/>
          </a:p>
        </p:txBody>
      </p:sp>
      <p:sp>
        <p:nvSpPr>
          <p:cNvPr id="16" name="날짜 개체 틀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B7B2A-1750-40F9-9665-62BED3783319}" type="datetimeFigureOut">
              <a:rPr lang="ko-KR" altLang="en-US" smtClean="0"/>
              <a:pPr/>
              <a:t>2010-11-19</a:t>
            </a:fld>
            <a:endParaRPr lang="ko-KR" altLang="en-US"/>
          </a:p>
        </p:txBody>
      </p:sp>
      <p:sp>
        <p:nvSpPr>
          <p:cNvPr id="2" name="바닥글 개체 틀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15" name="슬라이드 번호 개체 틀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A7C834D2-D984-4F6E-AFD8-EA2AFBCFF6F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B7B2A-1750-40F9-9665-62BED3783319}" type="datetimeFigureOut">
              <a:rPr lang="ko-KR" altLang="en-US" smtClean="0"/>
              <a:pPr/>
              <a:t>2010-11-19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834D2-D984-4F6E-AFD8-EA2AFBCFF6F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B7B2A-1750-40F9-9665-62BED3783319}" type="datetimeFigureOut">
              <a:rPr lang="ko-KR" altLang="en-US" smtClean="0"/>
              <a:pPr/>
              <a:t>2010-11-19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834D2-D984-4F6E-AFD8-EA2AFBCFF6F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제목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27" name="내용 개체 틀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25" name="날짜 개체 틀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B7B2A-1750-40F9-9665-62BED3783319}" type="datetimeFigureOut">
              <a:rPr lang="ko-KR" altLang="en-US" smtClean="0"/>
              <a:pPr/>
              <a:t>2010-11-19</a:t>
            </a:fld>
            <a:endParaRPr lang="ko-KR" altLang="en-US"/>
          </a:p>
        </p:txBody>
      </p:sp>
      <p:sp>
        <p:nvSpPr>
          <p:cNvPr id="19" name="바닥글 개체 틀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ko-KR" altLang="en-US"/>
          </a:p>
        </p:txBody>
      </p:sp>
      <p:sp>
        <p:nvSpPr>
          <p:cNvPr id="16" name="슬라이드 번호 개체 틀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A7C834D2-D984-4F6E-AFD8-EA2AFBCFF6F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구역 머리글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직선 연결선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텍스트 개체 틀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19" name="날짜 개체 틀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B7B2A-1750-40F9-9665-62BED3783319}" type="datetimeFigureOut">
              <a:rPr lang="ko-KR" altLang="en-US" smtClean="0"/>
              <a:pPr/>
              <a:t>2010-11-19</a:t>
            </a:fld>
            <a:endParaRPr lang="ko-KR" altLang="en-US"/>
          </a:p>
        </p:txBody>
      </p:sp>
      <p:sp>
        <p:nvSpPr>
          <p:cNvPr id="11" name="바닥글 개체 틀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16" name="슬라이드 번호 개체 틀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834D2-D984-4F6E-AFD8-EA2AFBCFF6FF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8" name="제목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제목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14" name="내용 개체 틀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13" name="내용 개체 틀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21" name="날짜 개체 틀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B7B2A-1750-40F9-9665-62BED3783319}" type="datetimeFigureOut">
              <a:rPr lang="ko-KR" altLang="en-US" smtClean="0"/>
              <a:pPr/>
              <a:t>2010-11-19</a:t>
            </a:fld>
            <a:endParaRPr lang="ko-KR" altLang="en-US"/>
          </a:p>
        </p:txBody>
      </p:sp>
      <p:sp>
        <p:nvSpPr>
          <p:cNvPr id="10" name="바닥글 개체 틀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1" name="슬라이드 번호 개체 틀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834D2-D984-4F6E-AFD8-EA2AFBCFF6F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제목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13" name="텍스트 개체 틀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25" name="텍스트 개체 틀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28" name="내용 개체 틀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10" name="날짜 개체 틀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B7B2A-1750-40F9-9665-62BED3783319}" type="datetimeFigureOut">
              <a:rPr lang="ko-KR" altLang="en-US" smtClean="0"/>
              <a:pPr/>
              <a:t>2010-11-19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A7C834D2-D984-4F6E-AFD8-EA2AFBCFF6FF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11" name="직선 연결선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제목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12" name="날짜 개체 틀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B7B2A-1750-40F9-9665-62BED3783319}" type="datetimeFigureOut">
              <a:rPr lang="ko-KR" altLang="en-US" smtClean="0"/>
              <a:pPr/>
              <a:t>2010-11-19</a:t>
            </a:fld>
            <a:endParaRPr lang="ko-KR" altLang="en-US"/>
          </a:p>
        </p:txBody>
      </p:sp>
      <p:sp>
        <p:nvSpPr>
          <p:cNvPr id="21" name="바닥글 개체 틀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834D2-D984-4F6E-AFD8-EA2AFBCFF6F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B7B2A-1750-40F9-9665-62BED3783319}" type="datetimeFigureOut">
              <a:rPr lang="ko-KR" altLang="en-US" smtClean="0"/>
              <a:pPr/>
              <a:t>2010-11-19</a:t>
            </a:fld>
            <a:endParaRPr lang="ko-KR" altLang="en-US"/>
          </a:p>
        </p:txBody>
      </p:sp>
      <p:sp>
        <p:nvSpPr>
          <p:cNvPr id="24" name="바닥글 개체 틀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834D2-D984-4F6E-AFD8-EA2AFBCFF6F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직선 연결선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제목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26" name="텍스트 개체 틀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14" name="내용 개체 틀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25" name="날짜 개체 틀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B7B2A-1750-40F9-9665-62BED3783319}" type="datetimeFigureOut">
              <a:rPr lang="ko-KR" altLang="en-US" smtClean="0"/>
              <a:pPr/>
              <a:t>2010-11-19</a:t>
            </a:fld>
            <a:endParaRPr lang="ko-KR" altLang="en-US"/>
          </a:p>
        </p:txBody>
      </p:sp>
      <p:sp>
        <p:nvSpPr>
          <p:cNvPr id="29" name="바닥글 개체 틀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834D2-D984-4F6E-AFD8-EA2AFBCFF6F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그림 개체 틀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ko-KR" altLang="en-US" smtClean="0"/>
              <a:t>그림을 추가하려면 아이콘을 클릭하십시오</a:t>
            </a:r>
            <a:endParaRPr kumimoji="0" lang="en-US" dirty="0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B7B2A-1750-40F9-9665-62BED3783319}" type="datetimeFigureOut">
              <a:rPr lang="ko-KR" altLang="en-US" smtClean="0"/>
              <a:pPr/>
              <a:t>2010-11-19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1" name="슬라이드 번호 개체 틀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834D2-D984-4F6E-AFD8-EA2AFBCFF6FF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17" name="제목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26" name="텍스트 개체 틀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직선 연결선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텍스트 개체 틀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kumimoji="0" lang="ko-KR" altLang="en-US" smtClean="0"/>
              <a:t>둘째 수준</a:t>
            </a:r>
          </a:p>
          <a:p>
            <a:pPr lvl="2" eaLnBrk="1" latinLnBrk="0" hangingPunct="1"/>
            <a:r>
              <a:rPr kumimoji="0" lang="ko-KR" altLang="en-US" smtClean="0"/>
              <a:t>셋째 수준</a:t>
            </a:r>
          </a:p>
          <a:p>
            <a:pPr lvl="3" eaLnBrk="1" latinLnBrk="0" hangingPunct="1"/>
            <a:r>
              <a:rPr kumimoji="0" lang="ko-KR" altLang="en-US" smtClean="0"/>
              <a:t>넷째 수준</a:t>
            </a:r>
          </a:p>
          <a:p>
            <a:pPr lvl="4" eaLnBrk="1" latinLnBrk="0" hangingPunct="1"/>
            <a:r>
              <a:rPr kumimoji="0" lang="ko-KR" altLang="en-US" smtClean="0"/>
              <a:t>다섯째 수준</a:t>
            </a:r>
            <a:endParaRPr kumimoji="0" lang="en-US"/>
          </a:p>
        </p:txBody>
      </p:sp>
      <p:sp>
        <p:nvSpPr>
          <p:cNvPr id="11" name="날짜 개체 틀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FE2B7B2A-1750-40F9-9665-62BED3783319}" type="datetimeFigureOut">
              <a:rPr lang="ko-KR" altLang="en-US" smtClean="0"/>
              <a:pPr/>
              <a:t>2010-11-19</a:t>
            </a:fld>
            <a:endParaRPr lang="ko-KR" altLang="en-US"/>
          </a:p>
        </p:txBody>
      </p:sp>
      <p:sp>
        <p:nvSpPr>
          <p:cNvPr id="28" name="바닥글 개체 틀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A7C834D2-D984-4F6E-AFD8-EA2AFBCFF6FF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10" name="제목 개체 틀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9" name="직선 연결선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직선 연결선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rtl="0" eaLnBrk="1" latinLnBrk="1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1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1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1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1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1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1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1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1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1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3286124"/>
            <a:ext cx="8458200" cy="1222375"/>
          </a:xfrm>
        </p:spPr>
        <p:txBody>
          <a:bodyPr>
            <a:normAutofit/>
          </a:bodyPr>
          <a:lstStyle/>
          <a:p>
            <a:pPr algn="r"/>
            <a:r>
              <a:rPr lang="en-US" altLang="ko-KR" sz="2400" dirty="0" smtClean="0">
                <a:solidFill>
                  <a:schemeClr val="accent6">
                    <a:lumMod val="75000"/>
                  </a:schemeClr>
                </a:solidFill>
              </a:rPr>
              <a:t/>
            </a:r>
            <a:br>
              <a:rPr lang="en-US" altLang="ko-KR" sz="2400" dirty="0" smtClean="0">
                <a:solidFill>
                  <a:schemeClr val="accent6">
                    <a:lumMod val="75000"/>
                  </a:schemeClr>
                </a:solidFill>
              </a:rPr>
            </a:br>
            <a:r>
              <a:rPr lang="en-US" altLang="ko-KR" sz="2400" dirty="0" smtClean="0">
                <a:solidFill>
                  <a:schemeClr val="accent6">
                    <a:lumMod val="75000"/>
                  </a:schemeClr>
                </a:solidFill>
              </a:rPr>
              <a:t/>
            </a:r>
            <a:br>
              <a:rPr lang="en-US" altLang="ko-KR" sz="2400" dirty="0" smtClean="0">
                <a:solidFill>
                  <a:schemeClr val="accent6">
                    <a:lumMod val="75000"/>
                  </a:schemeClr>
                </a:solidFill>
              </a:rPr>
            </a:br>
            <a:r>
              <a:rPr lang="ko-KR" altLang="en-US" sz="2400" b="1" dirty="0" smtClean="0">
                <a:solidFill>
                  <a:schemeClr val="tx1"/>
                </a:solidFill>
              </a:rPr>
              <a:t>조원</a:t>
            </a:r>
            <a:r>
              <a:rPr lang="en-US" altLang="ko-KR" sz="2400" b="1" dirty="0" smtClean="0">
                <a:solidFill>
                  <a:schemeClr val="tx1"/>
                </a:solidFill>
              </a:rPr>
              <a:t>:</a:t>
            </a:r>
            <a:r>
              <a:rPr lang="ko-KR" altLang="en-US" sz="2400" b="1" dirty="0" smtClean="0">
                <a:solidFill>
                  <a:schemeClr val="tx1"/>
                </a:solidFill>
              </a:rPr>
              <a:t>최보규</a:t>
            </a:r>
            <a:r>
              <a:rPr lang="en-US" altLang="ko-KR" sz="2400" b="1" dirty="0" smtClean="0">
                <a:solidFill>
                  <a:schemeClr val="tx1"/>
                </a:solidFill>
              </a:rPr>
              <a:t>,</a:t>
            </a:r>
            <a:r>
              <a:rPr lang="ko-KR" altLang="en-US" sz="2400" b="1" dirty="0" smtClean="0">
                <a:solidFill>
                  <a:schemeClr val="tx1"/>
                </a:solidFill>
              </a:rPr>
              <a:t>안상우</a:t>
            </a:r>
            <a:r>
              <a:rPr lang="en-US" altLang="ko-KR" sz="2400" b="1" dirty="0" smtClean="0">
                <a:solidFill>
                  <a:schemeClr val="tx1"/>
                </a:solidFill>
              </a:rPr>
              <a:t>,</a:t>
            </a:r>
            <a:r>
              <a:rPr lang="ko-KR" altLang="en-US" sz="2400" b="1" dirty="0" smtClean="0">
                <a:solidFill>
                  <a:schemeClr val="tx1"/>
                </a:solidFill>
              </a:rPr>
              <a:t>임경민</a:t>
            </a:r>
            <a:r>
              <a:rPr lang="en-US" altLang="ko-KR" sz="2400" b="1" dirty="0" smtClean="0">
                <a:solidFill>
                  <a:schemeClr val="tx1"/>
                </a:solidFill>
              </a:rPr>
              <a:t>,</a:t>
            </a:r>
            <a:r>
              <a:rPr lang="ko-KR" altLang="en-US" sz="2400" b="1" dirty="0" smtClean="0">
                <a:solidFill>
                  <a:schemeClr val="tx1"/>
                </a:solidFill>
              </a:rPr>
              <a:t>서재호</a:t>
            </a:r>
            <a:r>
              <a:rPr lang="en-US" altLang="ko-KR" sz="2400" b="1" dirty="0" smtClean="0">
                <a:solidFill>
                  <a:schemeClr val="tx1"/>
                </a:solidFill>
              </a:rPr>
              <a:t>,</a:t>
            </a:r>
            <a:r>
              <a:rPr lang="ko-KR" altLang="en-US" sz="2400" b="1" dirty="0" smtClean="0">
                <a:solidFill>
                  <a:schemeClr val="tx1"/>
                </a:solidFill>
              </a:rPr>
              <a:t>최호근</a:t>
            </a:r>
            <a:r>
              <a:rPr lang="en-US" altLang="ko-KR" sz="2400" b="1" dirty="0" smtClean="0">
                <a:solidFill>
                  <a:schemeClr val="tx1"/>
                </a:solidFill>
              </a:rPr>
              <a:t>,</a:t>
            </a:r>
            <a:r>
              <a:rPr lang="ko-KR" altLang="en-US" sz="2400" b="1" dirty="0" err="1" smtClean="0">
                <a:solidFill>
                  <a:schemeClr val="tx1"/>
                </a:solidFill>
              </a:rPr>
              <a:t>임휘균</a:t>
            </a:r>
            <a:endParaRPr lang="ko-KR" altLang="en-US" sz="2400" b="1" dirty="0">
              <a:solidFill>
                <a:schemeClr val="tx1"/>
              </a:solidFill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500034" y="1785926"/>
            <a:ext cx="8458200" cy="1214446"/>
          </a:xfrm>
        </p:spPr>
        <p:txBody>
          <a:bodyPr>
            <a:noAutofit/>
          </a:bodyPr>
          <a:lstStyle/>
          <a:p>
            <a:r>
              <a:rPr lang="en-US" altLang="ko-KR" sz="3200" b="1" dirty="0" smtClean="0"/>
              <a:t>                            1</a:t>
            </a:r>
            <a:r>
              <a:rPr lang="ko-KR" altLang="en-US" sz="3200" b="1" dirty="0" smtClean="0"/>
              <a:t>조 </a:t>
            </a:r>
            <a:endParaRPr lang="en-US" altLang="ko-KR" sz="3200" b="1" dirty="0" smtClean="0"/>
          </a:p>
          <a:p>
            <a:r>
              <a:rPr lang="ko-KR" altLang="en-US" sz="3200" b="1" dirty="0" smtClean="0"/>
              <a:t>   </a:t>
            </a:r>
            <a:r>
              <a:rPr lang="ko-KR" altLang="en-US" sz="3200" b="1" dirty="0" smtClean="0">
                <a:solidFill>
                  <a:schemeClr val="accent6">
                    <a:lumMod val="75000"/>
                  </a:schemeClr>
                </a:solidFill>
              </a:rPr>
              <a:t>흡연자와 비흡연자를 위한 흡연 공간을 설계</a:t>
            </a:r>
            <a:endParaRPr lang="ko-KR" altLang="en-US" sz="3200" b="1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b="1" dirty="0" smtClean="0">
                <a:solidFill>
                  <a:schemeClr val="accent6"/>
                </a:solidFill>
              </a:rPr>
              <a:t>목차</a:t>
            </a:r>
            <a:endParaRPr lang="ko-KR" altLang="en-US" b="1" dirty="0">
              <a:solidFill>
                <a:schemeClr val="accent6"/>
              </a:solidFill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b="1" dirty="0" smtClean="0"/>
              <a:t>1.</a:t>
            </a:r>
            <a:r>
              <a:rPr lang="ko-KR" altLang="en-US" b="1" dirty="0" smtClean="0"/>
              <a:t>고객의 요구조사</a:t>
            </a:r>
            <a:endParaRPr lang="en-US" altLang="ko-KR" b="1" dirty="0" smtClean="0"/>
          </a:p>
          <a:p>
            <a:r>
              <a:rPr lang="en-US" altLang="ko-KR" dirty="0" smtClean="0"/>
              <a:t> </a:t>
            </a:r>
            <a:r>
              <a:rPr lang="en-US" altLang="ko-KR" sz="2800" dirty="0" smtClean="0"/>
              <a:t>1.1 </a:t>
            </a:r>
            <a:r>
              <a:rPr lang="ko-KR" altLang="en-US" sz="2800" dirty="0" smtClean="0"/>
              <a:t>흡연자의 요구사항</a:t>
            </a:r>
            <a:endParaRPr lang="en-US" altLang="ko-KR" sz="2800" dirty="0" smtClean="0"/>
          </a:p>
          <a:p>
            <a:r>
              <a:rPr lang="en-US" altLang="ko-KR" sz="2800" dirty="0" smtClean="0"/>
              <a:t> 1.2 </a:t>
            </a:r>
            <a:r>
              <a:rPr lang="ko-KR" altLang="en-US" sz="2800" dirty="0" smtClean="0"/>
              <a:t>비흡연자의 </a:t>
            </a:r>
            <a:r>
              <a:rPr lang="ko-KR" altLang="en-US" sz="2800" dirty="0" smtClean="0"/>
              <a:t>요구사항</a:t>
            </a:r>
            <a:endParaRPr lang="en-US" altLang="ko-KR" sz="2800" dirty="0" smtClean="0"/>
          </a:p>
          <a:p>
            <a:r>
              <a:rPr lang="en-US" altLang="ko-KR" sz="2800" dirty="0" smtClean="0"/>
              <a:t> </a:t>
            </a:r>
            <a:r>
              <a:rPr lang="en-US" altLang="ko-KR" sz="2800" dirty="0" smtClean="0"/>
              <a:t>1.3 </a:t>
            </a:r>
            <a:r>
              <a:rPr lang="ko-KR" altLang="en-US" sz="2800" dirty="0" smtClean="0"/>
              <a:t>조사데이터 정리</a:t>
            </a:r>
            <a:endParaRPr lang="en-US" altLang="ko-KR" sz="2800" dirty="0" smtClean="0"/>
          </a:p>
          <a:p>
            <a:r>
              <a:rPr lang="en-US" altLang="ko-KR" b="1" dirty="0" smtClean="0"/>
              <a:t>2.</a:t>
            </a:r>
            <a:r>
              <a:rPr lang="ko-KR" altLang="en-US" b="1" dirty="0" smtClean="0"/>
              <a:t>설계사양 준비과정</a:t>
            </a:r>
            <a:endParaRPr lang="en-US" altLang="ko-KR" b="1" dirty="0" smtClean="0"/>
          </a:p>
          <a:p>
            <a:r>
              <a:rPr lang="en-US" altLang="ko-KR" dirty="0" smtClean="0"/>
              <a:t> </a:t>
            </a:r>
            <a:r>
              <a:rPr lang="en-US" altLang="ko-KR" sz="2800" dirty="0" smtClean="0"/>
              <a:t>2.1 </a:t>
            </a:r>
            <a:r>
              <a:rPr lang="ko-KR" altLang="en-US" sz="2800" dirty="0" smtClean="0"/>
              <a:t>후보리스트 작성</a:t>
            </a:r>
            <a:endParaRPr lang="en-US" altLang="ko-KR" sz="2800" dirty="0" smtClean="0"/>
          </a:p>
          <a:p>
            <a:r>
              <a:rPr lang="en-US" altLang="ko-KR" sz="2800" dirty="0" smtClean="0"/>
              <a:t> 2.2 </a:t>
            </a:r>
            <a:r>
              <a:rPr lang="ko-KR" altLang="en-US" sz="2800" dirty="0" err="1" smtClean="0"/>
              <a:t>상관표</a:t>
            </a:r>
            <a:r>
              <a:rPr lang="ko-KR" altLang="en-US" sz="2800" dirty="0" smtClean="0"/>
              <a:t> 작성</a:t>
            </a:r>
            <a:endParaRPr lang="en-US" altLang="ko-KR" sz="2800" dirty="0" smtClean="0"/>
          </a:p>
          <a:p>
            <a:pPr>
              <a:buNone/>
            </a:pPr>
            <a:r>
              <a:rPr lang="en-US" altLang="ko-KR" sz="2800" dirty="0" smtClean="0"/>
              <a:t>  </a:t>
            </a:r>
            <a:r>
              <a:rPr lang="ko-KR" altLang="en-US" dirty="0" smtClean="0"/>
              <a:t> </a:t>
            </a:r>
            <a:r>
              <a:rPr lang="en-US" altLang="ko-KR" b="1" dirty="0" smtClean="0">
                <a:solidFill>
                  <a:schemeClr val="tx1"/>
                </a:solidFill>
              </a:rPr>
              <a:t>3.</a:t>
            </a:r>
            <a:r>
              <a:rPr lang="ko-KR" altLang="en-US" b="1" dirty="0" smtClean="0">
                <a:solidFill>
                  <a:schemeClr val="tx1"/>
                </a:solidFill>
              </a:rPr>
              <a:t>결과</a:t>
            </a:r>
            <a:endParaRPr lang="ko-KR" altLang="en-US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b="1" dirty="0" smtClean="0">
                <a:solidFill>
                  <a:schemeClr val="tx1"/>
                </a:solidFill>
              </a:rPr>
              <a:t>1.</a:t>
            </a:r>
            <a:r>
              <a:rPr lang="ko-KR" altLang="en-US" b="1" dirty="0" smtClean="0">
                <a:solidFill>
                  <a:schemeClr val="tx1"/>
                </a:solidFill>
              </a:rPr>
              <a:t>고객의 요구사항</a:t>
            </a:r>
            <a:endParaRPr lang="ko-KR" altLang="en-US" b="1" dirty="0">
              <a:solidFill>
                <a:schemeClr val="tx1"/>
              </a:solidFill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en-US" altLang="ko-KR" dirty="0" smtClean="0"/>
              <a:t>  1.1 </a:t>
            </a:r>
            <a:r>
              <a:rPr lang="ko-KR" altLang="en-US" dirty="0" smtClean="0"/>
              <a:t>흡연자의 불만과 요구사항</a:t>
            </a:r>
            <a:endParaRPr lang="en-US" altLang="ko-KR" dirty="0" smtClean="0"/>
          </a:p>
          <a:p>
            <a:pPr>
              <a:buNone/>
            </a:pPr>
            <a:endParaRPr lang="en-US" altLang="ko-KR" sz="2800" dirty="0" smtClean="0"/>
          </a:p>
          <a:p>
            <a:pPr>
              <a:buNone/>
            </a:pPr>
            <a:r>
              <a:rPr lang="en-US" altLang="ko-KR" sz="2800" dirty="0" smtClean="0"/>
              <a:t>-</a:t>
            </a:r>
            <a:r>
              <a:rPr lang="ko-KR" altLang="en-US" sz="2800" dirty="0" smtClean="0"/>
              <a:t>흡연구역에 환풍기가 없어 공기가 좋지 않다</a:t>
            </a:r>
            <a:r>
              <a:rPr lang="en-US" altLang="ko-KR" sz="2800" dirty="0" smtClean="0"/>
              <a:t>.</a:t>
            </a:r>
          </a:p>
          <a:p>
            <a:pPr>
              <a:buNone/>
            </a:pPr>
            <a:endParaRPr lang="en-US" altLang="ko-KR" sz="2800" dirty="0" smtClean="0"/>
          </a:p>
          <a:p>
            <a:pPr>
              <a:buNone/>
            </a:pPr>
            <a:r>
              <a:rPr lang="en-US" altLang="ko-KR" sz="2800" dirty="0" smtClean="0"/>
              <a:t>-</a:t>
            </a:r>
            <a:r>
              <a:rPr lang="ko-KR" altLang="en-US" sz="2800" dirty="0" smtClean="0"/>
              <a:t>쓰레기통이 많지 않아 불편하다</a:t>
            </a:r>
            <a:r>
              <a:rPr lang="en-US" altLang="ko-KR" sz="2800" dirty="0" smtClean="0"/>
              <a:t>.</a:t>
            </a:r>
          </a:p>
          <a:p>
            <a:pPr>
              <a:buNone/>
            </a:pPr>
            <a:endParaRPr lang="en-US" altLang="ko-KR" sz="2800" dirty="0" smtClean="0"/>
          </a:p>
          <a:p>
            <a:pPr>
              <a:buNone/>
            </a:pPr>
            <a:r>
              <a:rPr lang="en-US" altLang="ko-KR" sz="2800" dirty="0" smtClean="0"/>
              <a:t>-</a:t>
            </a:r>
            <a:r>
              <a:rPr lang="ko-KR" altLang="en-US" sz="2800" dirty="0" smtClean="0"/>
              <a:t>흡연구역이 너무 부족하다</a:t>
            </a:r>
            <a:r>
              <a:rPr lang="en-US" altLang="ko-KR" sz="2800" dirty="0" smtClean="0"/>
              <a:t>.</a:t>
            </a:r>
          </a:p>
          <a:p>
            <a:pPr>
              <a:buNone/>
            </a:pPr>
            <a:endParaRPr lang="en-US" altLang="ko-KR" sz="2800" dirty="0" smtClean="0"/>
          </a:p>
          <a:p>
            <a:pPr>
              <a:buNone/>
            </a:pPr>
            <a:r>
              <a:rPr lang="en-US" altLang="ko-KR" sz="2800" dirty="0" smtClean="0"/>
              <a:t>-</a:t>
            </a:r>
            <a:r>
              <a:rPr lang="ko-KR" altLang="en-US" sz="2800" dirty="0" smtClean="0"/>
              <a:t>흡연구역이 지저분하다</a:t>
            </a:r>
            <a:r>
              <a:rPr lang="en-US" altLang="ko-KR" sz="2800" dirty="0" smtClean="0"/>
              <a:t>.</a:t>
            </a:r>
          </a:p>
        </p:txBody>
      </p:sp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pic>
        <p:nvPicPr>
          <p:cNvPr id="6145" name="_x73105432" descr="EMB000007f46d9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72066" y="4143380"/>
            <a:ext cx="3071834" cy="230163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6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1.</a:t>
            </a:r>
            <a:r>
              <a:rPr lang="ko-KR" altLang="en-US" dirty="0" smtClean="0"/>
              <a:t>고객의 요구사항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 smtClean="0"/>
              <a:t>1.2 </a:t>
            </a:r>
            <a:r>
              <a:rPr lang="ko-KR" altLang="en-US" dirty="0" smtClean="0"/>
              <a:t>비흡연자의 불만과 요구사항</a:t>
            </a:r>
            <a:endParaRPr lang="ko-KR" alt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928662" y="2500306"/>
            <a:ext cx="7500990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Tx/>
              <a:buChar char="-"/>
            </a:pPr>
            <a:r>
              <a:rPr lang="ko-KR" altLang="en-US" sz="2800" dirty="0" smtClean="0"/>
              <a:t>흡연구역이 너무 부족하다</a:t>
            </a:r>
            <a:endParaRPr lang="en-US" altLang="ko-KR" sz="2800" dirty="0" smtClean="0"/>
          </a:p>
          <a:p>
            <a:pPr>
              <a:buFontTx/>
              <a:buChar char="-"/>
            </a:pPr>
            <a:endParaRPr lang="en-US" altLang="ko-KR" sz="2800" dirty="0"/>
          </a:p>
          <a:p>
            <a:pPr>
              <a:buFontTx/>
              <a:buChar char="-"/>
            </a:pPr>
            <a:r>
              <a:rPr lang="ko-KR" altLang="en-US" sz="2800" dirty="0" smtClean="0"/>
              <a:t>흡연구역이 너무 지저분하다</a:t>
            </a:r>
            <a:endParaRPr lang="en-US" altLang="ko-KR" sz="2800" dirty="0" smtClean="0"/>
          </a:p>
          <a:p>
            <a:pPr>
              <a:buFontTx/>
              <a:buChar char="-"/>
            </a:pPr>
            <a:endParaRPr lang="en-US" altLang="ko-KR" sz="2800" dirty="0"/>
          </a:p>
          <a:p>
            <a:pPr>
              <a:buFontTx/>
              <a:buChar char="-"/>
            </a:pPr>
            <a:r>
              <a:rPr lang="ko-KR" altLang="en-US" sz="2800" dirty="0" smtClean="0"/>
              <a:t>흡연구역이 강의실과 가깝다</a:t>
            </a:r>
            <a:endParaRPr lang="en-US" altLang="ko-KR" sz="2800" dirty="0" smtClean="0"/>
          </a:p>
          <a:p>
            <a:pPr>
              <a:buFontTx/>
              <a:buChar char="-"/>
            </a:pPr>
            <a:endParaRPr lang="en-US" altLang="ko-KR" sz="2800" dirty="0"/>
          </a:p>
          <a:p>
            <a:pPr>
              <a:buFontTx/>
              <a:buChar char="-"/>
            </a:pPr>
            <a:r>
              <a:rPr lang="ko-KR" altLang="en-US" sz="2800" dirty="0" smtClean="0"/>
              <a:t>흡연자가 흡연구역 </a:t>
            </a:r>
            <a:endParaRPr lang="en-US" altLang="ko-KR" sz="2800" dirty="0" smtClean="0"/>
          </a:p>
          <a:p>
            <a:r>
              <a:rPr lang="en-US" altLang="ko-KR" sz="2800" dirty="0" smtClean="0"/>
              <a:t> </a:t>
            </a:r>
            <a:r>
              <a:rPr lang="en-US" altLang="ko-KR" sz="2800" dirty="0" smtClean="0"/>
              <a:t> </a:t>
            </a:r>
            <a:r>
              <a:rPr lang="ko-KR" altLang="en-US" sz="2800" dirty="0" smtClean="0"/>
              <a:t>사용을 </a:t>
            </a:r>
            <a:r>
              <a:rPr lang="ko-KR" altLang="en-US" sz="2800" dirty="0" smtClean="0"/>
              <a:t>하지 않는다</a:t>
            </a:r>
            <a:r>
              <a:rPr lang="en-US" altLang="ko-KR" sz="2800" dirty="0" smtClean="0"/>
              <a:t>.</a:t>
            </a:r>
          </a:p>
          <a:p>
            <a:pPr>
              <a:buFontTx/>
              <a:buChar char="-"/>
            </a:pPr>
            <a:endParaRPr lang="en-US" altLang="ko-KR" sz="2800" dirty="0"/>
          </a:p>
          <a:p>
            <a:pPr>
              <a:buFontTx/>
              <a:buChar char="-"/>
            </a:pPr>
            <a:endParaRPr lang="en-US" altLang="ko-KR" sz="2800" dirty="0" smtClean="0"/>
          </a:p>
          <a:p>
            <a:endParaRPr lang="ko-KR" altLang="en-US" sz="2800" dirty="0"/>
          </a:p>
        </p:txBody>
      </p:sp>
      <p:pic>
        <p:nvPicPr>
          <p:cNvPr id="5" name="그림 4" descr="2010-10-18 15.02.43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57884" y="2214554"/>
            <a:ext cx="2857520" cy="2143140"/>
          </a:xfrm>
          <a:prstGeom prst="rect">
            <a:avLst/>
          </a:prstGeom>
        </p:spPr>
      </p:pic>
      <p:pic>
        <p:nvPicPr>
          <p:cNvPr id="7" name="그림 6" descr="흡연실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57884" y="4500570"/>
            <a:ext cx="2857520" cy="214314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5" dur="500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조사 데이터 정리</a:t>
            </a:r>
            <a:endParaRPr lang="ko-KR" altLang="en-US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20" y="1500174"/>
            <a:ext cx="6896100" cy="227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85720" y="3929066"/>
            <a:ext cx="6105525" cy="2419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429388" y="3929066"/>
            <a:ext cx="2428892" cy="2547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10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2.</a:t>
            </a:r>
            <a:r>
              <a:rPr lang="ko-KR" altLang="en-US" dirty="0" smtClean="0"/>
              <a:t>설계사양 준비과정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 smtClean="0"/>
              <a:t>2.1</a:t>
            </a:r>
            <a:r>
              <a:rPr lang="ko-KR" altLang="en-US" dirty="0" smtClean="0"/>
              <a:t>후보리스트 작성</a:t>
            </a:r>
            <a:endParaRPr lang="en-US" altLang="ko-KR" dirty="0" smtClean="0"/>
          </a:p>
          <a:p>
            <a:endParaRPr lang="en-US" altLang="ko-KR" dirty="0" smtClean="0"/>
          </a:p>
          <a:p>
            <a:endParaRPr lang="en-US" altLang="ko-KR" dirty="0" smtClean="0"/>
          </a:p>
        </p:txBody>
      </p:sp>
      <p:graphicFrame>
        <p:nvGraphicFramePr>
          <p:cNvPr id="5" name="표 4"/>
          <p:cNvGraphicFramePr>
            <a:graphicFrameLocks noGrp="1"/>
          </p:cNvGraphicFramePr>
          <p:nvPr/>
        </p:nvGraphicFramePr>
        <p:xfrm>
          <a:off x="928662" y="2428868"/>
          <a:ext cx="7381884" cy="402031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43008"/>
                <a:gridCol w="1571636"/>
                <a:gridCol w="2821769"/>
                <a:gridCol w="1845471"/>
              </a:tblGrid>
              <a:tr h="538350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/>
                        <a:t>요구순위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/>
                        <a:t>설계사양번호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/>
                        <a:t>측정기준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/>
                        <a:t>목표치</a:t>
                      </a:r>
                      <a:endParaRPr lang="ko-KR" altLang="en-US" dirty="0"/>
                    </a:p>
                  </a:txBody>
                  <a:tcPr/>
                </a:tc>
              </a:tr>
              <a:tr h="405983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1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A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환풍기의 크기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latinLnBrk="1"/>
                      <a:r>
                        <a:rPr lang="en-US" altLang="ko-KR" dirty="0" smtClean="0"/>
                        <a:t>80cmX80cm</a:t>
                      </a:r>
                      <a:endParaRPr lang="ko-KR" altLang="en-US" dirty="0"/>
                    </a:p>
                  </a:txBody>
                  <a:tcPr/>
                </a:tc>
              </a:tr>
              <a:tr h="405983">
                <a:tc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B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환풍기의 개수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latinLnBrk="1"/>
                      <a:r>
                        <a:rPr lang="en-US" altLang="ko-KR" dirty="0" smtClean="0"/>
                        <a:t>2</a:t>
                      </a:r>
                      <a:r>
                        <a:rPr lang="ko-KR" altLang="en-US" dirty="0" smtClean="0"/>
                        <a:t>개</a:t>
                      </a:r>
                      <a:endParaRPr lang="ko-KR" altLang="en-US" dirty="0"/>
                    </a:p>
                  </a:txBody>
                  <a:tcPr/>
                </a:tc>
              </a:tr>
              <a:tr h="405983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2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C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쓰레기통의 개수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latinLnBrk="1"/>
                      <a:r>
                        <a:rPr lang="en-US" altLang="ko-KR" dirty="0" smtClean="0"/>
                        <a:t>3</a:t>
                      </a:r>
                      <a:r>
                        <a:rPr lang="ko-KR" altLang="en-US" dirty="0" smtClean="0"/>
                        <a:t>개</a:t>
                      </a:r>
                      <a:endParaRPr lang="ko-KR" altLang="en-US" dirty="0"/>
                    </a:p>
                  </a:txBody>
                  <a:tcPr/>
                </a:tc>
              </a:tr>
              <a:tr h="405983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3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D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담배 자판기의 개수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latinLnBrk="1"/>
                      <a:r>
                        <a:rPr lang="en-US" altLang="ko-KR" dirty="0" smtClean="0"/>
                        <a:t>1</a:t>
                      </a:r>
                      <a:r>
                        <a:rPr lang="ko-KR" altLang="en-US" dirty="0" smtClean="0"/>
                        <a:t>개</a:t>
                      </a:r>
                      <a:endParaRPr lang="ko-KR" altLang="en-US" dirty="0"/>
                    </a:p>
                  </a:txBody>
                  <a:tcPr/>
                </a:tc>
              </a:tr>
              <a:tr h="405983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4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E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방향제의 시간간격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latinLnBrk="1"/>
                      <a:r>
                        <a:rPr lang="en-US" altLang="ko-KR" dirty="0" smtClean="0"/>
                        <a:t>30</a:t>
                      </a:r>
                      <a:r>
                        <a:rPr lang="ko-KR" altLang="en-US" dirty="0" smtClean="0"/>
                        <a:t>분</a:t>
                      </a:r>
                      <a:endParaRPr lang="ko-KR" altLang="en-US" dirty="0"/>
                    </a:p>
                  </a:txBody>
                  <a:tcPr/>
                </a:tc>
              </a:tr>
              <a:tr h="405983">
                <a:tc>
                  <a:txBody>
                    <a:bodyPr/>
                    <a:lstStyle/>
                    <a:p>
                      <a:pPr algn="ctr"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F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방향제의 개수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latinLnBrk="1"/>
                      <a:r>
                        <a:rPr lang="en-US" altLang="ko-KR" dirty="0" smtClean="0"/>
                        <a:t>2</a:t>
                      </a:r>
                      <a:r>
                        <a:rPr lang="ko-KR" altLang="en-US" dirty="0" smtClean="0"/>
                        <a:t>개</a:t>
                      </a:r>
                      <a:endParaRPr lang="ko-KR" altLang="en-US" dirty="0"/>
                    </a:p>
                  </a:txBody>
                  <a:tcPr/>
                </a:tc>
              </a:tr>
              <a:tr h="405983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5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G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흡연구역 개수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latinLnBrk="1"/>
                      <a:r>
                        <a:rPr lang="ko-KR" altLang="en-US" dirty="0" smtClean="0"/>
                        <a:t>층당 </a:t>
                      </a:r>
                      <a:r>
                        <a:rPr lang="en-US" altLang="ko-KR" dirty="0" smtClean="0"/>
                        <a:t>2</a:t>
                      </a:r>
                      <a:r>
                        <a:rPr lang="ko-KR" altLang="en-US" dirty="0" smtClean="0"/>
                        <a:t>개</a:t>
                      </a:r>
                      <a:endParaRPr lang="ko-KR" altLang="en-US" dirty="0"/>
                    </a:p>
                  </a:txBody>
                  <a:tcPr/>
                </a:tc>
              </a:tr>
              <a:tr h="405983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6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H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사람이 </a:t>
                      </a:r>
                      <a:r>
                        <a:rPr lang="ko-KR" altLang="en-US" dirty="0" err="1" smtClean="0"/>
                        <a:t>세명이</a:t>
                      </a:r>
                      <a:r>
                        <a:rPr lang="ko-KR" altLang="en-US" dirty="0" smtClean="0"/>
                        <a:t> 앉을 수 있는 의자 개수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latinLnBrk="1"/>
                      <a:r>
                        <a:rPr lang="en-US" altLang="ko-KR" dirty="0" smtClean="0"/>
                        <a:t>5</a:t>
                      </a:r>
                      <a:r>
                        <a:rPr lang="ko-KR" altLang="en-US" dirty="0" smtClean="0"/>
                        <a:t>개</a:t>
                      </a:r>
                      <a:endParaRPr lang="ko-KR" alt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altLang="ko-KR" dirty="0" smtClean="0"/>
              <a:t>2.2 </a:t>
            </a:r>
            <a:r>
              <a:rPr lang="ko-KR" altLang="en-US" dirty="0" smtClean="0"/>
              <a:t>설계사양 </a:t>
            </a:r>
            <a:r>
              <a:rPr lang="ko-KR" altLang="en-US" dirty="0" err="1" smtClean="0"/>
              <a:t>상관표</a:t>
            </a:r>
            <a:endParaRPr lang="en-US" altLang="ko-KR" dirty="0" smtClean="0"/>
          </a:p>
          <a:p>
            <a:r>
              <a:rPr lang="ko-KR" altLang="en-US" sz="2800" dirty="0" smtClean="0"/>
              <a:t>설계사양에 따른 요구순위의 상관도</a:t>
            </a:r>
            <a:endParaRPr lang="en-US" altLang="ko-KR" sz="2800" dirty="0" smtClean="0"/>
          </a:p>
          <a:p>
            <a:r>
              <a:rPr lang="en-US" altLang="ko-KR" sz="2800" dirty="0" smtClean="0"/>
              <a:t>A     1,4,5            ---</a:t>
            </a:r>
            <a:r>
              <a:rPr lang="en-US" altLang="ko-KR" sz="2800" dirty="0" smtClean="0">
                <a:sym typeface="Wingdings" pitchFamily="2" charset="2"/>
              </a:rPr>
              <a:t> 11</a:t>
            </a:r>
            <a:r>
              <a:rPr lang="ko-KR" altLang="en-US" sz="2800" dirty="0" smtClean="0">
                <a:sym typeface="Wingdings" pitchFamily="2" charset="2"/>
              </a:rPr>
              <a:t>점</a:t>
            </a:r>
            <a:endParaRPr lang="en-US" altLang="ko-KR" sz="2800" dirty="0" smtClean="0"/>
          </a:p>
          <a:p>
            <a:r>
              <a:rPr lang="en-US" altLang="ko-KR" sz="2800" dirty="0" smtClean="0"/>
              <a:t>B     1,4,5            ---</a:t>
            </a:r>
            <a:r>
              <a:rPr lang="en-US" altLang="ko-KR" sz="2800" dirty="0" smtClean="0">
                <a:sym typeface="Wingdings" pitchFamily="2" charset="2"/>
              </a:rPr>
              <a:t></a:t>
            </a:r>
            <a:r>
              <a:rPr lang="en-US" altLang="ko-KR" sz="2800" dirty="0" smtClean="0"/>
              <a:t> 11</a:t>
            </a:r>
            <a:r>
              <a:rPr lang="ko-KR" altLang="en-US" sz="2800" dirty="0" smtClean="0"/>
              <a:t>점</a:t>
            </a:r>
            <a:endParaRPr lang="en-US" altLang="ko-KR" sz="2800" dirty="0" smtClean="0"/>
          </a:p>
          <a:p>
            <a:r>
              <a:rPr lang="en-US" altLang="ko-KR" sz="2800" dirty="0" smtClean="0"/>
              <a:t>C     2,3,5            ---</a:t>
            </a:r>
            <a:r>
              <a:rPr lang="en-US" altLang="ko-KR" sz="2800" dirty="0" smtClean="0">
                <a:sym typeface="Wingdings" pitchFamily="2" charset="2"/>
              </a:rPr>
              <a:t></a:t>
            </a:r>
            <a:r>
              <a:rPr lang="en-US" altLang="ko-KR" sz="2800" dirty="0" smtClean="0"/>
              <a:t>  9</a:t>
            </a:r>
            <a:r>
              <a:rPr lang="ko-KR" altLang="en-US" sz="2800" dirty="0" smtClean="0"/>
              <a:t>점</a:t>
            </a:r>
            <a:endParaRPr lang="en-US" altLang="ko-KR" sz="2800" dirty="0" smtClean="0"/>
          </a:p>
          <a:p>
            <a:r>
              <a:rPr lang="en-US" altLang="ko-KR" sz="2800" dirty="0" smtClean="0"/>
              <a:t>D     2,3,5            ---</a:t>
            </a:r>
            <a:r>
              <a:rPr lang="en-US" altLang="ko-KR" sz="2800" dirty="0" smtClean="0">
                <a:sym typeface="Wingdings" pitchFamily="2" charset="2"/>
              </a:rPr>
              <a:t> </a:t>
            </a:r>
            <a:r>
              <a:rPr lang="en-US" altLang="ko-KR" sz="2800" dirty="0" smtClean="0"/>
              <a:t> 9</a:t>
            </a:r>
            <a:r>
              <a:rPr lang="ko-KR" altLang="en-US" sz="2800" dirty="0" smtClean="0"/>
              <a:t>점</a:t>
            </a:r>
            <a:endParaRPr lang="en-US" altLang="ko-KR" sz="2800" dirty="0" smtClean="0"/>
          </a:p>
          <a:p>
            <a:r>
              <a:rPr lang="en-US" altLang="ko-KR" sz="2800" dirty="0" smtClean="0"/>
              <a:t>E     1,4,5            ---</a:t>
            </a:r>
            <a:r>
              <a:rPr lang="en-US" altLang="ko-KR" sz="2800" dirty="0" smtClean="0">
                <a:sym typeface="Wingdings" pitchFamily="2" charset="2"/>
              </a:rPr>
              <a:t> </a:t>
            </a:r>
            <a:r>
              <a:rPr lang="en-US" altLang="ko-KR" sz="2800" dirty="0" smtClean="0"/>
              <a:t> 9</a:t>
            </a:r>
            <a:r>
              <a:rPr lang="ko-KR" altLang="en-US" sz="2800" dirty="0" smtClean="0"/>
              <a:t>점</a:t>
            </a:r>
            <a:endParaRPr lang="en-US" altLang="ko-KR" sz="2800" dirty="0" smtClean="0"/>
          </a:p>
          <a:p>
            <a:r>
              <a:rPr lang="en-US" altLang="ko-KR" sz="2800" dirty="0" smtClean="0"/>
              <a:t>F     1,4,5            ---</a:t>
            </a:r>
            <a:r>
              <a:rPr lang="en-US" altLang="ko-KR" sz="2800" dirty="0" smtClean="0">
                <a:sym typeface="Wingdings" pitchFamily="2" charset="2"/>
              </a:rPr>
              <a:t>  </a:t>
            </a:r>
            <a:r>
              <a:rPr lang="en-US" altLang="ko-KR" sz="2800" dirty="0" smtClean="0"/>
              <a:t>9</a:t>
            </a:r>
            <a:r>
              <a:rPr lang="ko-KR" altLang="en-US" sz="2800" dirty="0" smtClean="0"/>
              <a:t>점</a:t>
            </a:r>
            <a:endParaRPr lang="en-US" altLang="ko-KR" sz="2800" dirty="0" smtClean="0"/>
          </a:p>
          <a:p>
            <a:r>
              <a:rPr lang="en-US" altLang="ko-KR" sz="2900" b="1" dirty="0" smtClean="0"/>
              <a:t>G    1,4,5,6         ---</a:t>
            </a:r>
            <a:r>
              <a:rPr lang="en-US" altLang="ko-KR" sz="2900" b="1" dirty="0" smtClean="0">
                <a:sym typeface="Wingdings" pitchFamily="2" charset="2"/>
              </a:rPr>
              <a:t></a:t>
            </a:r>
            <a:r>
              <a:rPr lang="en-US" altLang="ko-KR" sz="2900" b="1" dirty="0" smtClean="0"/>
              <a:t> 14</a:t>
            </a:r>
            <a:r>
              <a:rPr lang="ko-KR" altLang="en-US" sz="2900" b="1" dirty="0" smtClean="0"/>
              <a:t>점★</a:t>
            </a:r>
            <a:endParaRPr lang="en-US" altLang="ko-KR" sz="2900" b="1" dirty="0" smtClean="0"/>
          </a:p>
          <a:p>
            <a:r>
              <a:rPr lang="en-US" altLang="ko-KR" sz="2800" dirty="0" smtClean="0"/>
              <a:t>H     5,6              ---</a:t>
            </a:r>
            <a:r>
              <a:rPr lang="en-US" altLang="ko-KR" sz="2800" dirty="0" smtClean="0">
                <a:sym typeface="Wingdings" pitchFamily="2" charset="2"/>
              </a:rPr>
              <a:t></a:t>
            </a:r>
            <a:r>
              <a:rPr lang="en-US" altLang="ko-KR" sz="2800" dirty="0" smtClean="0"/>
              <a:t>  8</a:t>
            </a:r>
            <a:r>
              <a:rPr lang="ko-KR" altLang="en-US" sz="2800" dirty="0" smtClean="0"/>
              <a:t>점</a:t>
            </a:r>
            <a:endParaRPr lang="en-US" altLang="ko-KR" sz="2800" dirty="0" smtClean="0"/>
          </a:p>
          <a:p>
            <a:endParaRPr lang="ko-KR" altLang="en-US" dirty="0"/>
          </a:p>
        </p:txBody>
      </p:sp>
      <p:sp>
        <p:nvSpPr>
          <p:cNvPr id="4" name="제목 1"/>
          <p:cNvSpPr txBox="1">
            <a:spLocks/>
          </p:cNvSpPr>
          <p:nvPr/>
        </p:nvSpPr>
        <p:spPr>
          <a:xfrm>
            <a:off x="457200" y="357166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36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>
                  <a:reflection blurRad="12700" stA="48000" endA="300" endPos="55000" dir="5400000" sy="-90000" algn="bl" rotWithShape="0"/>
                </a:effectLst>
                <a:uLnTx/>
                <a:uFillTx/>
                <a:latin typeface="+mj-lt"/>
                <a:ea typeface="+mj-ea"/>
                <a:cs typeface="+mj-cs"/>
              </a:rPr>
              <a:t>2.</a:t>
            </a:r>
            <a:r>
              <a:rPr kumimoji="0" lang="ko-KR" altLang="en-US" sz="36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>
                  <a:reflection blurRad="12700" stA="48000" endA="300" endPos="55000" dir="5400000" sy="-90000" algn="bl" rotWithShape="0"/>
                </a:effectLst>
                <a:uLnTx/>
                <a:uFillTx/>
                <a:latin typeface="+mj-lt"/>
                <a:ea typeface="+mj-ea"/>
                <a:cs typeface="+mj-cs"/>
              </a:rPr>
              <a:t>설계사양 준비과정</a:t>
            </a:r>
            <a:endParaRPr kumimoji="0" lang="ko-KR" altLang="en-US" sz="3600" b="0" i="0" u="none" strike="noStrike" kern="1200" cap="all" spc="0" normalizeH="0" baseline="0" noProof="0" dirty="0">
              <a:ln>
                <a:noFill/>
              </a:ln>
              <a:solidFill>
                <a:schemeClr val="tx2"/>
              </a:solidFill>
              <a:effectLst>
                <a:reflection blurRad="12700" stA="48000" endA="300" endPos="55000" dir="5400000" sy="-90000" algn="bl" rotWithShape="0"/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3.</a:t>
            </a:r>
            <a:r>
              <a:rPr lang="ko-KR" altLang="en-US" dirty="0" smtClean="0"/>
              <a:t>결과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dirty="0" smtClean="0"/>
              <a:t>비흡연자와 흡연자의 </a:t>
            </a:r>
            <a:r>
              <a:rPr lang="ko-KR" altLang="en-US" dirty="0" err="1" smtClean="0"/>
              <a:t>불편한점을</a:t>
            </a:r>
            <a:r>
              <a:rPr lang="ko-KR" altLang="en-US" dirty="0" smtClean="0"/>
              <a:t> 알게 되었고 </a:t>
            </a:r>
            <a:r>
              <a:rPr lang="ko-KR" altLang="en-US" dirty="0" err="1" smtClean="0"/>
              <a:t>그에따른</a:t>
            </a:r>
            <a:r>
              <a:rPr lang="ko-KR" altLang="en-US" dirty="0" smtClean="0"/>
              <a:t> 필요한 개선방법으로는 상관도에서 제일 높은 </a:t>
            </a:r>
            <a:r>
              <a:rPr lang="ko-KR" altLang="en-US" dirty="0" err="1" smtClean="0"/>
              <a:t>좀수를</a:t>
            </a:r>
            <a:r>
              <a:rPr lang="ko-KR" altLang="en-US" dirty="0" smtClean="0"/>
              <a:t> </a:t>
            </a:r>
            <a:r>
              <a:rPr lang="ko-KR" altLang="en-US" dirty="0" err="1" smtClean="0"/>
              <a:t>얻게된</a:t>
            </a:r>
            <a:r>
              <a:rPr lang="ko-KR" altLang="en-US" dirty="0" smtClean="0"/>
              <a:t> </a:t>
            </a:r>
            <a:r>
              <a:rPr lang="en-US" altLang="ko-KR" dirty="0" smtClean="0"/>
              <a:t>G(</a:t>
            </a:r>
            <a:r>
              <a:rPr lang="ko-KR" altLang="en-US" dirty="0" smtClean="0"/>
              <a:t>흡연구역 늘리기</a:t>
            </a:r>
            <a:r>
              <a:rPr lang="en-US" altLang="ko-KR" dirty="0" smtClean="0"/>
              <a:t>)</a:t>
            </a:r>
            <a:r>
              <a:rPr lang="ko-KR" altLang="en-US" dirty="0" smtClean="0"/>
              <a:t>를 통해서 흡연구역 확충이 제일 시급하다고 </a:t>
            </a:r>
            <a:r>
              <a:rPr lang="ko-KR" altLang="en-US" dirty="0" err="1" smtClean="0"/>
              <a:t>결론내렸다</a:t>
            </a:r>
            <a:r>
              <a:rPr lang="en-US" altLang="ko-KR" dirty="0" smtClean="0"/>
              <a:t>.</a:t>
            </a: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ko-KR" altLang="en-US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트렉">
  <a:themeElements>
    <a:clrScheme name="트렉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트렉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트렉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89</TotalTime>
  <Words>254</Words>
  <Application>Microsoft Office PowerPoint</Application>
  <PresentationFormat>화면 슬라이드 쇼(4:3)</PresentationFormat>
  <Paragraphs>83</Paragraphs>
  <Slides>9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9</vt:i4>
      </vt:variant>
    </vt:vector>
  </HeadingPairs>
  <TitlesOfParts>
    <vt:vector size="10" baseType="lpstr">
      <vt:lpstr>트렉</vt:lpstr>
      <vt:lpstr>  조원:최보규,안상우,임경민,서재호,최호근,임휘균</vt:lpstr>
      <vt:lpstr>목차</vt:lpstr>
      <vt:lpstr>1.고객의 요구사항</vt:lpstr>
      <vt:lpstr>1.고객의 요구사항</vt:lpstr>
      <vt:lpstr>조사 데이터 정리</vt:lpstr>
      <vt:lpstr>2.설계사양 준비과정</vt:lpstr>
      <vt:lpstr>슬라이드 7</vt:lpstr>
      <vt:lpstr>3.결과</vt:lpstr>
      <vt:lpstr>슬라이드 9</vt:lpstr>
    </vt:vector>
  </TitlesOfParts>
  <Company>Portable Software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조원:최보규,안상우,임경민,서재호,최호근,임휘균</dc:title>
  <dc:creator>夜來香</dc:creator>
  <cp:lastModifiedBy>夜來香</cp:lastModifiedBy>
  <cp:revision>11</cp:revision>
  <dcterms:created xsi:type="dcterms:W3CDTF">2010-11-18T02:41:38Z</dcterms:created>
  <dcterms:modified xsi:type="dcterms:W3CDTF">2010-11-19T13:58:16Z</dcterms:modified>
</cp:coreProperties>
</file>