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81" r:id="rId5"/>
    <p:sldId id="279" r:id="rId6"/>
    <p:sldId id="280" r:id="rId7"/>
    <p:sldId id="277" r:id="rId8"/>
    <p:sldId id="276" r:id="rId9"/>
    <p:sldId id="278" r:id="rId10"/>
    <p:sldId id="259" r:id="rId11"/>
    <p:sldId id="261" r:id="rId12"/>
    <p:sldId id="26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61" autoAdjust="0"/>
  </p:normalViewPr>
  <p:slideViewPr>
    <p:cSldViewPr>
      <p:cViewPr>
        <p:scale>
          <a:sx n="75" d="100"/>
          <a:sy n="75" d="100"/>
        </p:scale>
        <p:origin x="-486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BA71-04FE-49AD-9659-41194EDD2AD5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ACF41-3670-4C86-933F-E112D1EC8F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0" y="1357298"/>
            <a:ext cx="9144000" cy="55007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5D4E9-1620-4712-9EBC-9BFB27C648F6}" type="datetimeFigureOut">
              <a:rPr lang="ko-KR" altLang="en-US" smtClean="0"/>
              <a:pPr/>
              <a:t>2010-11-30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547664" y="1700808"/>
            <a:ext cx="6155852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토 목 종 합 설 계</a:t>
            </a:r>
            <a:endParaRPr lang="en-US" altLang="ko-KR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768414" y="2143116"/>
            <a:ext cx="1946198" cy="128588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7" name="그룹 16"/>
          <p:cNvGrpSpPr/>
          <p:nvPr/>
        </p:nvGrpSpPr>
        <p:grpSpPr>
          <a:xfrm flipH="1" flipV="1">
            <a:off x="6357950" y="2285992"/>
            <a:ext cx="1946198" cy="128588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50"/>
          <p:cNvGrpSpPr/>
          <p:nvPr/>
        </p:nvGrpSpPr>
        <p:grpSpPr>
          <a:xfrm rot="19800000" flipV="1">
            <a:off x="1263609" y="6448106"/>
            <a:ext cx="1956075" cy="1292410"/>
            <a:chOff x="768414" y="2643182"/>
            <a:chExt cx="1946198" cy="1285884"/>
          </a:xfrm>
        </p:grpSpPr>
        <p:sp>
          <p:nvSpPr>
            <p:cNvPr id="52" name="타원 5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0" name="그룹 39"/>
          <p:cNvGrpSpPr/>
          <p:nvPr/>
        </p:nvGrpSpPr>
        <p:grpSpPr>
          <a:xfrm rot="1800000" flipH="1" flipV="1">
            <a:off x="3778411" y="6004907"/>
            <a:ext cx="2103460" cy="1389790"/>
            <a:chOff x="768414" y="2643182"/>
            <a:chExt cx="1946198" cy="1285884"/>
          </a:xfrm>
        </p:grpSpPr>
        <p:sp>
          <p:nvSpPr>
            <p:cNvPr id="41" name="타원 40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 rot="19800000" flipV="1">
            <a:off x="5987534" y="6564035"/>
            <a:ext cx="2047908" cy="1353086"/>
            <a:chOff x="768414" y="2643182"/>
            <a:chExt cx="1946198" cy="1285884"/>
          </a:xfrm>
        </p:grpSpPr>
        <p:sp>
          <p:nvSpPr>
            <p:cNvPr id="44" name="타원 43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" name="그룹 45"/>
          <p:cNvGrpSpPr/>
          <p:nvPr/>
        </p:nvGrpSpPr>
        <p:grpSpPr>
          <a:xfrm rot="1800000" flipH="1" flipV="1">
            <a:off x="-135804" y="6301791"/>
            <a:ext cx="1814947" cy="1199164"/>
            <a:chOff x="768414" y="2643182"/>
            <a:chExt cx="1946198" cy="1285884"/>
          </a:xfrm>
        </p:grpSpPr>
        <p:sp>
          <p:nvSpPr>
            <p:cNvPr id="47" name="타원 46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" name="그룹 48"/>
          <p:cNvGrpSpPr/>
          <p:nvPr/>
        </p:nvGrpSpPr>
        <p:grpSpPr>
          <a:xfrm rot="19800000" flipV="1">
            <a:off x="7844629" y="6155645"/>
            <a:ext cx="1451827" cy="959245"/>
            <a:chOff x="768414" y="2643182"/>
            <a:chExt cx="1946198" cy="1285884"/>
          </a:xfrm>
        </p:grpSpPr>
        <p:sp>
          <p:nvSpPr>
            <p:cNvPr id="50" name="타원 49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" name="그룹 54"/>
          <p:cNvGrpSpPr/>
          <p:nvPr/>
        </p:nvGrpSpPr>
        <p:grpSpPr>
          <a:xfrm rot="19800000" flipV="1">
            <a:off x="5046591" y="6745877"/>
            <a:ext cx="1195629" cy="789971"/>
            <a:chOff x="768414" y="2643182"/>
            <a:chExt cx="1946198" cy="1285884"/>
          </a:xfrm>
        </p:grpSpPr>
        <p:sp>
          <p:nvSpPr>
            <p:cNvPr id="56" name="타원 55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" name="그룹 57"/>
          <p:cNvGrpSpPr/>
          <p:nvPr/>
        </p:nvGrpSpPr>
        <p:grpSpPr>
          <a:xfrm rot="1800000" flipH="1" flipV="1">
            <a:off x="2408869" y="6471615"/>
            <a:ext cx="1251479" cy="826872"/>
            <a:chOff x="768414" y="2643182"/>
            <a:chExt cx="1946198" cy="1285884"/>
          </a:xfrm>
        </p:grpSpPr>
        <p:sp>
          <p:nvSpPr>
            <p:cNvPr id="59" name="타원 5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0" name="직사각형 29"/>
          <p:cNvSpPr/>
          <p:nvPr/>
        </p:nvSpPr>
        <p:spPr>
          <a:xfrm>
            <a:off x="4870301" y="5214950"/>
            <a:ext cx="3193503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발 표 자</a:t>
            </a:r>
            <a:r>
              <a:rPr lang="en-US" altLang="ko-KR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: </a:t>
            </a:r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설 준 </a:t>
            </a:r>
            <a:r>
              <a:rPr lang="ko-KR" altLang="en-US" sz="2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엽</a:t>
            </a:r>
            <a:endParaRPr lang="en-US" altLang="ko-KR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902068" y="3284984"/>
            <a:ext cx="3365024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 </a:t>
            </a:r>
            <a:r>
              <a:rPr lang="ko-KR" alt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조 </a:t>
            </a:r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</a:t>
            </a:r>
            <a:r>
              <a:rPr lang="ko-KR" alt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M. I. K</a:t>
            </a:r>
            <a:endParaRPr lang="en-US" altLang="ko-KR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12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0" fill="hold"/>
                                        <p:tgtEl>
                                          <p:spTgt spid="5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6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5E-6 -1.85185E-6 C -0.0099 -0.02245 -0.05955 -0.07893 -0.05886 -0.13379 C -0.05816 -0.18889 -0.0085 -0.28935 0.00468 -0.32986 " pathEditMode="relative" rAng="0" ptsTypes="aaa">
                                      <p:cBhvr>
                                        <p:cTn id="1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" y="-165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20" dur="5000" fill="hold"/>
                                        <p:tgtEl>
                                          <p:spTgt spid="40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43200000">
                                      <p:cBhvr>
                                        <p:cTn id="22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24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26" dur="5000" fill="hold"/>
                                        <p:tgtEl>
                                          <p:spTgt spid="43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43200000">
                                      <p:cBhvr>
                                        <p:cTn id="28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30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164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" presetClass="emph" presetSubtype="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32" dur="5000" fill="hold"/>
                                        <p:tgtEl>
                                          <p:spTgt spid="4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Rot by="43200000">
                                      <p:cBhvr>
                                        <p:cTn id="34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36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" y="-141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38" dur="5000" fill="hold"/>
                                        <p:tgtEl>
                                          <p:spTgt spid="49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-43200000">
                                      <p:cBhvr>
                                        <p:cTn id="40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0.01076 -0.03403 0.06423 -0.14144 0.06475 -0.20486 C 0.06528 -0.26829 0.01632 -0.34421 0.00364 -0.38079 " pathEditMode="relative" rAng="0" ptsTypes="aaa">
                                      <p:cBhvr>
                                        <p:cTn id="42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191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5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6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48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164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0" dur="5000" fill="hold"/>
                                        <p:tgtEl>
                                          <p:spTgt spid="5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43200000">
                                      <p:cBhvr>
                                        <p:cTn id="52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64367" y="404664"/>
            <a:ext cx="9096016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Third.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차선 및 횡단보도 설치도 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ko-KR" alt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중로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12m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이상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~25m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미만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1410363"/>
            <a:ext cx="4429156" cy="54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타원 84"/>
          <p:cNvSpPr/>
          <p:nvPr/>
        </p:nvSpPr>
        <p:spPr>
          <a:xfrm rot="15825432" flipV="1">
            <a:off x="2729036" y="1160456"/>
            <a:ext cx="5829567" cy="5829570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/>
          <p:cNvSpPr/>
          <p:nvPr/>
        </p:nvSpPr>
        <p:spPr>
          <a:xfrm rot="13356055">
            <a:off x="-476715" y="1936413"/>
            <a:ext cx="4219639" cy="4219641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1714533" y="1914288"/>
            <a:ext cx="2500776" cy="2729158"/>
          </a:xfrm>
          <a:prstGeom prst="ellips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/>
          <p:cNvCxnSpPr/>
          <p:nvPr/>
        </p:nvCxnSpPr>
        <p:spPr>
          <a:xfrm rot="16200000" flipH="1">
            <a:off x="3286615" y="3929066"/>
            <a:ext cx="857256" cy="71438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직사각형 17"/>
          <p:cNvSpPr/>
          <p:nvPr/>
        </p:nvSpPr>
        <p:spPr>
          <a:xfrm>
            <a:off x="4656052" y="3714752"/>
            <a:ext cx="1988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0" cap="none" spc="3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</a:t>
            </a:r>
            <a:r>
              <a:rPr lang="en-US" altLang="ko-KR" sz="7200" b="0" cap="none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7200" b="0" cap="none" spc="3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altLang="ko-KR" sz="7200" b="0" cap="none" spc="3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16185E-6 L 0.14774 -0.1317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00" y="-6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98844E-6 L -0.275 -0.11515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0" y="-58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8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6" grpId="0" animBg="1"/>
      <p:bldP spid="86" grpId="1" animBg="1"/>
      <p:bldP spid="15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직선 연결선 58"/>
          <p:cNvCxnSpPr/>
          <p:nvPr/>
        </p:nvCxnSpPr>
        <p:spPr>
          <a:xfrm>
            <a:off x="1928794" y="2559044"/>
            <a:ext cx="1857388" cy="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62175" y="4919900"/>
            <a:ext cx="4590627" cy="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8" name="그룹 7"/>
          <p:cNvGrpSpPr/>
          <p:nvPr/>
        </p:nvGrpSpPr>
        <p:grpSpPr>
          <a:xfrm rot="19800000" flipV="1">
            <a:off x="1692237" y="7091996"/>
            <a:ext cx="1956075" cy="1292410"/>
            <a:chOff x="768414" y="2643182"/>
            <a:chExt cx="1946198" cy="1285884"/>
          </a:xfrm>
        </p:grpSpPr>
        <p:sp>
          <p:nvSpPr>
            <p:cNvPr id="9" name="타원 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/>
          <p:cNvGrpSpPr/>
          <p:nvPr/>
        </p:nvGrpSpPr>
        <p:grpSpPr>
          <a:xfrm rot="1800000" flipH="1" flipV="1">
            <a:off x="3564097" y="6147783"/>
            <a:ext cx="2103460" cy="1389790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타원 1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그룹 14"/>
          <p:cNvGrpSpPr/>
          <p:nvPr/>
        </p:nvGrpSpPr>
        <p:grpSpPr>
          <a:xfrm rot="19800000" flipV="1">
            <a:off x="6273286" y="6136354"/>
            <a:ext cx="2047908" cy="1353086"/>
            <a:chOff x="768414" y="2643182"/>
            <a:chExt cx="1946198" cy="1285884"/>
          </a:xfrm>
        </p:grpSpPr>
        <p:sp>
          <p:nvSpPr>
            <p:cNvPr id="16" name="타원 15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 rot="1800000" flipH="1" flipV="1">
            <a:off x="-492994" y="6016986"/>
            <a:ext cx="1814947" cy="1199164"/>
            <a:chOff x="768414" y="2643182"/>
            <a:chExt cx="1946198" cy="1285884"/>
          </a:xfrm>
        </p:grpSpPr>
        <p:sp>
          <p:nvSpPr>
            <p:cNvPr id="19" name="타원 1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 rot="19800000" flipV="1">
            <a:off x="7835399" y="5799402"/>
            <a:ext cx="1451827" cy="959245"/>
            <a:chOff x="768414" y="2643182"/>
            <a:chExt cx="1946198" cy="1285884"/>
          </a:xfrm>
        </p:grpSpPr>
        <p:sp>
          <p:nvSpPr>
            <p:cNvPr id="22" name="타원 2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/>
          <p:cNvGrpSpPr/>
          <p:nvPr/>
        </p:nvGrpSpPr>
        <p:grpSpPr>
          <a:xfrm rot="19800000" flipV="1">
            <a:off x="5116358" y="6675386"/>
            <a:ext cx="1195629" cy="789971"/>
            <a:chOff x="768414" y="2643182"/>
            <a:chExt cx="1946198" cy="1285884"/>
          </a:xfrm>
        </p:grpSpPr>
        <p:sp>
          <p:nvSpPr>
            <p:cNvPr id="25" name="타원 24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 rot="1800000" flipH="1" flipV="1">
            <a:off x="2554694" y="5901058"/>
            <a:ext cx="1251479" cy="826872"/>
            <a:chOff x="768414" y="2643182"/>
            <a:chExt cx="1946198" cy="1285884"/>
          </a:xfrm>
        </p:grpSpPr>
        <p:sp>
          <p:nvSpPr>
            <p:cNvPr id="28" name="타원 2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 rot="1800000" flipH="1" flipV="1">
            <a:off x="5548145" y="7035731"/>
            <a:ext cx="2103460" cy="1389790"/>
            <a:chOff x="768414" y="2643182"/>
            <a:chExt cx="1946198" cy="1285884"/>
          </a:xfrm>
        </p:grpSpPr>
        <p:sp>
          <p:nvSpPr>
            <p:cNvPr id="34" name="타원 33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 rot="19800000" flipV="1">
            <a:off x="843998" y="5922040"/>
            <a:ext cx="2047908" cy="1353086"/>
            <a:chOff x="768414" y="2643182"/>
            <a:chExt cx="1946198" cy="1285884"/>
          </a:xfrm>
        </p:grpSpPr>
        <p:sp>
          <p:nvSpPr>
            <p:cNvPr id="37" name="타원 36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2" name="그룹 41"/>
          <p:cNvGrpSpPr/>
          <p:nvPr/>
        </p:nvGrpSpPr>
        <p:grpSpPr>
          <a:xfrm rot="19800000" flipV="1">
            <a:off x="1263103" y="6156592"/>
            <a:ext cx="1451827" cy="959245"/>
            <a:chOff x="768414" y="2643182"/>
            <a:chExt cx="1946198" cy="1285884"/>
          </a:xfrm>
        </p:grpSpPr>
        <p:sp>
          <p:nvSpPr>
            <p:cNvPr id="43" name="타원 42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1" name="타원 50"/>
          <p:cNvSpPr/>
          <p:nvPr/>
        </p:nvSpPr>
        <p:spPr>
          <a:xfrm rot="15825432" flipV="1">
            <a:off x="1682175" y="2039373"/>
            <a:ext cx="2408807" cy="2408808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 rot="13356055">
            <a:off x="1797467" y="1985065"/>
            <a:ext cx="2543493" cy="2307577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1714533" y="1914288"/>
            <a:ext cx="2500776" cy="2729158"/>
          </a:xfrm>
          <a:prstGeom prst="ellips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4" name="직선 연결선 53"/>
          <p:cNvCxnSpPr/>
          <p:nvPr/>
        </p:nvCxnSpPr>
        <p:spPr>
          <a:xfrm rot="16200000" flipH="1">
            <a:off x="3286615" y="3929066"/>
            <a:ext cx="857256" cy="71438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5" name="직사각형 54"/>
          <p:cNvSpPr/>
          <p:nvPr/>
        </p:nvSpPr>
        <p:spPr>
          <a:xfrm>
            <a:off x="4656052" y="3714752"/>
            <a:ext cx="1988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0" cap="none" spc="3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</a:t>
            </a:r>
            <a:r>
              <a:rPr lang="en-US" altLang="ko-KR" sz="7200" b="0" cap="none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7200" b="0" cap="none" spc="3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altLang="ko-KR" sz="7200" b="0" cap="none" spc="3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0" y="4214842"/>
            <a:ext cx="9144000" cy="2643182"/>
          </a:xfrm>
          <a:prstGeom prst="rect">
            <a:avLst/>
          </a:prstGeom>
          <a:gradFill>
            <a:gsLst>
              <a:gs pos="1800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타원 69"/>
          <p:cNvSpPr/>
          <p:nvPr/>
        </p:nvSpPr>
        <p:spPr>
          <a:xfrm rot="10800000" flipV="1">
            <a:off x="3143780" y="3357562"/>
            <a:ext cx="5071558" cy="2214577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3898682" y="4342163"/>
            <a:ext cx="353083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Hank you</a:t>
            </a:r>
            <a:endParaRPr lang="en-US" altLang="ko-KR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1" dur="3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3" dur="3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5" dur="3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7" dur="3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970000"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05556E-6 3.33333E-6 L -0.08836 -0.24954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4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5000" fill="hold"/>
                                        <p:tgtEl>
                                          <p:spTgt spid="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5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-0.0099 -0.0294 -0.05955 -0.10371 -0.05886 -0.17616 C -0.05816 -0.24861 -0.00851 -0.38079 0.00469 -0.43472 " pathEditMode="relative" rAng="0" ptsTypes="aaa">
                                      <p:cBhvr>
                                        <p:cTn id="5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5000" fill="hold"/>
                                        <p:tgtEl>
                                          <p:spTgt spid="1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6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5000" fill="hold"/>
                                        <p:tgtEl>
                                          <p:spTgt spid="1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65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6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164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9" dur="5000" fill="hold"/>
                                        <p:tgtEl>
                                          <p:spTgt spid="1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43200000">
                                      <p:cBhvr>
                                        <p:cTn id="7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73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" y="-1410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75" dur="5000" fill="hold"/>
                                        <p:tgtEl>
                                          <p:spTgt spid="2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43200000">
                                      <p:cBhvr>
                                        <p:cTn id="7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0.01076 -0.03403 0.06423 -0.14144 0.06475 -0.20486 C 0.06528 -0.26829 0.01632 -0.34421 0.00364 -0.38079 " pathEditMode="relative" rAng="0" ptsTypes="aaa">
                                      <p:cBhvr>
                                        <p:cTn id="79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1910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5000" fill="hold"/>
                                        <p:tgtEl>
                                          <p:spTgt spid="24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8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85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164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7" dur="5000" fill="hold"/>
                                        <p:tgtEl>
                                          <p:spTgt spid="27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43200000">
                                      <p:cBhvr>
                                        <p:cTn id="89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-0.0099 -0.0294 -0.05955 -0.10371 -0.05886 -0.17616 C -0.05816 -0.24861 -0.00851 -0.38079 0.00469 -0.43472 " pathEditMode="relative" rAng="0" ptsTypes="aaa">
                                      <p:cBhvr>
                                        <p:cTn id="91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5000" fill="hold"/>
                                        <p:tgtEl>
                                          <p:spTgt spid="33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5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97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2170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99" dur="5000" fill="hold"/>
                                        <p:tgtEl>
                                          <p:spTgt spid="3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43200000">
                                      <p:cBhvr>
                                        <p:cTn id="101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103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" y="-1410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5000" fill="hold"/>
                                        <p:tgtEl>
                                          <p:spTgt spid="42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07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2" animBg="1"/>
      <p:bldP spid="51" grpId="3" animBg="1"/>
      <p:bldP spid="52" grpId="2" animBg="1"/>
      <p:bldP spid="52" grpId="3" animBg="1"/>
      <p:bldP spid="53" grpId="1" animBg="1"/>
      <p:bldP spid="53" grpId="2" animBg="1"/>
      <p:bldP spid="55" grpId="1"/>
      <p:bldP spid="55" grpId="2"/>
      <p:bldP spid="70" grpId="0" animBg="1"/>
      <p:bldP spid="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15"/>
          <p:cNvGrpSpPr/>
          <p:nvPr/>
        </p:nvGrpSpPr>
        <p:grpSpPr>
          <a:xfrm rot="20700000" flipV="1">
            <a:off x="-862195" y="1177050"/>
            <a:ext cx="8974957" cy="5929894"/>
            <a:chOff x="768414" y="2643182"/>
            <a:chExt cx="1946198" cy="1285884"/>
          </a:xfrm>
        </p:grpSpPr>
        <p:sp>
          <p:nvSpPr>
            <p:cNvPr id="85" name="타원 84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500034" y="2786058"/>
            <a:ext cx="214629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Contents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7" name="직사각형 86"/>
          <p:cNvSpPr/>
          <p:nvPr/>
        </p:nvSpPr>
        <p:spPr>
          <a:xfrm>
            <a:off x="3607252" y="2131964"/>
            <a:ext cx="3880678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First</a:t>
            </a:r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ko-KR" altLang="en-US" sz="36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표지병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기준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8" name="직사각형 87"/>
          <p:cNvSpPr/>
          <p:nvPr/>
        </p:nvSpPr>
        <p:spPr>
          <a:xfrm>
            <a:off x="3053753" y="3167815"/>
            <a:ext cx="5777544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선의 종류 및 규격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2427339" y="4203666"/>
            <a:ext cx="6713056" cy="64633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en-US" altLang="ko-KR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Third. </a:t>
            </a:r>
            <a:r>
              <a:rPr lang="ko-KR" alt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차선 및 횡단보도 설치도</a:t>
            </a:r>
            <a:endParaRPr lang="en-US" altLang="ko-KR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44585" y="390980"/>
            <a:ext cx="2565126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First. </a:t>
            </a:r>
            <a:r>
              <a:rPr lang="ko-KR" altLang="en-US" sz="3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표지병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81879" y="1786538"/>
            <a:ext cx="78554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기 준</a:t>
            </a:r>
            <a:endParaRPr lang="en-US" altLang="ko-KR" sz="28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11099" y="2954412"/>
            <a:ext cx="9001156" cy="277415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u"/>
            </a:pP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설치장소 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도로의 중앙선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차선 경계선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전용차선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노상장애물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안전지대 등 노면표시의 기능을 보완할 필요가 있는 곳에 설치한다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u"/>
            </a:pP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설치금지 지점 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횡단보도 및 교차로 정지선 등 도로의 가로방향 설치를 금지하며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표지병의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설치로 인해 안전주행을 해칠 우려가 있는 지점에는 설치하여서는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안된다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u"/>
            </a:pP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점등형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표지병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안개 잦은 곳 등에 제한적으로 적용하되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그늘진 장소는 피한다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44585" y="390980"/>
            <a:ext cx="2565126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First. </a:t>
            </a:r>
            <a:r>
              <a:rPr lang="ko-KR" altLang="en-US" sz="3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표지병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81879" y="1761138"/>
            <a:ext cx="78554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재 질</a:t>
            </a:r>
            <a:endParaRPr lang="en-US" altLang="ko-KR" sz="28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11099" y="2459112"/>
            <a:ext cx="9001156" cy="92333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u"/>
            </a:pP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표지병의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몸체는 알루미늄 합금 또는 합성수지로 제작할 수 있으며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충격에 강하고 충분한 강도와 내구성을 가지고 있어야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55239" y="3765709"/>
            <a:ext cx="78554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시 험</a:t>
            </a:r>
            <a:endParaRPr lang="en-US" altLang="ko-KR" sz="28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31649" y="4463136"/>
            <a:ext cx="9001156" cy="1846659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u"/>
            </a:pP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표지병의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시험은 부식시험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렌즈충격시험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방수성시험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강도시험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온도순환시험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 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모래분사시험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내후성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시험등으로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나누어 진다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en-US" altLang="ko-K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강도시험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 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금속으로 제작된 실린더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두께 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6.3mm, </a:t>
            </a:r>
            <a:r>
              <a:rPr lang="ko-KR" alt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내경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76.2mm, 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높이 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50mm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이상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상부 중앙에 </a:t>
            </a:r>
            <a:r>
              <a:rPr lang="ko-KR" alt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표지병을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올려놓고 그 중앙에 금속으로 된 원형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직경 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25.4mm)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의 </a:t>
            </a:r>
            <a:r>
              <a:rPr lang="ko-KR" alt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압축봉으로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900kg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까지의 하중을 가하였을 때 육안으로 검사 시 파손이나 뒤틀림 등의 변형이 없어야 한다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53093" y="396272"/>
            <a:ext cx="5402441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선의 종류 및 규격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642910" y="1785926"/>
          <a:ext cx="7929619" cy="4628714"/>
        </p:xfrm>
        <a:graphic>
          <a:graphicData uri="http://schemas.openxmlformats.org/drawingml/2006/table">
            <a:tbl>
              <a:tblPr/>
              <a:tblGrid>
                <a:gridCol w="1185717"/>
                <a:gridCol w="1185717"/>
                <a:gridCol w="1057590"/>
                <a:gridCol w="1313844"/>
                <a:gridCol w="1079888"/>
                <a:gridCol w="1079888"/>
                <a:gridCol w="1026975"/>
              </a:tblGrid>
              <a:tr h="320354">
                <a:tc rowSpan="2" gridSpan="3"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                                                           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  구 </a:t>
                      </a:r>
                      <a:r>
                        <a:rPr lang="ko-KR" altLang="en-US" sz="18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분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선 종 류</a:t>
                      </a:r>
                      <a:endParaRPr lang="ko-KR" altLang="en-US" sz="2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도로교통법 </a:t>
                      </a:r>
                      <a:endParaRPr lang="en-US" altLang="ko-KR" sz="1400" b="1" dirty="0" smtClean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 smtClean="0">
                          <a:solidFill>
                            <a:srgbClr val="000000"/>
                          </a:solidFill>
                          <a:latin typeface="한양신명조"/>
                        </a:rPr>
                        <a:t>시행규칙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표 준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46290"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도시지역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도로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지방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지역도로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자동차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전용도로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고속도로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중앙선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점 선</a:t>
                      </a:r>
                      <a:endParaRPr lang="ko-KR" altLang="en-US" sz="20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도색길이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 i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l</a:t>
                      </a:r>
                      <a:r>
                        <a:rPr lang="en-US" sz="1200" b="1" baseline="-25000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한양신명조"/>
                        </a:rPr>
                        <a:t>빈길이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 i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l</a:t>
                      </a:r>
                      <a:r>
                        <a:rPr lang="en-US" sz="1200" b="1" baseline="-25000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한양신명조"/>
                        </a:rPr>
                        <a:t>폭원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w)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실 선</a:t>
                      </a:r>
                      <a:endParaRPr lang="ko-KR" altLang="en-US" sz="20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폭원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w)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복 선</a:t>
                      </a:r>
                      <a:endParaRPr lang="ko-KR" altLang="en-US" sz="20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폭원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w)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간격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s)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차선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실 선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폭원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w)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점 선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도색길이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 i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l</a:t>
                      </a:r>
                      <a:r>
                        <a:rPr lang="en-US" sz="1200" b="1" baseline="-2500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300～1,000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300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500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1,000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빈길이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 i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l</a:t>
                      </a:r>
                      <a:r>
                        <a:rPr lang="en-US" sz="1200" b="1" baseline="-2500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(1～2) </a:t>
                      </a:r>
                      <a:r>
                        <a:rPr lang="en-US" sz="1200" b="1" i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l</a:t>
                      </a:r>
                      <a:r>
                        <a:rPr lang="en-US" sz="1200" b="1" baseline="-2500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500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800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1,000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4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폭원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w)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10～15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6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길가장자</a:t>
                      </a:r>
                      <a:endParaRPr lang="ko-KR" altLang="en-US" sz="20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리구역선</a:t>
                      </a:r>
                      <a:endParaRPr lang="ko-KR" altLang="en-US" sz="20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실 선</a:t>
                      </a:r>
                      <a:endParaRPr lang="ko-KR" altLang="en-US" sz="20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폭원</a:t>
                      </a:r>
                      <a:r>
                        <a:rPr lang="en-US" altLang="ko-KR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</a:rPr>
                        <a:t>w)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15～20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한양신명조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4949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114042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53093" y="396272"/>
            <a:ext cx="5402441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선의 종류 및 규격</a:t>
            </a:r>
            <a:endParaRPr lang="en-US" altLang="ko-KR" sz="3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81879" y="1799238"/>
            <a:ext cx="78554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정지선</a:t>
            </a:r>
            <a:endParaRPr lang="en-US" altLang="ko-KR" sz="28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42844" y="2962268"/>
            <a:ext cx="9001156" cy="2862322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01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신호기 설치 유무와 관계없이 자동차가 정지하여야 할 필요가 있는 지점에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설치하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여야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02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백색실선을 해당지점으로부터 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2~5m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전방에 설치하여야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03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폭원은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30~60cm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로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04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설치규격은 도로교통법시행규칙 별표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및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표준도에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따라야한다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14042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53093" y="396272"/>
            <a:ext cx="5402441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선의 종류 및 규격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81879" y="1799238"/>
            <a:ext cx="78554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횡단보도 기준</a:t>
            </a:r>
            <a:endParaRPr lang="en-US" altLang="ko-KR" sz="28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11099" y="2586112"/>
            <a:ext cx="9001156" cy="3554819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01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횡단하는 보행자를 보호할 필요가 있는 장소나 지점에 설치해야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25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02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횡단보도를 설치한 곳에서 필요한 지점이나 장소에 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설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치해야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25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03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보행자 및 차량의 교통량이 많은 장소에 설치해야 한다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250000"/>
              </a:lnSpc>
            </a:pP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04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육교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지하도부근 및 다른 횡단보도로부터 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200M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이내에는 설치하지 않는다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단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어린이 보호구역이나 보행자의 안전에 필요한 경우에는 그러하지 않는다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14042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64367" y="404664"/>
            <a:ext cx="5402441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선의 종류 및 규격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DOCUME~1\MYHOME\LOCALS~1\Temp\Hnc\BinData\EMB000004e01fb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0363" y="1484784"/>
            <a:ext cx="5256583" cy="525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90292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53093" y="396272"/>
            <a:ext cx="5402441" cy="61555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Second. </a:t>
            </a:r>
            <a:r>
              <a:rPr lang="ko-KR" altLang="en-US" sz="3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선의 종류 및 규격</a:t>
            </a:r>
            <a:endParaRPr lang="en-US" altLang="ko-K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81879" y="1799238"/>
            <a:ext cx="78554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●</a:t>
            </a:r>
            <a:r>
              <a:rPr lang="en-US" altLang="ko-KR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8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평균 보폭</a:t>
            </a:r>
            <a:endParaRPr lang="en-US" altLang="ko-KR" sz="28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1000100" y="2714620"/>
          <a:ext cx="7143800" cy="2643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67"/>
                <a:gridCol w="1190633"/>
                <a:gridCol w="1190633"/>
                <a:gridCol w="2381267"/>
              </a:tblGrid>
              <a:tr h="52864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피험자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보폭</a:t>
                      </a:r>
                      <a:r>
                        <a:rPr lang="en-US" altLang="ko-KR" dirty="0" smtClean="0"/>
                        <a:t>(cm)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2864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10~30</a:t>
                      </a:r>
                      <a:r>
                        <a:rPr lang="ko-KR" altLang="en-US" dirty="0" smtClean="0"/>
                        <a:t>대</a:t>
                      </a:r>
                      <a:endParaRPr lang="ko-KR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남</a:t>
                      </a:r>
                      <a:r>
                        <a:rPr lang="en-US" altLang="ko-KR" dirty="0" smtClean="0"/>
                        <a:t>(n=22)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74.70±7.02</a:t>
                      </a:r>
                      <a:endParaRPr lang="ko-KR" altLang="en-US" dirty="0"/>
                    </a:p>
                  </a:txBody>
                  <a:tcPr/>
                </a:tc>
              </a:tr>
              <a:tr h="52864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여</a:t>
                      </a:r>
                      <a:r>
                        <a:rPr lang="en-US" altLang="ko-KR" dirty="0" smtClean="0"/>
                        <a:t>(n=20)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70.49±7.29</a:t>
                      </a:r>
                      <a:endParaRPr lang="ko-KR" altLang="en-US" dirty="0"/>
                    </a:p>
                  </a:txBody>
                  <a:tcPr/>
                </a:tc>
              </a:tr>
              <a:tr h="52864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40~60</a:t>
                      </a:r>
                      <a:r>
                        <a:rPr lang="ko-KR" altLang="en-US" dirty="0" smtClean="0"/>
                        <a:t>대</a:t>
                      </a:r>
                      <a:endParaRPr lang="ko-KR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남</a:t>
                      </a:r>
                      <a:r>
                        <a:rPr lang="en-US" altLang="ko-KR" dirty="0" smtClean="0"/>
                        <a:t>(n=18)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68.63±5.45</a:t>
                      </a:r>
                      <a:endParaRPr lang="ko-KR" altLang="en-US" dirty="0"/>
                    </a:p>
                  </a:txBody>
                  <a:tcPr/>
                </a:tc>
              </a:tr>
              <a:tr h="52864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여</a:t>
                      </a:r>
                      <a:r>
                        <a:rPr lang="en-US" altLang="ko-KR" dirty="0" smtClean="0"/>
                        <a:t>(n=22)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63.16±5.85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직사각형 15"/>
          <p:cNvSpPr/>
          <p:nvPr/>
        </p:nvSpPr>
        <p:spPr>
          <a:xfrm>
            <a:off x="-711200" y="5226064"/>
            <a:ext cx="9001156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r">
              <a:lnSpc>
                <a:spcPct val="200000"/>
              </a:lnSpc>
            </a:pP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한국걷기과학학회지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제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</a:t>
            </a:r>
            <a:r>
              <a:rPr lang="ko-KR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권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p65</a:t>
            </a:r>
            <a:endParaRPr lang="ko-KR" alt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14282" y="3071810"/>
            <a:ext cx="8715436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횡단보도 옆 </a:t>
            </a:r>
            <a:r>
              <a:rPr lang="ko-KR" altLang="en-US" sz="3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매립형</a:t>
            </a:r>
            <a:r>
              <a:rPr lang="ko-KR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3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표지병의</a:t>
            </a:r>
            <a:r>
              <a:rPr lang="ko-KR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간격 </a:t>
            </a:r>
            <a:endParaRPr lang="en-US" altLang="ko-KR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=69.25 cm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14042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1760</TotalTime>
  <Words>590</Words>
  <Application>Microsoft Office PowerPoint</Application>
  <PresentationFormat>화면 슬라이드 쇼(4:3)</PresentationFormat>
  <Paragraphs>144</Paragraphs>
  <Slides>12</Slides>
  <Notes>12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beans</dc:creator>
  <cp:lastModifiedBy>Windows XP</cp:lastModifiedBy>
  <cp:revision>170</cp:revision>
  <dcterms:created xsi:type="dcterms:W3CDTF">2009-10-21T05:43:59Z</dcterms:created>
  <dcterms:modified xsi:type="dcterms:W3CDTF">2010-11-30T15:00:18Z</dcterms:modified>
</cp:coreProperties>
</file>