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442" r:id="rId2"/>
    <p:sldId id="284" r:id="rId3"/>
    <p:sldId id="445" r:id="rId4"/>
    <p:sldId id="446" r:id="rId5"/>
    <p:sldId id="449" r:id="rId6"/>
    <p:sldId id="450" r:id="rId7"/>
    <p:sldId id="447" r:id="rId8"/>
    <p:sldId id="451" r:id="rId9"/>
    <p:sldId id="441" r:id="rId10"/>
  </p:sldIdLst>
  <p:sldSz cx="9144000" cy="6858000" type="screen4x3"/>
  <p:notesSz cx="6858000" cy="9144000"/>
  <p:embeddedFontLst>
    <p:embeddedFont>
      <p:font typeface="맑은 고딕" pitchFamily="50" charset="-127"/>
      <p:regular r:id="rId12"/>
      <p:bold r:id="rId13"/>
    </p:embeddedFont>
    <p:embeddedFont>
      <p:font typeface="한양해서" pitchFamily="18" charset="-127"/>
      <p:regular r:id="rId14"/>
    </p:embeddedFont>
    <p:embeddedFont>
      <p:font typeface="HelveticaCondensedBold"/>
      <p:regular r:id="rId15"/>
    </p:embeddedFont>
    <p:embeddedFont>
      <p:font typeface="휴먼모음T" pitchFamily="18" charset="-127"/>
      <p:regular r:id="rId16"/>
    </p:embeddedFont>
    <p:embeddedFont>
      <p:font typeface="HY바다M" pitchFamily="18" charset="-127"/>
      <p:regular r:id="rId1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01F"/>
    <a:srgbClr val="CC0099"/>
    <a:srgbClr val="CCCC00"/>
    <a:srgbClr val="996600"/>
    <a:srgbClr val="FF0066"/>
    <a:srgbClr val="FF00FF"/>
    <a:srgbClr val="FF0000"/>
    <a:srgbClr val="E7CF9C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3" autoAdjust="0"/>
  </p:normalViewPr>
  <p:slideViewPr>
    <p:cSldViewPr>
      <p:cViewPr varScale="1">
        <p:scale>
          <a:sx n="125" d="100"/>
          <a:sy n="125" d="100"/>
        </p:scale>
        <p:origin x="-3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C16F6-8FB9-4883-A3FE-D44863EE3E20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68E9C-EB65-46F0-8D6B-9352932996C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932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8E9C-EB65-46F0-8D6B-9352932996C9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8E9C-EB65-46F0-8D6B-9352932996C9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8E9C-EB65-46F0-8D6B-9352932996C9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8E9C-EB65-46F0-8D6B-9352932996C9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8E9C-EB65-46F0-8D6B-9352932996C9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68E9C-EB65-46F0-8D6B-9352932996C9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275B2-29C5-4199-98F8-F337BCC599DA}" type="datetimeFigureOut">
              <a:rPr lang="ko-KR" altLang="en-US" smtClean="0"/>
              <a:pPr/>
              <a:t>2010-12-03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56ECA-3FED-496D-A501-86339279E1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직사각형 5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5214942" y="4857760"/>
            <a:ext cx="614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1</a:t>
            </a:r>
            <a:r>
              <a:rPr lang="ko-KR" altLang="en-US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조   정영윤  설준엽</a:t>
            </a:r>
            <a:endParaRPr lang="en-US" altLang="ko-KR" sz="2400" b="1" dirty="0" smtClean="0">
              <a:ln>
                <a:solidFill>
                  <a:schemeClr val="bg1">
                    <a:alpha val="0"/>
                  </a:schemeClr>
                </a:solidFill>
              </a:ln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atin typeface="HelveticaCondensedBold" pitchFamily="2" charset="0"/>
              <a:ea typeface="-윤명조140" pitchFamily="18" charset="-127"/>
            </a:endParaRPr>
          </a:p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         </a:t>
            </a:r>
            <a:r>
              <a:rPr lang="ko-KR" altLang="en-US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강성인  </a:t>
            </a:r>
            <a:r>
              <a:rPr lang="ko-KR" altLang="en-US" sz="24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도조연</a:t>
            </a:r>
            <a:endParaRPr lang="en-US" altLang="ko-KR" sz="2400" b="1" dirty="0" smtClean="0">
              <a:ln>
                <a:solidFill>
                  <a:schemeClr val="bg1">
                    <a:alpha val="0"/>
                  </a:schemeClr>
                </a:solidFill>
              </a:ln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atin typeface="HelveticaCondensedBold" pitchFamily="2" charset="0"/>
              <a:ea typeface="-윤명조140" pitchFamily="18" charset="-127"/>
            </a:endParaRPr>
          </a:p>
          <a:p>
            <a:r>
              <a:rPr lang="en-US" altLang="ko-KR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         </a:t>
            </a:r>
            <a:r>
              <a:rPr lang="ko-KR" altLang="en-US" sz="24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최윤미  박진규</a:t>
            </a:r>
            <a:endParaRPr lang="ko-KR" altLang="en-US" sz="1400" b="1" dirty="0">
              <a:ln>
                <a:solidFill>
                  <a:schemeClr val="bg1">
                    <a:alpha val="0"/>
                  </a:schemeClr>
                </a:solidFill>
              </a:ln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atin typeface="HelveticaCondensedBold" pitchFamily="2" charset="0"/>
              <a:ea typeface="-윤명조140" pitchFamily="18" charset="-127"/>
            </a:endParaRPr>
          </a:p>
        </p:txBody>
      </p:sp>
      <p:sp>
        <p:nvSpPr>
          <p:cNvPr id="61" name="AutoShape 35"/>
          <p:cNvSpPr>
            <a:spLocks noChangeArrowheads="1"/>
          </p:cNvSpPr>
          <p:nvPr/>
        </p:nvSpPr>
        <p:spPr bwMode="auto">
          <a:xfrm flipH="1">
            <a:off x="7060750" y="1643050"/>
            <a:ext cx="940274" cy="1017160"/>
          </a:xfrm>
          <a:prstGeom prst="star4">
            <a:avLst>
              <a:gd name="adj" fmla="val 5519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2928926" y="3857628"/>
            <a:ext cx="40338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Project </a:t>
            </a:r>
            <a:r>
              <a:rPr lang="ko-KR" alt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선정 및 확정</a:t>
            </a:r>
            <a:endParaRPr lang="en-US" altLang="ko-KR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05591" y="1857364"/>
            <a:ext cx="662392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6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HY바다M" pitchFamily="18" charset="-127"/>
                <a:ea typeface="HY바다M" pitchFamily="18" charset="-127"/>
              </a:rPr>
              <a:t>종 합 토 목 설 계</a:t>
            </a:r>
            <a:endParaRPr lang="en-US" altLang="ko-KR" sz="6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HY바다M" pitchFamily="18" charset="-127"/>
              <a:ea typeface="HY바다M" pitchFamily="18" charset="-127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53" presetClass="exit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8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8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3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30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83996E-6 L -0.09774 -2.83996E-6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1" grpId="0" animBg="1"/>
      <p:bldP spid="61" grpId="1" animBg="1"/>
      <p:bldP spid="61" grpId="2" animBg="1"/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-32" y="-24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1661557" y="2355167"/>
            <a:ext cx="3687011" cy="830997"/>
            <a:chOff x="1661557" y="1384819"/>
            <a:chExt cx="3687011" cy="830997"/>
          </a:xfrm>
        </p:grpSpPr>
        <p:grpSp>
          <p:nvGrpSpPr>
            <p:cNvPr id="23" name="그룹 10"/>
            <p:cNvGrpSpPr/>
            <p:nvPr/>
          </p:nvGrpSpPr>
          <p:grpSpPr>
            <a:xfrm>
              <a:off x="1661557" y="1384819"/>
              <a:ext cx="677842" cy="830997"/>
              <a:chOff x="1661557" y="1743654"/>
              <a:chExt cx="677842" cy="830997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1661557" y="1743654"/>
                <a:ext cx="51969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4800" b="1" dirty="0" smtClean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effectLst/>
                    <a:latin typeface="휴먼모음T" pitchFamily="18" charset="-127"/>
                    <a:ea typeface="휴먼모음T" pitchFamily="18" charset="-127"/>
                  </a:rPr>
                  <a:t>1</a:t>
                </a:r>
                <a:endParaRPr lang="ko-KR" altLang="en-US" sz="48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919091" y="1800318"/>
                <a:ext cx="4203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effectLst/>
                    <a:latin typeface="휴먼모음T" pitchFamily="18" charset="-127"/>
                    <a:ea typeface="휴먼모음T" pitchFamily="18" charset="-127"/>
                  </a:rPr>
                  <a:t>st</a:t>
                </a:r>
                <a:endParaRPr lang="ko-KR" altLang="en-US" sz="24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endParaRPr>
              </a:p>
            </p:txBody>
          </p:sp>
        </p:grpSp>
        <p:cxnSp>
          <p:nvCxnSpPr>
            <p:cNvPr id="24" name="직선 연결선 23"/>
            <p:cNvCxnSpPr/>
            <p:nvPr/>
          </p:nvCxnSpPr>
          <p:spPr>
            <a:xfrm rot="5400000">
              <a:off x="2111777" y="1812033"/>
              <a:ext cx="654017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688866" y="1457389"/>
              <a:ext cx="26597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200" b="1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rPr>
                <a:t>2+1 </a:t>
              </a:r>
              <a:r>
                <a:rPr lang="ko-KR" altLang="en-US" sz="3200" b="1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rPr>
                <a:t>차로 도로</a:t>
              </a:r>
              <a:endParaRPr lang="ko-KR" altLang="en-US" sz="3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effectLst/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1607054" y="3548155"/>
            <a:ext cx="4698508" cy="830997"/>
            <a:chOff x="1607054" y="1384819"/>
            <a:chExt cx="4698508" cy="830997"/>
          </a:xfrm>
        </p:grpSpPr>
        <p:grpSp>
          <p:nvGrpSpPr>
            <p:cNvPr id="30" name="그룹 32"/>
            <p:cNvGrpSpPr/>
            <p:nvPr/>
          </p:nvGrpSpPr>
          <p:grpSpPr>
            <a:xfrm>
              <a:off x="1607054" y="1384819"/>
              <a:ext cx="831731" cy="830997"/>
              <a:chOff x="1607054" y="1743654"/>
              <a:chExt cx="831731" cy="830997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607054" y="1743654"/>
                <a:ext cx="51969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4800" b="1" dirty="0" smtClean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effectLst/>
                    <a:latin typeface="휴먼모음T" pitchFamily="18" charset="-127"/>
                    <a:ea typeface="휴먼모음T" pitchFamily="18" charset="-127"/>
                  </a:rPr>
                  <a:t>2</a:t>
                </a:r>
                <a:endParaRPr lang="ko-KR" altLang="en-US" sz="48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919091" y="1800318"/>
                <a:ext cx="5196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err="1" smtClean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effectLst/>
                    <a:latin typeface="휴먼모음T" pitchFamily="18" charset="-127"/>
                    <a:ea typeface="휴먼모음T" pitchFamily="18" charset="-127"/>
                  </a:rPr>
                  <a:t>nd</a:t>
                </a:r>
                <a:endParaRPr lang="ko-KR" altLang="en-US" sz="24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endParaRPr>
              </a:p>
            </p:txBody>
          </p:sp>
        </p:grpSp>
        <p:cxnSp>
          <p:nvCxnSpPr>
            <p:cNvPr id="31" name="직선 연결선 30"/>
            <p:cNvCxnSpPr/>
            <p:nvPr/>
          </p:nvCxnSpPr>
          <p:spPr>
            <a:xfrm rot="5400000">
              <a:off x="2111777" y="1812033"/>
              <a:ext cx="654017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688866" y="1457389"/>
              <a:ext cx="361669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 err="1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rPr>
                <a:t>문천지</a:t>
              </a:r>
              <a:r>
                <a:rPr lang="ko-KR" altLang="en-US" sz="3200" b="1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rPr>
                <a:t> 문화단지 조성</a:t>
              </a:r>
              <a:endParaRPr lang="ko-KR" altLang="en-US" sz="3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effectLst/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1607054" y="4741143"/>
            <a:ext cx="5362151" cy="830997"/>
            <a:chOff x="1607054" y="1384819"/>
            <a:chExt cx="5362151" cy="830997"/>
          </a:xfrm>
        </p:grpSpPr>
        <p:grpSp>
          <p:nvGrpSpPr>
            <p:cNvPr id="37" name="그룹 38"/>
            <p:cNvGrpSpPr/>
            <p:nvPr/>
          </p:nvGrpSpPr>
          <p:grpSpPr>
            <a:xfrm>
              <a:off x="1607054" y="1384819"/>
              <a:ext cx="782037" cy="830997"/>
              <a:chOff x="1607054" y="1743654"/>
              <a:chExt cx="782037" cy="830997"/>
            </a:xfrm>
          </p:grpSpPr>
          <p:sp>
            <p:nvSpPr>
              <p:cNvPr id="40" name="TextBox 39"/>
              <p:cNvSpPr txBox="1"/>
              <p:nvPr/>
            </p:nvSpPr>
            <p:spPr>
              <a:xfrm>
                <a:off x="1607054" y="1743654"/>
                <a:ext cx="51969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4800" b="1" dirty="0" smtClean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effectLst/>
                    <a:latin typeface="휴먼모음T" pitchFamily="18" charset="-127"/>
                    <a:ea typeface="휴먼모음T" pitchFamily="18" charset="-127"/>
                  </a:rPr>
                  <a:t>3</a:t>
                </a:r>
                <a:endParaRPr lang="ko-KR" altLang="en-US" sz="48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919091" y="1800318"/>
                <a:ext cx="470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b="1" dirty="0" smtClean="0">
                    <a:ln>
                      <a:solidFill>
                        <a:schemeClr val="bg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effectLst/>
                    <a:latin typeface="휴먼모음T" pitchFamily="18" charset="-127"/>
                    <a:ea typeface="휴먼모음T" pitchFamily="18" charset="-127"/>
                  </a:rPr>
                  <a:t>rd</a:t>
                </a:r>
                <a:endParaRPr lang="ko-KR" altLang="en-US" sz="24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endParaRPr>
              </a:p>
            </p:txBody>
          </p:sp>
        </p:grpSp>
        <p:cxnSp>
          <p:nvCxnSpPr>
            <p:cNvPr id="38" name="직선 연결선 37"/>
            <p:cNvCxnSpPr/>
            <p:nvPr/>
          </p:nvCxnSpPr>
          <p:spPr>
            <a:xfrm rot="5400000">
              <a:off x="2111777" y="1812033"/>
              <a:ext cx="654017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688866" y="1457389"/>
              <a:ext cx="428033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/>
                  <a:latin typeface="휴먼모음T" pitchFamily="18" charset="-127"/>
                  <a:ea typeface="휴먼모음T" pitchFamily="18" charset="-127"/>
                </a:rPr>
                <a:t>횡단보도 횡단안전 시설물</a:t>
              </a:r>
              <a:endParaRPr lang="ko-KR" altLang="en-US" sz="32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effectLst/>
                <a:latin typeface="휴먼모음T" pitchFamily="18" charset="-127"/>
                <a:ea typeface="휴먼모음T" pitchFamily="18" charset="-127"/>
              </a:endParaRPr>
            </a:p>
          </p:txBody>
        </p:sp>
      </p:grpSp>
      <p:grpSp>
        <p:nvGrpSpPr>
          <p:cNvPr id="48" name="그룹 47"/>
          <p:cNvGrpSpPr/>
          <p:nvPr/>
        </p:nvGrpSpPr>
        <p:grpSpPr>
          <a:xfrm>
            <a:off x="357158" y="986837"/>
            <a:ext cx="1152000" cy="584775"/>
            <a:chOff x="357158" y="986837"/>
            <a:chExt cx="1152000" cy="584775"/>
          </a:xfrm>
        </p:grpSpPr>
        <p:sp>
          <p:nvSpPr>
            <p:cNvPr id="49" name="TextBox 48"/>
            <p:cNvSpPr txBox="1"/>
            <p:nvPr/>
          </p:nvSpPr>
          <p:spPr>
            <a:xfrm>
              <a:off x="428596" y="986837"/>
              <a:ext cx="10001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200" dirty="0" smtClean="0">
                  <a:ln>
                    <a:solidFill>
                      <a:schemeClr val="accent6">
                        <a:lumMod val="75000"/>
                        <a:alpha val="0"/>
                      </a:schemeClr>
                    </a:solidFill>
                  </a:ln>
                  <a:solidFill>
                    <a:schemeClr val="accent6">
                      <a:lumMod val="75000"/>
                    </a:schemeClr>
                  </a:solidFill>
                  <a:latin typeface="한양해서" pitchFamily="18" charset="-127"/>
                  <a:ea typeface="한양해서" pitchFamily="18" charset="-127"/>
                </a:rPr>
                <a:t>목차</a:t>
              </a:r>
              <a:endParaRPr lang="ko-KR" altLang="en-US" sz="3200" dirty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한양해서" pitchFamily="18" charset="-127"/>
                <a:ea typeface="한양해서" pitchFamily="18" charset="-127"/>
              </a:endParaRPr>
            </a:p>
          </p:txBody>
        </p:sp>
        <p:cxnSp>
          <p:nvCxnSpPr>
            <p:cNvPr id="50" name="직선 연결선 49"/>
            <p:cNvCxnSpPr/>
            <p:nvPr/>
          </p:nvCxnSpPr>
          <p:spPr>
            <a:xfrm>
              <a:off x="357158" y="1569407"/>
              <a:ext cx="1152000" cy="2205"/>
            </a:xfrm>
            <a:prstGeom prst="line">
              <a:avLst/>
            </a:prstGeom>
            <a:ln>
              <a:gradFill flip="none" rotWithShape="1">
                <a:gsLst>
                  <a:gs pos="0">
                    <a:schemeClr val="accent6">
                      <a:lumMod val="75000"/>
                      <a:alpha val="0"/>
                    </a:schemeClr>
                  </a:gs>
                  <a:gs pos="25000">
                    <a:schemeClr val="accent6">
                      <a:lumMod val="75000"/>
                    </a:schemeClr>
                  </a:gs>
                  <a:gs pos="7500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75000"/>
                      <a:alpha val="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99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-32" y="-24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 rot="5400000">
            <a:off x="5500694" y="1070752"/>
            <a:ext cx="1570842" cy="794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bg1">
                    <a:lumMod val="75000"/>
                    <a:alpha val="50000"/>
                  </a:schemeClr>
                </a:gs>
                <a:gs pos="75000">
                  <a:schemeClr val="bg1">
                    <a:lumMod val="75000"/>
                    <a:alpha val="50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285720" y="1500174"/>
            <a:ext cx="6357982" cy="1588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bg1">
                    <a:lumMod val="75000"/>
                    <a:alpha val="50000"/>
                  </a:schemeClr>
                </a:gs>
                <a:gs pos="75000">
                  <a:schemeClr val="bg1">
                    <a:lumMod val="75000"/>
                    <a:alpha val="50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7158" y="642918"/>
            <a:ext cx="6143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첫번째</a:t>
            </a:r>
            <a:r>
              <a:rPr lang="ko-KR" altLang="en-US" sz="4800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 후보</a:t>
            </a:r>
            <a:r>
              <a:rPr lang="en-US" altLang="ko-KR" sz="4800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... </a:t>
            </a:r>
            <a:endParaRPr lang="ko-KR" altLang="en-US" sz="4800" dirty="0">
              <a:ln>
                <a:solidFill>
                  <a:schemeClr val="bg1">
                    <a:alpha val="0"/>
                  </a:schemeClr>
                </a:solidFill>
              </a:ln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atin typeface="HelveticaCondensedBold" pitchFamily="2" charset="0"/>
              <a:ea typeface="-윤명조140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8728" y="3041606"/>
            <a:ext cx="6357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2+1 </a:t>
            </a:r>
            <a:r>
              <a:rPr lang="ko-KR" altLang="en-US" sz="28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차로 도로</a:t>
            </a:r>
            <a:endParaRPr lang="ko-KR" altLang="en-US" sz="2800" dirty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HelveticaCondensedBold" pitchFamily="2" charset="0"/>
            </a:endParaRPr>
          </a:p>
        </p:txBody>
      </p:sp>
      <p:grpSp>
        <p:nvGrpSpPr>
          <p:cNvPr id="3" name="그룹 8"/>
          <p:cNvGrpSpPr/>
          <p:nvPr/>
        </p:nvGrpSpPr>
        <p:grpSpPr>
          <a:xfrm>
            <a:off x="-4000560" y="4205294"/>
            <a:ext cx="17216558" cy="2366978"/>
            <a:chOff x="-1000164" y="4071942"/>
            <a:chExt cx="10787138" cy="2366978"/>
          </a:xfrm>
        </p:grpSpPr>
        <p:sp>
          <p:nvSpPr>
            <p:cNvPr id="10" name="자유형 9"/>
            <p:cNvSpPr/>
            <p:nvPr/>
          </p:nvSpPr>
          <p:spPr>
            <a:xfrm flipV="1">
              <a:off x="2000232" y="4469663"/>
              <a:ext cx="7643866" cy="1673981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1" name="자유형 10"/>
            <p:cNvSpPr/>
            <p:nvPr/>
          </p:nvSpPr>
          <p:spPr>
            <a:xfrm>
              <a:off x="-261257" y="4612539"/>
              <a:ext cx="9405257" cy="1673981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2" name="자유형 11"/>
            <p:cNvSpPr/>
            <p:nvPr/>
          </p:nvSpPr>
          <p:spPr>
            <a:xfrm rot="10329210" flipV="1">
              <a:off x="2904738" y="4615354"/>
              <a:ext cx="4295149" cy="986771"/>
            </a:xfrm>
            <a:custGeom>
              <a:avLst/>
              <a:gdLst>
                <a:gd name="connsiteX0" fmla="*/ 0 w 4064000"/>
                <a:gd name="connsiteY0" fmla="*/ 1770743 h 1770743"/>
                <a:gd name="connsiteX1" fmla="*/ 1306286 w 4064000"/>
                <a:gd name="connsiteY1" fmla="*/ 406400 h 1770743"/>
                <a:gd name="connsiteX2" fmla="*/ 4064000 w 4064000"/>
                <a:gd name="connsiteY2" fmla="*/ 0 h 1770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64000" h="1770743">
                  <a:moveTo>
                    <a:pt x="0" y="1770743"/>
                  </a:moveTo>
                  <a:cubicBezTo>
                    <a:pt x="314476" y="1236133"/>
                    <a:pt x="628953" y="701524"/>
                    <a:pt x="1306286" y="406400"/>
                  </a:cubicBezTo>
                  <a:cubicBezTo>
                    <a:pt x="1983619" y="111276"/>
                    <a:pt x="3788229" y="101600"/>
                    <a:pt x="4064000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540000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3" name="자유형 12"/>
            <p:cNvSpPr/>
            <p:nvPr/>
          </p:nvSpPr>
          <p:spPr>
            <a:xfrm>
              <a:off x="-1000164" y="4683977"/>
              <a:ext cx="5715040" cy="1245353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85720" y="5143512"/>
              <a:ext cx="9405257" cy="857256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5" name="자유형 14"/>
            <p:cNvSpPr/>
            <p:nvPr/>
          </p:nvSpPr>
          <p:spPr>
            <a:xfrm flipH="1" flipV="1">
              <a:off x="285720" y="4071942"/>
              <a:ext cx="9501254" cy="2366978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rgbClr val="FF388C">
                      <a:lumMod val="20000"/>
                      <a:lumOff val="80000"/>
                    </a:srgbClr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</p:grpSp>
      <p:sp>
        <p:nvSpPr>
          <p:cNvPr id="16" name="직사각형 15"/>
          <p:cNvSpPr/>
          <p:nvPr/>
        </p:nvSpPr>
        <p:spPr>
          <a:xfrm>
            <a:off x="0" y="3857628"/>
            <a:ext cx="9144000" cy="3000396"/>
          </a:xfrm>
          <a:prstGeom prst="rect">
            <a:avLst/>
          </a:prstGeom>
          <a:gradFill>
            <a:gsLst>
              <a:gs pos="0">
                <a:sysClr val="windowText" lastClr="000000">
                  <a:alpha val="10000"/>
                </a:sysClr>
              </a:gs>
              <a:gs pos="62000">
                <a:sysClr val="windowText" lastClr="000000">
                  <a:alpha val="83000"/>
                </a:sysClr>
              </a:gs>
              <a:gs pos="100000">
                <a:sysClr val="windowText" lastClr="000000">
                  <a:alpha val="8000"/>
                </a:sysClr>
              </a:gs>
            </a:gsLst>
            <a:lin ang="0" scaled="0"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1357290" y="3786190"/>
            <a:ext cx="6572296" cy="1588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accent6">
                    <a:lumMod val="75000"/>
                  </a:schemeClr>
                </a:gs>
                <a:gs pos="75000">
                  <a:schemeClr val="accent6">
                    <a:lumMod val="75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99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63" presetClass="pat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78 0 L 0.44878 0.00231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7" grpId="0"/>
      <p:bldP spid="16" grpId="0" animBg="1"/>
      <p:bldP spid="1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권영옥\바탕 화면\오페라의 유령\이미지2\colorful_(9)_arisnow83.jpg"/>
          <p:cNvPicPr>
            <a:picLocks noChangeAspect="1" noChangeArrowheads="1"/>
          </p:cNvPicPr>
          <p:nvPr/>
        </p:nvPicPr>
        <p:blipFill>
          <a:blip r:embed="rId3" cstate="email">
            <a:duotone>
              <a:prstClr val="black"/>
              <a:srgbClr val="C0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0" y="785794"/>
            <a:ext cx="9144000" cy="5429288"/>
          </a:xfrm>
          <a:prstGeom prst="rect">
            <a:avLst/>
          </a:prstGeom>
          <a:noFill/>
        </p:spPr>
      </p:pic>
      <p:sp>
        <p:nvSpPr>
          <p:cNvPr id="3" name="직사각형 2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연결선 9"/>
          <p:cNvCxnSpPr/>
          <p:nvPr/>
        </p:nvCxnSpPr>
        <p:spPr>
          <a:xfrm rot="16200000" flipH="1">
            <a:off x="2925925" y="431223"/>
            <a:ext cx="720000" cy="382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rgbClr val="E7CF9C">
                    <a:alpha val="80000"/>
                  </a:srgbClr>
                </a:gs>
                <a:gs pos="75000">
                  <a:srgbClr val="E7CF9C">
                    <a:alpha val="80000"/>
                  </a:srgb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7876" y="714333"/>
            <a:ext cx="3349678" cy="23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rgbClr val="E7CF9C">
                    <a:alpha val="80000"/>
                  </a:srgbClr>
                </a:gs>
                <a:gs pos="75000">
                  <a:srgbClr val="E7CF9C">
                    <a:alpha val="80000"/>
                  </a:srgb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125232" y="142852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ln>
                  <a:solidFill>
                    <a:srgbClr val="E7CF9C">
                      <a:alpha val="0"/>
                    </a:srgbClr>
                  </a:solidFill>
                </a:ln>
                <a:solidFill>
                  <a:srgbClr val="E7CF9C"/>
                </a:solidFill>
                <a:latin typeface="한양해서" pitchFamily="18" charset="-127"/>
                <a:ea typeface="한양해서" pitchFamily="18" charset="-127"/>
              </a:rPr>
              <a:t>2+1 </a:t>
            </a:r>
            <a:r>
              <a:rPr lang="ko-KR" altLang="en-US" sz="2800" b="1" dirty="0" smtClean="0">
                <a:ln>
                  <a:solidFill>
                    <a:srgbClr val="E7CF9C">
                      <a:alpha val="0"/>
                    </a:srgbClr>
                  </a:solidFill>
                </a:ln>
                <a:solidFill>
                  <a:srgbClr val="E7CF9C"/>
                </a:solidFill>
                <a:latin typeface="한양해서" pitchFamily="18" charset="-127"/>
                <a:ea typeface="한양해서" pitchFamily="18" charset="-127"/>
              </a:rPr>
              <a:t>차로 도로</a:t>
            </a:r>
            <a:endParaRPr lang="ko-KR" altLang="en-US" dirty="0">
              <a:latin typeface="한양해서" pitchFamily="18" charset="-127"/>
              <a:ea typeface="한양해서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0" y="6215082"/>
            <a:ext cx="9144000" cy="6429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571868" y="6315038"/>
            <a:ext cx="2018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- </a:t>
            </a:r>
            <a:r>
              <a:rPr lang="ko-KR" altLang="en-US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토목종합설계</a:t>
            </a:r>
            <a:r>
              <a:rPr lang="en-US" altLang="ko-KR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-</a:t>
            </a:r>
            <a:endParaRPr lang="ko-KR" altLang="en-US" sz="1200" dirty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HelveticaCondensedBold" pitchFamily="2" charset="0"/>
            </a:endParaRPr>
          </a:p>
        </p:txBody>
      </p:sp>
      <p:grpSp>
        <p:nvGrpSpPr>
          <p:cNvPr id="24" name="그룹 23"/>
          <p:cNvGrpSpPr/>
          <p:nvPr/>
        </p:nvGrpSpPr>
        <p:grpSpPr>
          <a:xfrm>
            <a:off x="500034" y="857232"/>
            <a:ext cx="7786742" cy="2643206"/>
            <a:chOff x="500034" y="857232"/>
            <a:chExt cx="7786742" cy="2643206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571472" y="1357298"/>
              <a:ext cx="1008000" cy="2205"/>
            </a:xfrm>
            <a:prstGeom prst="line">
              <a:avLst/>
            </a:prstGeom>
            <a:ln>
              <a:gradFill flip="none" rotWithShape="1">
                <a:gsLst>
                  <a:gs pos="0">
                    <a:schemeClr val="accent6">
                      <a:lumMod val="75000"/>
                      <a:alpha val="0"/>
                    </a:schemeClr>
                  </a:gs>
                  <a:gs pos="25000">
                    <a:schemeClr val="accent6">
                      <a:lumMod val="75000"/>
                    </a:schemeClr>
                  </a:gs>
                  <a:gs pos="7500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75000"/>
                      <a:alpha val="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그룹 19"/>
            <p:cNvGrpSpPr/>
            <p:nvPr/>
          </p:nvGrpSpPr>
          <p:grpSpPr>
            <a:xfrm>
              <a:off x="500034" y="857232"/>
              <a:ext cx="7786742" cy="2643206"/>
              <a:chOff x="500034" y="857232"/>
              <a:chExt cx="7786742" cy="2643206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642910" y="857232"/>
                <a:ext cx="55721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smtClean="0">
                    <a:ln>
                      <a:solidFill>
                        <a:schemeClr val="accent6">
                          <a:lumMod val="75000"/>
                          <a:alpha val="0"/>
                        </a:schemeClr>
                      </a:solidFill>
                    </a:ln>
                    <a:solidFill>
                      <a:schemeClr val="accent6">
                        <a:lumMod val="75000"/>
                      </a:schemeClr>
                    </a:solidFill>
                    <a:latin typeface="한양해서" pitchFamily="18" charset="-127"/>
                    <a:ea typeface="한양해서" pitchFamily="18" charset="-127"/>
                  </a:rPr>
                  <a:t>필요성</a:t>
                </a:r>
                <a:endParaRPr lang="ko-KR" altLang="en-US" sz="2800" dirty="0">
                  <a:ln>
                    <a:solidFill>
                      <a:schemeClr val="accent6">
                        <a:lumMod val="75000"/>
                        <a:alpha val="0"/>
                      </a:schemeClr>
                    </a:solidFill>
                  </a:ln>
                  <a:solidFill>
                    <a:schemeClr val="accent6">
                      <a:lumMod val="75000"/>
                    </a:schemeClr>
                  </a:solidFill>
                  <a:latin typeface="한양해서" pitchFamily="18" charset="-127"/>
                  <a:ea typeface="한양해서" pitchFamily="18" charset="-127"/>
                </a:endParaRPr>
              </a:p>
            </p:txBody>
          </p:sp>
          <p:grpSp>
            <p:nvGrpSpPr>
              <p:cNvPr id="19" name="그룹 18"/>
              <p:cNvGrpSpPr/>
              <p:nvPr/>
            </p:nvGrpSpPr>
            <p:grpSpPr>
              <a:xfrm>
                <a:off x="500034" y="1357298"/>
                <a:ext cx="7786742" cy="2143140"/>
                <a:chOff x="500034" y="1357298"/>
                <a:chExt cx="7786742" cy="2143140"/>
              </a:xfrm>
            </p:grpSpPr>
            <p:sp>
              <p:nvSpPr>
                <p:cNvPr id="25" name="TextBox 24"/>
                <p:cNvSpPr txBox="1"/>
                <p:nvPr/>
              </p:nvSpPr>
              <p:spPr>
                <a:xfrm>
                  <a:off x="584673" y="1357298"/>
                  <a:ext cx="7702103" cy="21236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en-US" altLang="ko-KR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 - 2</a:t>
                  </a:r>
                  <a:r>
                    <a:rPr lang="ko-KR" altLang="en-US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차로 도로 저속차량의 추월이 어려워 소통에 지장 초래</a:t>
                  </a:r>
                </a:p>
                <a:p>
                  <a:pPr>
                    <a:lnSpc>
                      <a:spcPct val="150000"/>
                    </a:lnSpc>
                  </a:pPr>
                  <a:r>
                    <a:rPr lang="ko-KR" altLang="en-US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 </a:t>
                  </a:r>
                  <a:r>
                    <a:rPr lang="en-US" altLang="ko-KR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- </a:t>
                  </a:r>
                  <a:r>
                    <a:rPr lang="ko-KR" altLang="en-US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추월 시 대형 차량의 영향으로 안전 위협 </a:t>
                  </a:r>
                  <a:endParaRPr lang="en-US" altLang="ko-KR" sz="2200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 - </a:t>
                  </a:r>
                  <a:r>
                    <a:rPr lang="ko-KR" altLang="en-US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안전하고 원활한 도로교통을 위한 운전자에게 추월할 기     </a:t>
                  </a:r>
                  <a:endParaRPr lang="en-US" altLang="ko-KR" sz="2200" dirty="0" smtClean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   </a:t>
                  </a:r>
                  <a:r>
                    <a:rPr lang="ko-KR" altLang="en-US" sz="2200" dirty="0" smtClean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rPr>
                    <a:t>회 제공하기 위한 대책 마련</a:t>
                  </a:r>
                  <a:endParaRPr lang="ko-KR" altLang="en-US" sz="2200" dirty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endParaRPr>
                </a:p>
              </p:txBody>
            </p:sp>
            <p:sp>
              <p:nvSpPr>
                <p:cNvPr id="26" name="모서리가 둥근 직사각형 25"/>
                <p:cNvSpPr/>
                <p:nvPr/>
              </p:nvSpPr>
              <p:spPr>
                <a:xfrm>
                  <a:off x="500034" y="1428736"/>
                  <a:ext cx="7605827" cy="2071702"/>
                </a:xfrm>
                <a:prstGeom prst="roundRect">
                  <a:avLst>
                    <a:gd name="adj" fmla="val 6175"/>
                  </a:avLst>
                </a:prstGeom>
                <a:solidFill>
                  <a:schemeClr val="tx1">
                    <a:alpha val="30000"/>
                  </a:schemeClr>
                </a:solidFill>
                <a:ln>
                  <a:solidFill>
                    <a:schemeClr val="accent6">
                      <a:alpha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sp>
        <p:nvSpPr>
          <p:cNvPr id="14" name="TextBox 13"/>
          <p:cNvSpPr txBox="1"/>
          <p:nvPr/>
        </p:nvSpPr>
        <p:spPr>
          <a:xfrm>
            <a:off x="671046" y="3620160"/>
            <a:ext cx="5572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한양해서" pitchFamily="18" charset="-127"/>
                <a:ea typeface="한양해서" pitchFamily="18" charset="-127"/>
              </a:rPr>
              <a:t>문제점</a:t>
            </a:r>
            <a:endParaRPr lang="ko-KR" altLang="en-US" sz="2800" dirty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한양해서" pitchFamily="18" charset="-127"/>
              <a:ea typeface="한양해서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0034" y="4214818"/>
            <a:ext cx="77153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- </a:t>
            </a: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한 </a:t>
            </a:r>
            <a:r>
              <a:rPr lang="ko-KR" altLang="en-US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학기동안의</a:t>
            </a: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실현가능성이 낮음</a:t>
            </a:r>
            <a:r>
              <a: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 </a:t>
            </a: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적용사례가 있으나 현장 답사가 어려움</a:t>
            </a:r>
            <a:endParaRPr lang="en-US" altLang="ko-KR" sz="22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500034" y="4214818"/>
            <a:ext cx="7618863" cy="1571636"/>
          </a:xfrm>
          <a:prstGeom prst="roundRect">
            <a:avLst>
              <a:gd name="adj" fmla="val 6175"/>
            </a:avLst>
          </a:prstGeom>
          <a:solidFill>
            <a:schemeClr val="tx1">
              <a:alpha val="30000"/>
            </a:schemeClr>
          </a:solidFill>
          <a:ln>
            <a:solidFill>
              <a:schemeClr val="accent6"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642910" y="4141175"/>
            <a:ext cx="1008000" cy="2205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accent6">
                    <a:lumMod val="75000"/>
                  </a:schemeClr>
                </a:gs>
                <a:gs pos="75000">
                  <a:schemeClr val="accent6">
                    <a:lumMod val="75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-32" y="-24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 rot="5400000">
            <a:off x="5500694" y="1070752"/>
            <a:ext cx="1570842" cy="794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bg1">
                    <a:lumMod val="75000"/>
                    <a:alpha val="50000"/>
                  </a:schemeClr>
                </a:gs>
                <a:gs pos="75000">
                  <a:schemeClr val="bg1">
                    <a:lumMod val="75000"/>
                    <a:alpha val="50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285720" y="1500174"/>
            <a:ext cx="6357982" cy="1588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bg1">
                    <a:lumMod val="75000"/>
                    <a:alpha val="50000"/>
                  </a:schemeClr>
                </a:gs>
                <a:gs pos="75000">
                  <a:schemeClr val="bg1">
                    <a:lumMod val="75000"/>
                    <a:alpha val="50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7158" y="642918"/>
            <a:ext cx="6143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두번째</a:t>
            </a:r>
            <a:r>
              <a:rPr lang="ko-KR" altLang="en-US" sz="4800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 후보</a:t>
            </a:r>
            <a:r>
              <a:rPr lang="en-US" altLang="ko-KR" sz="4800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... </a:t>
            </a:r>
            <a:endParaRPr lang="ko-KR" altLang="en-US" sz="4800" dirty="0">
              <a:ln>
                <a:solidFill>
                  <a:schemeClr val="bg1">
                    <a:alpha val="0"/>
                  </a:schemeClr>
                </a:solidFill>
              </a:ln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atin typeface="HelveticaCondensedBold" pitchFamily="2" charset="0"/>
              <a:ea typeface="-윤명조140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8728" y="3041606"/>
            <a:ext cx="6357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 err="1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문천지</a:t>
            </a:r>
            <a:r>
              <a:rPr lang="ko-KR" altLang="en-US" sz="28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 문화단지 조성</a:t>
            </a:r>
            <a:endParaRPr lang="ko-KR" altLang="en-US" sz="2800" dirty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HelveticaCondensedBold" pitchFamily="2" charset="0"/>
            </a:endParaRPr>
          </a:p>
        </p:txBody>
      </p:sp>
      <p:grpSp>
        <p:nvGrpSpPr>
          <p:cNvPr id="3" name="그룹 8"/>
          <p:cNvGrpSpPr/>
          <p:nvPr/>
        </p:nvGrpSpPr>
        <p:grpSpPr>
          <a:xfrm>
            <a:off x="-4000560" y="4205294"/>
            <a:ext cx="17216558" cy="2366978"/>
            <a:chOff x="-1000164" y="4071942"/>
            <a:chExt cx="10787138" cy="2366978"/>
          </a:xfrm>
        </p:grpSpPr>
        <p:sp>
          <p:nvSpPr>
            <p:cNvPr id="10" name="자유형 9"/>
            <p:cNvSpPr/>
            <p:nvPr/>
          </p:nvSpPr>
          <p:spPr>
            <a:xfrm flipV="1">
              <a:off x="2000232" y="4469663"/>
              <a:ext cx="7643866" cy="1673981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1" name="자유형 10"/>
            <p:cNvSpPr/>
            <p:nvPr/>
          </p:nvSpPr>
          <p:spPr>
            <a:xfrm>
              <a:off x="-261257" y="4612539"/>
              <a:ext cx="9405257" cy="1673981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2" name="자유형 11"/>
            <p:cNvSpPr/>
            <p:nvPr/>
          </p:nvSpPr>
          <p:spPr>
            <a:xfrm rot="10329210" flipV="1">
              <a:off x="2904738" y="4615354"/>
              <a:ext cx="4295149" cy="986771"/>
            </a:xfrm>
            <a:custGeom>
              <a:avLst/>
              <a:gdLst>
                <a:gd name="connsiteX0" fmla="*/ 0 w 4064000"/>
                <a:gd name="connsiteY0" fmla="*/ 1770743 h 1770743"/>
                <a:gd name="connsiteX1" fmla="*/ 1306286 w 4064000"/>
                <a:gd name="connsiteY1" fmla="*/ 406400 h 1770743"/>
                <a:gd name="connsiteX2" fmla="*/ 4064000 w 4064000"/>
                <a:gd name="connsiteY2" fmla="*/ 0 h 1770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64000" h="1770743">
                  <a:moveTo>
                    <a:pt x="0" y="1770743"/>
                  </a:moveTo>
                  <a:cubicBezTo>
                    <a:pt x="314476" y="1236133"/>
                    <a:pt x="628953" y="701524"/>
                    <a:pt x="1306286" y="406400"/>
                  </a:cubicBezTo>
                  <a:cubicBezTo>
                    <a:pt x="1983619" y="111276"/>
                    <a:pt x="3788229" y="101600"/>
                    <a:pt x="4064000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540000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3" name="자유형 12"/>
            <p:cNvSpPr/>
            <p:nvPr/>
          </p:nvSpPr>
          <p:spPr>
            <a:xfrm>
              <a:off x="-1000164" y="4683977"/>
              <a:ext cx="5715040" cy="1245353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85720" y="5143512"/>
              <a:ext cx="9405257" cy="857256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5" name="자유형 14"/>
            <p:cNvSpPr/>
            <p:nvPr/>
          </p:nvSpPr>
          <p:spPr>
            <a:xfrm flipH="1" flipV="1">
              <a:off x="285720" y="4071942"/>
              <a:ext cx="9501254" cy="2366978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rgbClr val="FF388C">
                      <a:lumMod val="20000"/>
                      <a:lumOff val="80000"/>
                    </a:srgbClr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</p:grpSp>
      <p:sp>
        <p:nvSpPr>
          <p:cNvPr id="16" name="직사각형 15"/>
          <p:cNvSpPr/>
          <p:nvPr/>
        </p:nvSpPr>
        <p:spPr>
          <a:xfrm>
            <a:off x="0" y="3857628"/>
            <a:ext cx="9144000" cy="3000396"/>
          </a:xfrm>
          <a:prstGeom prst="rect">
            <a:avLst/>
          </a:prstGeom>
          <a:gradFill>
            <a:gsLst>
              <a:gs pos="0">
                <a:sysClr val="windowText" lastClr="000000">
                  <a:alpha val="10000"/>
                </a:sysClr>
              </a:gs>
              <a:gs pos="62000">
                <a:sysClr val="windowText" lastClr="000000">
                  <a:alpha val="83000"/>
                </a:sysClr>
              </a:gs>
              <a:gs pos="100000">
                <a:sysClr val="windowText" lastClr="000000">
                  <a:alpha val="8000"/>
                </a:sysClr>
              </a:gs>
            </a:gsLst>
            <a:lin ang="0" scaled="0"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1357290" y="3786190"/>
            <a:ext cx="6572296" cy="1588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accent6">
                    <a:lumMod val="75000"/>
                  </a:schemeClr>
                </a:gs>
                <a:gs pos="75000">
                  <a:schemeClr val="accent6">
                    <a:lumMod val="75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99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63" presetClass="pat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78 0 L 0.44878 0.00231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7" grpId="0"/>
      <p:bldP spid="16" grpId="0" animBg="1"/>
      <p:bldP spid="1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권영옥\바탕 화면\오페라의 유령\이미지2\colorful_(9)_arisnow83.jpg"/>
          <p:cNvPicPr>
            <a:picLocks noChangeAspect="1" noChangeArrowheads="1"/>
          </p:cNvPicPr>
          <p:nvPr/>
        </p:nvPicPr>
        <p:blipFill>
          <a:blip r:embed="rId4" cstate="email">
            <a:duotone>
              <a:prstClr val="black"/>
              <a:srgbClr val="C0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0" y="785794"/>
            <a:ext cx="9144000" cy="5429288"/>
          </a:xfrm>
          <a:prstGeom prst="rect">
            <a:avLst/>
          </a:prstGeom>
          <a:noFill/>
        </p:spPr>
      </p:pic>
      <p:sp>
        <p:nvSpPr>
          <p:cNvPr id="3" name="직사각형 2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연결선 9"/>
          <p:cNvCxnSpPr/>
          <p:nvPr/>
        </p:nvCxnSpPr>
        <p:spPr>
          <a:xfrm rot="16200000" flipH="1">
            <a:off x="3354553" y="431223"/>
            <a:ext cx="720000" cy="382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rgbClr val="E7CF9C">
                    <a:alpha val="80000"/>
                  </a:srgbClr>
                </a:gs>
                <a:gs pos="75000">
                  <a:srgbClr val="E7CF9C">
                    <a:alpha val="80000"/>
                  </a:srgb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0" y="142852"/>
            <a:ext cx="37096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 err="1" smtClean="0">
                <a:ln>
                  <a:solidFill>
                    <a:srgbClr val="E7CF9C">
                      <a:alpha val="0"/>
                    </a:srgbClr>
                  </a:solidFill>
                </a:ln>
                <a:solidFill>
                  <a:srgbClr val="E7CF9C"/>
                </a:solidFill>
                <a:latin typeface="한양해서" pitchFamily="18" charset="-127"/>
                <a:ea typeface="한양해서" pitchFamily="18" charset="-127"/>
              </a:rPr>
              <a:t>문천지</a:t>
            </a:r>
            <a:r>
              <a:rPr lang="ko-KR" altLang="en-US" sz="2800" b="1" dirty="0" smtClean="0">
                <a:ln>
                  <a:solidFill>
                    <a:srgbClr val="E7CF9C">
                      <a:alpha val="0"/>
                    </a:srgbClr>
                  </a:solidFill>
                </a:ln>
                <a:solidFill>
                  <a:srgbClr val="E7CF9C"/>
                </a:solidFill>
                <a:latin typeface="한양해서" pitchFamily="18" charset="-127"/>
                <a:ea typeface="한양해서" pitchFamily="18" charset="-127"/>
              </a:rPr>
              <a:t> 문화단지  조성</a:t>
            </a:r>
            <a:endParaRPr lang="ko-KR" altLang="en-US" dirty="0">
              <a:latin typeface="한양해서" pitchFamily="18" charset="-127"/>
              <a:ea typeface="한양해서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0" y="6215082"/>
            <a:ext cx="9144000" cy="6429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571868" y="6315038"/>
            <a:ext cx="2018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- </a:t>
            </a:r>
            <a:r>
              <a:rPr lang="ko-KR" altLang="en-US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토목종합설계</a:t>
            </a:r>
            <a:r>
              <a:rPr lang="en-US" altLang="ko-KR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-</a:t>
            </a:r>
            <a:endParaRPr lang="ko-KR" altLang="en-US" sz="1200" dirty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HelveticaCondensedBold" pitchFamily="2" charset="0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0" y="714333"/>
            <a:ext cx="3349678" cy="23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rgbClr val="E7CF9C">
                    <a:alpha val="80000"/>
                  </a:srgbClr>
                </a:gs>
                <a:gs pos="75000">
                  <a:srgbClr val="E7CF9C">
                    <a:alpha val="80000"/>
                  </a:srgb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그룹 27"/>
          <p:cNvGrpSpPr/>
          <p:nvPr/>
        </p:nvGrpSpPr>
        <p:grpSpPr>
          <a:xfrm>
            <a:off x="458759" y="857232"/>
            <a:ext cx="7820141" cy="2643206"/>
            <a:chOff x="458759" y="857232"/>
            <a:chExt cx="7820141" cy="2643206"/>
          </a:xfrm>
        </p:grpSpPr>
        <p:cxnSp>
          <p:nvCxnSpPr>
            <p:cNvPr id="21" name="직선 연결선 20"/>
            <p:cNvCxnSpPr/>
            <p:nvPr/>
          </p:nvCxnSpPr>
          <p:spPr>
            <a:xfrm>
              <a:off x="563596" y="1357298"/>
              <a:ext cx="1008000" cy="2205"/>
            </a:xfrm>
            <a:prstGeom prst="line">
              <a:avLst/>
            </a:prstGeom>
            <a:ln>
              <a:gradFill flip="none" rotWithShape="1">
                <a:gsLst>
                  <a:gs pos="0">
                    <a:schemeClr val="accent6">
                      <a:lumMod val="75000"/>
                      <a:alpha val="0"/>
                    </a:schemeClr>
                  </a:gs>
                  <a:gs pos="25000">
                    <a:schemeClr val="accent6">
                      <a:lumMod val="75000"/>
                    </a:schemeClr>
                  </a:gs>
                  <a:gs pos="7500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75000"/>
                      <a:alpha val="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35034" y="857232"/>
              <a:ext cx="5572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800" dirty="0" smtClean="0">
                  <a:ln>
                    <a:solidFill>
                      <a:schemeClr val="accent6">
                        <a:lumMod val="75000"/>
                        <a:alpha val="0"/>
                      </a:schemeClr>
                    </a:solidFill>
                  </a:ln>
                  <a:solidFill>
                    <a:schemeClr val="accent6">
                      <a:lumMod val="75000"/>
                    </a:schemeClr>
                  </a:solidFill>
                  <a:latin typeface="한양해서" pitchFamily="18" charset="-127"/>
                  <a:ea typeface="한양해서" pitchFamily="18" charset="-127"/>
                </a:rPr>
                <a:t>필요성</a:t>
              </a:r>
              <a:endParaRPr lang="ko-KR" altLang="en-US" sz="2800" dirty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한양해서" pitchFamily="18" charset="-127"/>
                <a:ea typeface="한양해서" pitchFamily="18" charset="-127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6797" y="1357298"/>
              <a:ext cx="7702103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 - 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친환경적 주민친화시설 조성</a:t>
              </a:r>
            </a:p>
            <a:p>
              <a:pPr>
                <a:lnSpc>
                  <a:spcPct val="150000"/>
                </a:lnSpc>
              </a:pP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 </a:t>
              </a: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- 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체험 공간 및 체육시설 연계로 편익시설 제공</a:t>
              </a:r>
              <a:endPara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 - </a:t>
              </a:r>
              <a:r>
                <a:rPr lang="ko-KR" altLang="en-US" sz="2200" dirty="0" err="1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자연형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 정화시설 설치</a:t>
              </a:r>
              <a:endParaRPr lang="ko-KR" altLang="en-US" sz="2200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6" name="모서리가 둥근 직사각형 25"/>
            <p:cNvSpPr/>
            <p:nvPr/>
          </p:nvSpPr>
          <p:spPr>
            <a:xfrm>
              <a:off x="458759" y="1428736"/>
              <a:ext cx="7605827" cy="2071702"/>
            </a:xfrm>
            <a:prstGeom prst="roundRect">
              <a:avLst>
                <a:gd name="adj" fmla="val 6175"/>
              </a:avLst>
            </a:prstGeom>
            <a:solidFill>
              <a:schemeClr val="tx1">
                <a:alpha val="30000"/>
              </a:schemeClr>
            </a:solidFill>
            <a:ln>
              <a:solidFill>
                <a:schemeClr val="accent6">
                  <a:alpha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453599" y="3620160"/>
            <a:ext cx="7761739" cy="2701580"/>
            <a:chOff x="453599" y="3620160"/>
            <a:chExt cx="7761739" cy="2701580"/>
          </a:xfrm>
        </p:grpSpPr>
        <p:sp>
          <p:nvSpPr>
            <p:cNvPr id="16" name="TextBox 15"/>
            <p:cNvSpPr txBox="1"/>
            <p:nvPr/>
          </p:nvSpPr>
          <p:spPr>
            <a:xfrm>
              <a:off x="500034" y="4214818"/>
              <a:ext cx="7715304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 - 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한 학기 동안 실현성이 낮음</a:t>
              </a:r>
              <a:endPara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 </a:t>
              </a: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- 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현황 조사의 어려움</a:t>
              </a:r>
              <a:endPara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 </a:t>
              </a: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- </a:t>
              </a:r>
              <a:r>
                <a:rPr lang="ko-KR" altLang="en-US" sz="2200" dirty="0" err="1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다른팀과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 중복주제</a:t>
              </a:r>
              <a:endParaRPr lang="ko-KR" altLang="en-US" sz="2200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grpSp>
          <p:nvGrpSpPr>
            <p:cNvPr id="24" name="그룹 23"/>
            <p:cNvGrpSpPr/>
            <p:nvPr/>
          </p:nvGrpSpPr>
          <p:grpSpPr>
            <a:xfrm>
              <a:off x="453599" y="3620160"/>
              <a:ext cx="7618863" cy="2701580"/>
              <a:chOff x="453599" y="3620160"/>
              <a:chExt cx="7618863" cy="2701580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671046" y="3620160"/>
                <a:ext cx="55721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smtClean="0">
                    <a:ln>
                      <a:solidFill>
                        <a:schemeClr val="accent6">
                          <a:lumMod val="75000"/>
                          <a:alpha val="0"/>
                        </a:schemeClr>
                      </a:solidFill>
                    </a:ln>
                    <a:solidFill>
                      <a:schemeClr val="accent6">
                        <a:lumMod val="75000"/>
                      </a:schemeClr>
                    </a:solidFill>
                    <a:latin typeface="한양해서" pitchFamily="18" charset="-127"/>
                    <a:ea typeface="한양해서" pitchFamily="18" charset="-127"/>
                  </a:rPr>
                  <a:t>문제점</a:t>
                </a:r>
                <a:endParaRPr lang="ko-KR" altLang="en-US" sz="2800" dirty="0">
                  <a:ln>
                    <a:solidFill>
                      <a:schemeClr val="accent6">
                        <a:lumMod val="75000"/>
                        <a:alpha val="0"/>
                      </a:schemeClr>
                    </a:solidFill>
                  </a:ln>
                  <a:solidFill>
                    <a:schemeClr val="accent6">
                      <a:lumMod val="75000"/>
                    </a:schemeClr>
                  </a:solidFill>
                  <a:latin typeface="한양해서" pitchFamily="18" charset="-127"/>
                  <a:ea typeface="한양해서" pitchFamily="18" charset="-127"/>
                </a:endParaRPr>
              </a:p>
            </p:txBody>
          </p:sp>
          <p:sp>
            <p:nvSpPr>
              <p:cNvPr id="17" name="모서리가 둥근 직사각형 16"/>
              <p:cNvSpPr/>
              <p:nvPr/>
            </p:nvSpPr>
            <p:spPr>
              <a:xfrm>
                <a:off x="453599" y="4286256"/>
                <a:ext cx="7618863" cy="2035484"/>
              </a:xfrm>
              <a:prstGeom prst="roundRect">
                <a:avLst>
                  <a:gd name="adj" fmla="val 6175"/>
                </a:avLst>
              </a:prstGeom>
              <a:solidFill>
                <a:schemeClr val="tx1">
                  <a:alpha val="30000"/>
                </a:schemeClr>
              </a:solidFill>
              <a:ln>
                <a:solidFill>
                  <a:schemeClr val="accent6">
                    <a:alpha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cxnSp>
            <p:nvCxnSpPr>
              <p:cNvPr id="18" name="직선 연결선 17"/>
              <p:cNvCxnSpPr/>
              <p:nvPr/>
            </p:nvCxnSpPr>
            <p:spPr>
              <a:xfrm>
                <a:off x="642910" y="4141175"/>
                <a:ext cx="1008000" cy="2205"/>
              </a:xfrm>
              <a:prstGeom prst="line">
                <a:avLst/>
              </a:prstGeom>
              <a:ln>
                <a:gradFill flip="none" rotWithShape="1">
                  <a:gsLst>
                    <a:gs pos="0">
                      <a:schemeClr val="accent6">
                        <a:lumMod val="75000"/>
                        <a:alpha val="0"/>
                      </a:schemeClr>
                    </a:gs>
                    <a:gs pos="25000">
                      <a:schemeClr val="accent6">
                        <a:lumMod val="75000"/>
                      </a:schemeClr>
                    </a:gs>
                    <a:gs pos="7500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75000"/>
                        <a:alpha val="0"/>
                      </a:schemeClr>
                    </a:gs>
                  </a:gsLst>
                  <a:lin ang="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-32" y="-24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 rot="5400000">
            <a:off x="5500694" y="1070752"/>
            <a:ext cx="1570842" cy="794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bg1">
                    <a:lumMod val="75000"/>
                    <a:alpha val="50000"/>
                  </a:schemeClr>
                </a:gs>
                <a:gs pos="75000">
                  <a:schemeClr val="bg1">
                    <a:lumMod val="75000"/>
                    <a:alpha val="50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285720" y="1500174"/>
            <a:ext cx="6357982" cy="1588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bg1">
                    <a:lumMod val="75000"/>
                    <a:alpha val="50000"/>
                  </a:schemeClr>
                </a:gs>
                <a:gs pos="75000">
                  <a:schemeClr val="bg1">
                    <a:lumMod val="75000"/>
                    <a:alpha val="50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7158" y="642918"/>
            <a:ext cx="6143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세번째</a:t>
            </a:r>
            <a:r>
              <a:rPr lang="ko-KR" altLang="en-US" sz="4800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 후보</a:t>
            </a:r>
            <a:r>
              <a:rPr lang="en-US" altLang="ko-KR" sz="4800" dirty="0" smtClean="0">
                <a:ln>
                  <a:solidFill>
                    <a:schemeClr val="bg1">
                      <a:alpha val="0"/>
                    </a:schemeClr>
                  </a:solidFill>
                </a:ln>
                <a:gradFill flip="none" rotWithShape="1">
                  <a:gsLst>
                    <a:gs pos="0">
                      <a:schemeClr val="bg1">
                        <a:lumMod val="85000"/>
                        <a:shade val="30000"/>
                        <a:satMod val="115000"/>
                      </a:schemeClr>
                    </a:gs>
                    <a:gs pos="50000">
                      <a:schemeClr val="bg1">
                        <a:lumMod val="85000"/>
                        <a:shade val="67500"/>
                        <a:satMod val="115000"/>
                      </a:schemeClr>
                    </a:gs>
                    <a:gs pos="100000">
                      <a:schemeClr val="bg1">
                        <a:lumMod val="85000"/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  <a:latin typeface="HelveticaCondensedBold" pitchFamily="2" charset="0"/>
                <a:ea typeface="-윤명조140" pitchFamily="18" charset="-127"/>
              </a:rPr>
              <a:t>... </a:t>
            </a:r>
            <a:endParaRPr lang="ko-KR" altLang="en-US" sz="4800" dirty="0">
              <a:ln>
                <a:solidFill>
                  <a:schemeClr val="bg1">
                    <a:alpha val="0"/>
                  </a:schemeClr>
                </a:solidFill>
              </a:ln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atin typeface="HelveticaCondensedBold" pitchFamily="2" charset="0"/>
              <a:ea typeface="-윤명조140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8728" y="3041606"/>
            <a:ext cx="6357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횡단보도 횡단안전 시설물</a:t>
            </a:r>
            <a:endParaRPr lang="ko-KR" altLang="en-US" sz="2800" dirty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HelveticaCondensedBold" pitchFamily="2" charset="0"/>
            </a:endParaRPr>
          </a:p>
        </p:txBody>
      </p:sp>
      <p:grpSp>
        <p:nvGrpSpPr>
          <p:cNvPr id="3" name="그룹 8"/>
          <p:cNvGrpSpPr/>
          <p:nvPr/>
        </p:nvGrpSpPr>
        <p:grpSpPr>
          <a:xfrm>
            <a:off x="-4000560" y="4205294"/>
            <a:ext cx="17216558" cy="2366978"/>
            <a:chOff x="-1000164" y="4071942"/>
            <a:chExt cx="10787138" cy="2366978"/>
          </a:xfrm>
        </p:grpSpPr>
        <p:sp>
          <p:nvSpPr>
            <p:cNvPr id="10" name="자유형 9"/>
            <p:cNvSpPr/>
            <p:nvPr/>
          </p:nvSpPr>
          <p:spPr>
            <a:xfrm flipV="1">
              <a:off x="2000232" y="4469663"/>
              <a:ext cx="7643866" cy="1673981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1" name="자유형 10"/>
            <p:cNvSpPr/>
            <p:nvPr/>
          </p:nvSpPr>
          <p:spPr>
            <a:xfrm>
              <a:off x="-261257" y="4612539"/>
              <a:ext cx="9405257" cy="1673981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2" name="자유형 11"/>
            <p:cNvSpPr/>
            <p:nvPr/>
          </p:nvSpPr>
          <p:spPr>
            <a:xfrm rot="10329210" flipV="1">
              <a:off x="2904738" y="4615354"/>
              <a:ext cx="4295149" cy="986771"/>
            </a:xfrm>
            <a:custGeom>
              <a:avLst/>
              <a:gdLst>
                <a:gd name="connsiteX0" fmla="*/ 0 w 4064000"/>
                <a:gd name="connsiteY0" fmla="*/ 1770743 h 1770743"/>
                <a:gd name="connsiteX1" fmla="*/ 1306286 w 4064000"/>
                <a:gd name="connsiteY1" fmla="*/ 406400 h 1770743"/>
                <a:gd name="connsiteX2" fmla="*/ 4064000 w 4064000"/>
                <a:gd name="connsiteY2" fmla="*/ 0 h 1770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64000" h="1770743">
                  <a:moveTo>
                    <a:pt x="0" y="1770743"/>
                  </a:moveTo>
                  <a:cubicBezTo>
                    <a:pt x="314476" y="1236133"/>
                    <a:pt x="628953" y="701524"/>
                    <a:pt x="1306286" y="406400"/>
                  </a:cubicBezTo>
                  <a:cubicBezTo>
                    <a:pt x="1983619" y="111276"/>
                    <a:pt x="3788229" y="101600"/>
                    <a:pt x="4064000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540000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3" name="자유형 12"/>
            <p:cNvSpPr/>
            <p:nvPr/>
          </p:nvSpPr>
          <p:spPr>
            <a:xfrm>
              <a:off x="-1000164" y="4683977"/>
              <a:ext cx="5715040" cy="1245353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85720" y="5143512"/>
              <a:ext cx="9405257" cy="857256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ysClr val="window" lastClr="FFFFFF"/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15" name="자유형 14"/>
            <p:cNvSpPr/>
            <p:nvPr/>
          </p:nvSpPr>
          <p:spPr>
            <a:xfrm flipH="1" flipV="1">
              <a:off x="285720" y="4071942"/>
              <a:ext cx="9501254" cy="2366978"/>
            </a:xfrm>
            <a:custGeom>
              <a:avLst/>
              <a:gdLst>
                <a:gd name="connsiteX0" fmla="*/ 0 w 9405257"/>
                <a:gd name="connsiteY0" fmla="*/ 1226457 h 1673981"/>
                <a:gd name="connsiteX1" fmla="*/ 145143 w 9405257"/>
                <a:gd name="connsiteY1" fmla="*/ 1182914 h 1673981"/>
                <a:gd name="connsiteX2" fmla="*/ 3135086 w 9405257"/>
                <a:gd name="connsiteY2" fmla="*/ 65314 h 1673981"/>
                <a:gd name="connsiteX3" fmla="*/ 7184572 w 9405257"/>
                <a:gd name="connsiteY3" fmla="*/ 1574800 h 1673981"/>
                <a:gd name="connsiteX4" fmla="*/ 9405257 w 9405257"/>
                <a:gd name="connsiteY4" fmla="*/ 660400 h 1673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5257" h="1673981">
                  <a:moveTo>
                    <a:pt x="0" y="1226457"/>
                  </a:moveTo>
                  <a:lnTo>
                    <a:pt x="145143" y="1182914"/>
                  </a:lnTo>
                  <a:cubicBezTo>
                    <a:pt x="667657" y="989390"/>
                    <a:pt x="1961848" y="0"/>
                    <a:pt x="3135086" y="65314"/>
                  </a:cubicBezTo>
                  <a:cubicBezTo>
                    <a:pt x="4308324" y="130628"/>
                    <a:pt x="6139544" y="1475619"/>
                    <a:pt x="7184572" y="1574800"/>
                  </a:cubicBezTo>
                  <a:cubicBezTo>
                    <a:pt x="8229600" y="1673981"/>
                    <a:pt x="9030305" y="824895"/>
                    <a:pt x="9405257" y="66040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FF388C">
                      <a:tint val="66000"/>
                      <a:satMod val="160000"/>
                      <a:alpha val="0"/>
                    </a:srgbClr>
                  </a:gs>
                  <a:gs pos="50000">
                    <a:srgbClr val="FF388C">
                      <a:lumMod val="20000"/>
                      <a:lumOff val="80000"/>
                    </a:srgbClr>
                  </a:gs>
                  <a:gs pos="100000">
                    <a:srgbClr val="FF388C">
                      <a:tint val="23500"/>
                      <a:satMod val="160000"/>
                      <a:alpha val="0"/>
                    </a:srgbClr>
                  </a:gs>
                </a:gsLst>
                <a:lin ang="0" scaled="0"/>
              </a:gra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endParaRPr>
            </a:p>
          </p:txBody>
        </p:sp>
      </p:grpSp>
      <p:sp>
        <p:nvSpPr>
          <p:cNvPr id="16" name="직사각형 15"/>
          <p:cNvSpPr/>
          <p:nvPr/>
        </p:nvSpPr>
        <p:spPr>
          <a:xfrm>
            <a:off x="0" y="3857628"/>
            <a:ext cx="9144000" cy="3000396"/>
          </a:xfrm>
          <a:prstGeom prst="rect">
            <a:avLst/>
          </a:prstGeom>
          <a:gradFill>
            <a:gsLst>
              <a:gs pos="0">
                <a:sysClr val="windowText" lastClr="000000">
                  <a:alpha val="10000"/>
                </a:sysClr>
              </a:gs>
              <a:gs pos="62000">
                <a:sysClr val="windowText" lastClr="000000">
                  <a:alpha val="83000"/>
                </a:sysClr>
              </a:gs>
              <a:gs pos="100000">
                <a:sysClr val="windowText" lastClr="000000">
                  <a:alpha val="8000"/>
                </a:sysClr>
              </a:gs>
            </a:gsLst>
            <a:lin ang="0" scaled="0"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cxnSp>
        <p:nvCxnSpPr>
          <p:cNvPr id="29" name="직선 연결선 28"/>
          <p:cNvCxnSpPr/>
          <p:nvPr/>
        </p:nvCxnSpPr>
        <p:spPr>
          <a:xfrm>
            <a:off x="1357290" y="3786190"/>
            <a:ext cx="6572296" cy="1588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accent6">
                    <a:lumMod val="75000"/>
                  </a:schemeClr>
                </a:gs>
                <a:gs pos="75000">
                  <a:schemeClr val="accent6">
                    <a:lumMod val="75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99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63" presetClass="pat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78 0 L 0.44878 0.00231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7" grpId="0"/>
      <p:bldP spid="16" grpId="0" animBg="1"/>
      <p:bldP spid="1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권영옥\바탕 화면\오페라의 유령\이미지2\colorful_(9)_arisnow83.jpg"/>
          <p:cNvPicPr>
            <a:picLocks noChangeAspect="1" noChangeArrowheads="1"/>
          </p:cNvPicPr>
          <p:nvPr/>
        </p:nvPicPr>
        <p:blipFill>
          <a:blip r:embed="rId4" cstate="email">
            <a:duotone>
              <a:prstClr val="black"/>
              <a:srgbClr val="C0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0" y="785794"/>
            <a:ext cx="9144000" cy="5429288"/>
          </a:xfrm>
          <a:prstGeom prst="rect">
            <a:avLst/>
          </a:prstGeom>
          <a:noFill/>
        </p:spPr>
      </p:pic>
      <p:sp>
        <p:nvSpPr>
          <p:cNvPr id="3" name="직사각형 2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연결선 9"/>
          <p:cNvCxnSpPr/>
          <p:nvPr/>
        </p:nvCxnSpPr>
        <p:spPr>
          <a:xfrm rot="16200000" flipH="1">
            <a:off x="3997495" y="431223"/>
            <a:ext cx="720000" cy="382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rgbClr val="E7CF9C">
                    <a:alpha val="80000"/>
                  </a:srgbClr>
                </a:gs>
                <a:gs pos="75000">
                  <a:srgbClr val="E7CF9C">
                    <a:alpha val="80000"/>
                  </a:srgb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7876" y="714333"/>
            <a:ext cx="3349678" cy="23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rgbClr val="E7CF9C">
                    <a:alpha val="80000"/>
                  </a:srgbClr>
                </a:gs>
                <a:gs pos="75000">
                  <a:srgbClr val="E7CF9C">
                    <a:alpha val="80000"/>
                  </a:srgb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0" y="142852"/>
            <a:ext cx="42979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 smtClean="0">
                <a:ln>
                  <a:solidFill>
                    <a:srgbClr val="E7CF9C">
                      <a:alpha val="0"/>
                    </a:srgbClr>
                  </a:solidFill>
                </a:ln>
                <a:solidFill>
                  <a:srgbClr val="E7CF9C"/>
                </a:solidFill>
                <a:latin typeface="한양해서" pitchFamily="18" charset="-127"/>
                <a:ea typeface="한양해서" pitchFamily="18" charset="-127"/>
              </a:rPr>
              <a:t>횡단보도 횡단안전 시설물</a:t>
            </a:r>
            <a:endParaRPr lang="ko-KR" altLang="en-US" dirty="0">
              <a:latin typeface="한양해서" pitchFamily="18" charset="-127"/>
              <a:ea typeface="한양해서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0" y="6215082"/>
            <a:ext cx="9144000" cy="6429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3571868" y="6315038"/>
            <a:ext cx="2018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- </a:t>
            </a:r>
            <a:r>
              <a:rPr lang="ko-KR" altLang="en-US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토목종합설계</a:t>
            </a:r>
            <a:r>
              <a:rPr lang="en-US" altLang="ko-KR" sz="20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-</a:t>
            </a:r>
            <a:endParaRPr lang="ko-KR" altLang="en-US" sz="1200" dirty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HelveticaCondensedBold" pitchFamily="2" charset="0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571472" y="1357298"/>
            <a:ext cx="1008000" cy="2205"/>
          </a:xfrm>
          <a:prstGeom prst="line">
            <a:avLst/>
          </a:prstGeom>
          <a:ln>
            <a:gradFill flip="none" rotWithShape="1">
              <a:gsLst>
                <a:gs pos="0">
                  <a:schemeClr val="accent6">
                    <a:lumMod val="75000"/>
                    <a:alpha val="0"/>
                  </a:schemeClr>
                </a:gs>
                <a:gs pos="25000">
                  <a:schemeClr val="accent6">
                    <a:lumMod val="75000"/>
                  </a:schemeClr>
                </a:gs>
                <a:gs pos="75000">
                  <a:schemeClr val="accent6">
                    <a:lumMod val="75000"/>
                  </a:schemeClr>
                </a:gs>
                <a:gs pos="100000">
                  <a:schemeClr val="accent6">
                    <a:lumMod val="75000"/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2910" y="857232"/>
            <a:ext cx="5572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한양해서" pitchFamily="18" charset="-127"/>
                <a:ea typeface="한양해서" pitchFamily="18" charset="-127"/>
              </a:rPr>
              <a:t>필요성</a:t>
            </a:r>
            <a:endParaRPr lang="ko-KR" altLang="en-US" sz="2800" dirty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한양해서" pitchFamily="18" charset="-127"/>
              <a:ea typeface="한양해서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4673" y="1357298"/>
            <a:ext cx="77021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- </a:t>
            </a: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야간 차량운전자의 횡단보도 인지 부족</a:t>
            </a:r>
          </a:p>
          <a:p>
            <a:pPr>
              <a:lnSpc>
                <a:spcPct val="150000"/>
              </a:lnSpc>
            </a:pP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 </a:t>
            </a:r>
            <a:r>
              <a: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 </a:t>
            </a: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보행자 야간 </a:t>
            </a:r>
            <a:r>
              <a:rPr lang="ko-KR" altLang="en-US" sz="2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횡단시</a:t>
            </a: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횡단보도 </a:t>
            </a:r>
            <a:r>
              <a:rPr lang="ko-KR" altLang="en-US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거리 확인 미숙</a:t>
            </a:r>
          </a:p>
        </p:txBody>
      </p:sp>
      <p:sp>
        <p:nvSpPr>
          <p:cNvPr id="26" name="모서리가 둥근 직사각형 25"/>
          <p:cNvSpPr/>
          <p:nvPr/>
        </p:nvSpPr>
        <p:spPr>
          <a:xfrm>
            <a:off x="513070" y="1412776"/>
            <a:ext cx="7605827" cy="2071702"/>
          </a:xfrm>
          <a:prstGeom prst="roundRect">
            <a:avLst>
              <a:gd name="adj" fmla="val 6175"/>
            </a:avLst>
          </a:prstGeom>
          <a:solidFill>
            <a:schemeClr val="tx1">
              <a:alpha val="30000"/>
            </a:schemeClr>
          </a:solidFill>
          <a:ln>
            <a:solidFill>
              <a:schemeClr val="accent6"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500034" y="3643314"/>
            <a:ext cx="7715304" cy="2606988"/>
            <a:chOff x="500034" y="3643314"/>
            <a:chExt cx="7715304" cy="2606988"/>
          </a:xfrm>
        </p:grpSpPr>
        <p:sp>
          <p:nvSpPr>
            <p:cNvPr id="14" name="TextBox 13"/>
            <p:cNvSpPr txBox="1"/>
            <p:nvPr/>
          </p:nvSpPr>
          <p:spPr>
            <a:xfrm>
              <a:off x="642910" y="3643314"/>
              <a:ext cx="5572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800" dirty="0" smtClean="0">
                  <a:ln>
                    <a:solidFill>
                      <a:schemeClr val="accent6">
                        <a:lumMod val="75000"/>
                        <a:alpha val="0"/>
                      </a:schemeClr>
                    </a:solidFill>
                  </a:ln>
                  <a:solidFill>
                    <a:schemeClr val="accent6">
                      <a:lumMod val="75000"/>
                    </a:schemeClr>
                  </a:solidFill>
                  <a:latin typeface="한양해서" pitchFamily="18" charset="-127"/>
                  <a:ea typeface="한양해서" pitchFamily="18" charset="-127"/>
                </a:rPr>
                <a:t>기대효과</a:t>
              </a:r>
              <a:endParaRPr lang="ko-KR" altLang="en-US" sz="2800" dirty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한양해서" pitchFamily="18" charset="-127"/>
                <a:ea typeface="한양해서" pitchFamily="18" charset="-127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00034" y="4214818"/>
              <a:ext cx="7715304" cy="16158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 - 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야간차량 운전자의 </a:t>
              </a:r>
              <a:r>
                <a:rPr lang="ko-KR" altLang="en-US" sz="2200" dirty="0" err="1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시인성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 확보</a:t>
              </a:r>
              <a:endPara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 </a:t>
              </a: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- 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야간 시간대 차량</a:t>
              </a: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, 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보행자의 사고 예방</a:t>
              </a:r>
              <a:endParaRPr lang="en-US" altLang="ko-KR" sz="2200" dirty="0" smtClean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 </a:t>
              </a:r>
              <a:r>
                <a:rPr lang="en-US" altLang="ko-KR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- </a:t>
              </a:r>
              <a:r>
                <a:rPr lang="ko-KR" altLang="en-US" sz="2200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야간 시간대 과속차량 감소</a:t>
              </a:r>
              <a:endParaRPr lang="ko-KR" altLang="en-US" sz="2200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500034" y="4214818"/>
              <a:ext cx="7618863" cy="2035484"/>
            </a:xfrm>
            <a:prstGeom prst="roundRect">
              <a:avLst>
                <a:gd name="adj" fmla="val 6175"/>
              </a:avLst>
            </a:prstGeom>
            <a:solidFill>
              <a:schemeClr val="tx1">
                <a:alpha val="30000"/>
              </a:schemeClr>
            </a:solidFill>
            <a:ln>
              <a:solidFill>
                <a:schemeClr val="accent6">
                  <a:alpha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18" name="직선 연결선 17"/>
            <p:cNvCxnSpPr/>
            <p:nvPr/>
          </p:nvCxnSpPr>
          <p:spPr>
            <a:xfrm>
              <a:off x="642910" y="4141175"/>
              <a:ext cx="1008000" cy="2205"/>
            </a:xfrm>
            <a:prstGeom prst="line">
              <a:avLst/>
            </a:prstGeom>
            <a:ln>
              <a:gradFill flip="none" rotWithShape="1">
                <a:gsLst>
                  <a:gs pos="0">
                    <a:schemeClr val="accent6">
                      <a:lumMod val="75000"/>
                      <a:alpha val="0"/>
                    </a:schemeClr>
                  </a:gs>
                  <a:gs pos="25000">
                    <a:schemeClr val="accent6">
                      <a:lumMod val="75000"/>
                    </a:schemeClr>
                  </a:gs>
                  <a:gs pos="7500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75000"/>
                      <a:alpha val="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840599" y="2735018"/>
            <a:ext cx="74295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smtClean="0">
                <a:ln>
                  <a:solidFill>
                    <a:schemeClr val="accent6">
                      <a:lumMod val="75000"/>
                      <a:alpha val="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HelveticaCondensedBold" pitchFamily="2" charset="0"/>
              </a:rPr>
              <a:t>Thank You.</a:t>
            </a:r>
          </a:p>
          <a:p>
            <a:pPr algn="ctr"/>
            <a:endParaRPr lang="en-US" altLang="ko-KR" sz="6600" dirty="0" smtClean="0">
              <a:ln>
                <a:solidFill>
                  <a:schemeClr val="accent6">
                    <a:lumMod val="75000"/>
                    <a:alpha val="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HelveticaCondensedBold" pitchFamily="2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2309</TotalTime>
  <Words>129</Words>
  <Application>Microsoft Office PowerPoint</Application>
  <PresentationFormat>화면 슬라이드 쇼(4:3)</PresentationFormat>
  <Paragraphs>57</Paragraphs>
  <Slides>9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8" baseType="lpstr">
      <vt:lpstr>굴림</vt:lpstr>
      <vt:lpstr>Arial</vt:lpstr>
      <vt:lpstr>-윤명조140</vt:lpstr>
      <vt:lpstr>맑은 고딕</vt:lpstr>
      <vt:lpstr>한양해서</vt:lpstr>
      <vt:lpstr>HelveticaCondensedBold</vt:lpstr>
      <vt:lpstr>휴먼모음T</vt:lpstr>
      <vt:lpstr>HY바다M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Chung Ang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권순호</dc:creator>
  <cp:lastModifiedBy>은진양</cp:lastModifiedBy>
  <cp:revision>270</cp:revision>
  <dcterms:created xsi:type="dcterms:W3CDTF">2010-01-07T13:41:21Z</dcterms:created>
  <dcterms:modified xsi:type="dcterms:W3CDTF">2010-12-03T07:39:38Z</dcterms:modified>
</cp:coreProperties>
</file>