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8" r:id="rId3"/>
    <p:sldId id="292" r:id="rId4"/>
    <p:sldId id="306" r:id="rId5"/>
    <p:sldId id="291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8" r:id="rId15"/>
    <p:sldId id="319" r:id="rId16"/>
    <p:sldId id="320" r:id="rId17"/>
    <p:sldId id="317" r:id="rId18"/>
    <p:sldId id="324" r:id="rId19"/>
    <p:sldId id="325" r:id="rId20"/>
    <p:sldId id="259" r:id="rId21"/>
  </p:sldIdLst>
  <p:sldSz cx="9144000" cy="6858000" type="screen4x3"/>
  <p:notesSz cx="6858000" cy="91440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굴림" pitchFamily="50" charset="-127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굴림" pitchFamily="50" charset="-127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굴림" pitchFamily="50" charset="-127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굴림" pitchFamily="50" charset="-127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4400" kern="1200">
        <a:solidFill>
          <a:schemeClr val="tx2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4400" kern="1200">
        <a:solidFill>
          <a:schemeClr val="tx2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4400" kern="1200">
        <a:solidFill>
          <a:schemeClr val="tx2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4400" kern="1200">
        <a:solidFill>
          <a:schemeClr val="tx2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4400" kern="1200">
        <a:solidFill>
          <a:schemeClr val="tx2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4D4D4D"/>
    <a:srgbClr val="CC0000"/>
    <a:srgbClr val="333333"/>
    <a:srgbClr val="FF505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9832" autoAdjust="0"/>
  </p:normalViewPr>
  <p:slideViewPr>
    <p:cSldViewPr>
      <p:cViewPr>
        <p:scale>
          <a:sx n="80" d="100"/>
          <a:sy n="80" d="100"/>
        </p:scale>
        <p:origin x="-28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4.9914632729185913E-2"/>
          <c:y val="0.23152478007494121"/>
          <c:w val="0.49566650959599673"/>
          <c:h val="0.5600387835695026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조사결과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노면 상태가 불량하다</c:v>
                </c:pt>
                <c:pt idx="1">
                  <c:v>도로 경사가 급하다</c:v>
                </c:pt>
                <c:pt idx="2">
                  <c:v>도로나 인도폭이 좁다</c:v>
                </c:pt>
                <c:pt idx="3">
                  <c:v>기타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448151035580987"/>
          <c:y val="0.20887614218910741"/>
          <c:w val="0.41261299830031695"/>
          <c:h val="0.66030830629208681"/>
        </c:manualLayout>
      </c:layout>
    </c:legend>
    <c:plotVisOnly val="1"/>
  </c:chart>
  <c:txPr>
    <a:bodyPr/>
    <a:lstStyle/>
    <a:p>
      <a:pPr>
        <a:defRPr sz="1800"/>
      </a:pPr>
      <a:endParaRPr lang="ko-KR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0.31617</cdr:x>
      <cdr:y>0.07792</cdr:y>
    </cdr:from>
    <cdr:to>
      <cdr:x>0.69548</cdr:x>
      <cdr:y>0.15584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0728" y="432048"/>
          <a:ext cx="2376264" cy="43204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ko-KR" altLang="en-US" sz="2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조   사   결   과</a:t>
          </a:r>
          <a:endParaRPr lang="ko-KR" alt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CA209F6-3F96-4C5F-BC08-8574C7B9ADE7}" type="datetimeFigureOut">
              <a:rPr lang="ko-KR" altLang="en-US"/>
              <a:pPr>
                <a:defRPr/>
              </a:pPr>
              <a:t>2010-12-04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dirty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C2BAA2E-C6F9-4339-B97B-0C4CE3B584D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07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A1A969-123A-4634-AD4B-5DA5A1B1EB06}" type="slidenum">
              <a:rPr lang="ko-KR" altLang="en-US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17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1958D-9FA3-4573-9B41-182EE05DC613}" type="slidenum">
              <a:rPr lang="ko-KR" altLang="en-US"/>
              <a:pPr/>
              <a:t>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D9B1FE-625E-45B0-8DB0-95985BA44C47}" type="slidenum">
              <a:rPr lang="ko-KR" altLang="en-US" smtClean="0"/>
              <a:pPr/>
              <a:t>12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9F034-B07C-4DCA-A17B-463A78CD8D3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29C07-5510-4733-9AC6-F1B83996A552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F31D5-D2D4-4516-9EBA-6BD5453A029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7D91-8300-4F54-B204-6FB702B708A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6972E-C443-4D67-8C74-A087373E295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15A8F-3CBF-4331-B417-91A6CA73208B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EDE1C-481E-4EF6-BB07-D561199E4F4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94628-48F8-469B-8C5B-FC324FF3D5D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B4CF8-229D-497E-9757-FC3ABFE06847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E28E8-1ABA-4B1B-A98E-4B8505FC2F5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4C17E-C14A-4742-8D65-C2D68554D78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E065B0-E99F-4873-B61E-EB8D04C9210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1341438"/>
            <a:ext cx="6480175" cy="890587"/>
          </a:xfrm>
        </p:spPr>
        <p:txBody>
          <a:bodyPr/>
          <a:lstStyle/>
          <a:p>
            <a:pPr eaLnBrk="1" hangingPunct="1"/>
            <a:r>
              <a:rPr lang="ko-KR" altLang="en-US" dirty="0" smtClean="0">
                <a:solidFill>
                  <a:srgbClr val="FF0066"/>
                </a:solidFill>
                <a:latin typeface="HY얕은샘물M" pitchFamily="18" charset="-127"/>
                <a:ea typeface="HY얕은샘물M" pitchFamily="18" charset="-127"/>
              </a:rPr>
              <a:t>토   목   종   합   설   계</a:t>
            </a:r>
            <a:endParaRPr lang="en-US" altLang="ko-KR" dirty="0" smtClean="0">
              <a:solidFill>
                <a:srgbClr val="FF0066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286375" y="2428875"/>
            <a:ext cx="22431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altLang="ko-KR" sz="4000" kern="0" dirty="0" smtClean="0">
                <a:solidFill>
                  <a:srgbClr val="4D4D4D"/>
                </a:solidFill>
                <a:latin typeface="HY얕은샘물M" pitchFamily="18" charset="-127"/>
                <a:ea typeface="HY얕은샘물M" pitchFamily="18" charset="-127"/>
                <a:cs typeface="+mj-cs"/>
              </a:rPr>
              <a:t>3</a:t>
            </a:r>
            <a:r>
              <a:rPr lang="ko-KR" altLang="en-US" sz="4000" kern="0" dirty="0" smtClean="0">
                <a:solidFill>
                  <a:srgbClr val="4D4D4D"/>
                </a:solidFill>
                <a:latin typeface="HY얕은샘물M" pitchFamily="18" charset="-127"/>
                <a:ea typeface="HY얕은샘물M" pitchFamily="18" charset="-127"/>
                <a:cs typeface="+mj-cs"/>
              </a:rPr>
              <a:t>조 </a:t>
            </a:r>
            <a:r>
              <a:rPr lang="en-US" altLang="ko-KR" sz="4000" kern="0" dirty="0" smtClean="0">
                <a:solidFill>
                  <a:srgbClr val="4D4D4D"/>
                </a:solidFill>
                <a:latin typeface="HY얕은샘물M" pitchFamily="18" charset="-127"/>
                <a:ea typeface="HY얕은샘물M" pitchFamily="18" charset="-127"/>
                <a:cs typeface="+mj-cs"/>
              </a:rPr>
              <a:t>Fellow 3</a:t>
            </a:r>
            <a:endParaRPr lang="en-US" altLang="ko-KR" sz="4000" kern="0" dirty="0">
              <a:solidFill>
                <a:srgbClr val="4D4D4D"/>
              </a:solidFill>
              <a:latin typeface="HY얕은샘물M" pitchFamily="18" charset="-127"/>
              <a:ea typeface="HY얕은샘물M" pitchFamily="18" charset="-127"/>
              <a:cs typeface="+mj-cs"/>
            </a:endParaRPr>
          </a:p>
        </p:txBody>
      </p:sp>
      <p:sp>
        <p:nvSpPr>
          <p:cNvPr id="2052" name="Rectangle 18"/>
          <p:cNvSpPr>
            <a:spLocks noChangeArrowheads="1"/>
          </p:cNvSpPr>
          <p:nvPr/>
        </p:nvSpPr>
        <p:spPr bwMode="auto">
          <a:xfrm>
            <a:off x="6357938" y="2914650"/>
            <a:ext cx="228600" cy="228600"/>
          </a:xfrm>
          <a:prstGeom prst="rect">
            <a:avLst/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6357938" y="3357563"/>
            <a:ext cx="228600" cy="228600"/>
          </a:xfrm>
          <a:prstGeom prst="rect">
            <a:avLst/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6357938" y="3814764"/>
            <a:ext cx="228600" cy="228600"/>
          </a:xfrm>
          <a:prstGeom prst="rect">
            <a:avLst/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055" name="Rectangle 18"/>
          <p:cNvSpPr>
            <a:spLocks noChangeArrowheads="1"/>
          </p:cNvSpPr>
          <p:nvPr/>
        </p:nvSpPr>
        <p:spPr bwMode="auto">
          <a:xfrm>
            <a:off x="6372200" y="4263952"/>
            <a:ext cx="228600" cy="228600"/>
          </a:xfrm>
          <a:prstGeom prst="rect">
            <a:avLst/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6804248" y="2852936"/>
            <a:ext cx="17588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ko-KR" altLang="en-US" sz="1600" b="1" dirty="0" smtClean="0">
                <a:solidFill>
                  <a:srgbClr val="4D4D4D"/>
                </a:solidFill>
                <a:latin typeface="Arial" charset="0"/>
              </a:rPr>
              <a:t>구현태 </a:t>
            </a:r>
            <a:r>
              <a:rPr lang="en-US" altLang="ko-KR" sz="1600" b="1" dirty="0" smtClean="0">
                <a:solidFill>
                  <a:srgbClr val="4D4D4D"/>
                </a:solidFill>
                <a:latin typeface="Arial" charset="0"/>
              </a:rPr>
              <a:t>20224674</a:t>
            </a:r>
            <a:endParaRPr lang="en-US" altLang="ko-KR" sz="1600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6804248" y="3284984"/>
            <a:ext cx="2160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1600" b="1" dirty="0" smtClean="0">
                <a:solidFill>
                  <a:srgbClr val="4D4D4D"/>
                </a:solidFill>
                <a:latin typeface="Arial" charset="0"/>
              </a:rPr>
              <a:t>박건용 </a:t>
            </a:r>
            <a:r>
              <a:rPr lang="en-US" altLang="ko-KR" sz="1600" b="1" dirty="0" smtClean="0">
                <a:solidFill>
                  <a:srgbClr val="4D4D4D"/>
                </a:solidFill>
                <a:latin typeface="Arial" charset="0"/>
              </a:rPr>
              <a:t>20225165</a:t>
            </a:r>
            <a:endParaRPr lang="en-US" altLang="ko-KR" sz="1600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6818312" y="3786188"/>
            <a:ext cx="19301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1600" b="1" dirty="0" smtClean="0">
                <a:solidFill>
                  <a:srgbClr val="4D4D4D"/>
                </a:solidFill>
                <a:latin typeface="Arial" charset="0"/>
              </a:rPr>
              <a:t>박재형 </a:t>
            </a:r>
            <a:r>
              <a:rPr lang="en-US" altLang="ko-KR" sz="1600" b="1" dirty="0" smtClean="0">
                <a:solidFill>
                  <a:srgbClr val="4D4D4D"/>
                </a:solidFill>
                <a:latin typeface="Arial" charset="0"/>
              </a:rPr>
              <a:t>20224674</a:t>
            </a:r>
          </a:p>
        </p:txBody>
      </p:sp>
      <p:pic>
        <p:nvPicPr>
          <p:cNvPr id="2061" name="Picture 16" descr="http://www.perrypubliclibrary.org/Kids/Images/mous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48754">
            <a:off x="3086505" y="3184314"/>
            <a:ext cx="1448226" cy="128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6357938" y="4761733"/>
            <a:ext cx="228600" cy="228600"/>
          </a:xfrm>
          <a:prstGeom prst="rect">
            <a:avLst/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804248" y="4725144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1600" b="1" dirty="0" smtClean="0">
                <a:solidFill>
                  <a:srgbClr val="4D4D4D"/>
                </a:solidFill>
                <a:latin typeface="Arial" charset="0"/>
              </a:rPr>
              <a:t>김은진 </a:t>
            </a:r>
            <a:r>
              <a:rPr lang="en-US" altLang="ko-KR" sz="1600" b="1" dirty="0" smtClean="0">
                <a:solidFill>
                  <a:srgbClr val="4D4D4D"/>
                </a:solidFill>
                <a:latin typeface="Arial" charset="0"/>
              </a:rPr>
              <a:t>20524701</a:t>
            </a:r>
            <a:endParaRPr lang="en-US" altLang="ko-KR" sz="1600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372200" y="5272632"/>
            <a:ext cx="228600" cy="228600"/>
          </a:xfrm>
          <a:prstGeom prst="rect">
            <a:avLst/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804248" y="5747544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1600" b="1" dirty="0" smtClean="0">
                <a:solidFill>
                  <a:srgbClr val="4D4D4D"/>
                </a:solidFill>
                <a:latin typeface="Arial" charset="0"/>
              </a:rPr>
              <a:t>이상옥 </a:t>
            </a:r>
            <a:r>
              <a:rPr lang="en-US" altLang="ko-KR" sz="1600" b="1" dirty="0" smtClean="0">
                <a:solidFill>
                  <a:srgbClr val="4D4D4D"/>
                </a:solidFill>
                <a:latin typeface="Arial" charset="0"/>
              </a:rPr>
              <a:t>20525496</a:t>
            </a:r>
            <a:endParaRPr lang="en-US" altLang="ko-KR" sz="1600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380584" y="5813648"/>
            <a:ext cx="228600" cy="228600"/>
          </a:xfrm>
          <a:prstGeom prst="rect">
            <a:avLst/>
          </a:prstGeom>
          <a:noFill/>
          <a:ln w="25400">
            <a:solidFill>
              <a:srgbClr val="333333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804248" y="5229200"/>
            <a:ext cx="18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1600" b="1" dirty="0" smtClean="0">
                <a:solidFill>
                  <a:srgbClr val="4D4D4D"/>
                </a:solidFill>
                <a:latin typeface="Arial" charset="0"/>
              </a:rPr>
              <a:t>박혜림 </a:t>
            </a:r>
            <a:r>
              <a:rPr lang="en-US" altLang="ko-KR" sz="1600" b="1" dirty="0" smtClean="0">
                <a:solidFill>
                  <a:srgbClr val="4D4D4D"/>
                </a:solidFill>
                <a:latin typeface="Arial" charset="0"/>
              </a:rPr>
              <a:t>20627653</a:t>
            </a:r>
            <a:endParaRPr lang="en-US" altLang="ko-KR" sz="1600" b="1" dirty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804248" y="4221088"/>
            <a:ext cx="23397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ko-KR" altLang="en-US" sz="1600" b="1" dirty="0" smtClean="0">
                <a:solidFill>
                  <a:srgbClr val="4D4D4D"/>
                </a:solidFill>
                <a:latin typeface="Arial" charset="0"/>
              </a:rPr>
              <a:t>주지훈 </a:t>
            </a:r>
            <a:r>
              <a:rPr lang="en-US" altLang="ko-KR" sz="1600" b="1" dirty="0" smtClean="0">
                <a:solidFill>
                  <a:srgbClr val="4D4D4D"/>
                </a:solidFill>
                <a:latin typeface="Arial" charset="0"/>
              </a:rPr>
              <a:t>20326174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 bwMode="auto">
          <a:xfrm>
            <a:off x="1403375" y="706214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설 계 시 반 영 사 항</a:t>
            </a:r>
          </a:p>
        </p:txBody>
      </p:sp>
      <p:pic>
        <p:nvPicPr>
          <p:cNvPr id="25" name="Picture 20" descr="화살표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7000" contrast="38000"/>
          </a:blip>
          <a:srcRect/>
          <a:stretch>
            <a:fillRect/>
          </a:stretch>
        </p:blipFill>
        <p:spPr bwMode="auto">
          <a:xfrm>
            <a:off x="2632075" y="3854450"/>
            <a:ext cx="3967163" cy="1587500"/>
          </a:xfrm>
          <a:prstGeom prst="rect">
            <a:avLst/>
          </a:prstGeom>
          <a:noFill/>
        </p:spPr>
      </p:pic>
      <p:grpSp>
        <p:nvGrpSpPr>
          <p:cNvPr id="2" name="그룹 33"/>
          <p:cNvGrpSpPr/>
          <p:nvPr/>
        </p:nvGrpSpPr>
        <p:grpSpPr>
          <a:xfrm>
            <a:off x="1104900" y="5502275"/>
            <a:ext cx="7202488" cy="1022350"/>
            <a:chOff x="1104900" y="5502275"/>
            <a:chExt cx="7202488" cy="1022350"/>
          </a:xfrm>
        </p:grpSpPr>
        <p:pic>
          <p:nvPicPr>
            <p:cNvPr id="24" name="Picture 19" descr="bar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900" y="5502275"/>
              <a:ext cx="7202488" cy="1022350"/>
            </a:xfrm>
            <a:prstGeom prst="rect">
              <a:avLst/>
            </a:prstGeom>
            <a:noFill/>
          </p:spPr>
        </p:pic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1654175" y="5661025"/>
              <a:ext cx="59817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ko-KR" altLang="en-US" sz="3200" dirty="0" smtClean="0">
                  <a:solidFill>
                    <a:srgbClr val="FFFF99"/>
                  </a:solidFill>
                  <a:latin typeface="HY헤드라인M" pitchFamily="18" charset="-127"/>
                  <a:ea typeface="HY헤드라인M" pitchFamily="18" charset="-127"/>
                </a:rPr>
                <a:t>장애인 전용 도로</a:t>
              </a:r>
              <a:endParaRPr lang="en-US" altLang="ko-KR" sz="3200" dirty="0">
                <a:solidFill>
                  <a:srgbClr val="FFFF99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3" name="그룹 30"/>
          <p:cNvGrpSpPr/>
          <p:nvPr/>
        </p:nvGrpSpPr>
        <p:grpSpPr>
          <a:xfrm>
            <a:off x="1106488" y="1535113"/>
            <a:ext cx="2165350" cy="2832100"/>
            <a:chOff x="1106488" y="1535113"/>
            <a:chExt cx="2165350" cy="2832100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1106488" y="2290763"/>
              <a:ext cx="2136775" cy="2076450"/>
            </a:xfrm>
            <a:prstGeom prst="roundRect">
              <a:avLst>
                <a:gd name="adj" fmla="val 4347"/>
              </a:avLst>
            </a:prstGeom>
            <a:solidFill>
              <a:schemeClr val="tx1">
                <a:alpha val="26000"/>
              </a:schemeClr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u="sng" dirty="0">
                <a:solidFill>
                  <a:srgbClr val="FF0000"/>
                </a:solidFill>
              </a:endParaRPr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auto">
            <a:xfrm>
              <a:off x="1166813" y="2352675"/>
              <a:ext cx="2014537" cy="1954213"/>
            </a:xfrm>
            <a:prstGeom prst="foldedCorner">
              <a:avLst>
                <a:gd name="adj" fmla="val 12500"/>
              </a:avLst>
            </a:prstGeom>
            <a:solidFill>
              <a:srgbClr val="0070C0">
                <a:alpha val="35000"/>
              </a:srgbClr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u="sng">
                  <a:solidFill>
                    <a:schemeClr val="bg1"/>
                  </a:solidFill>
                </a:rPr>
                <a:t> </a:t>
              </a:r>
            </a:p>
          </p:txBody>
        </p:sp>
        <p:pic>
          <p:nvPicPr>
            <p:cNvPr id="13" name="Picture 8" descr="arr_b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6488" y="1535113"/>
              <a:ext cx="2165350" cy="647700"/>
            </a:xfrm>
            <a:prstGeom prst="rect">
              <a:avLst/>
            </a:prstGeom>
            <a:noFill/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228725" y="1684338"/>
              <a:ext cx="1435008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23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문제점 </a:t>
              </a:r>
              <a:r>
                <a:rPr lang="en-US" altLang="ko-KR" sz="23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1.</a:t>
              </a:r>
              <a:endParaRPr lang="en-US" altLang="ko-KR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59632" y="2852936"/>
              <a:ext cx="1800200" cy="95410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ko-KR" altLang="en-US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노면상태개선</a:t>
              </a:r>
              <a:endParaRPr lang="ko-KR" alt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4" name="그룹 31"/>
          <p:cNvGrpSpPr/>
          <p:nvPr/>
        </p:nvGrpSpPr>
        <p:grpSpPr>
          <a:xfrm>
            <a:off x="3608388" y="1558925"/>
            <a:ext cx="2166937" cy="2808288"/>
            <a:chOff x="3608388" y="1558925"/>
            <a:chExt cx="2166937" cy="2808288"/>
          </a:xfrm>
        </p:grpSpPr>
        <p:pic>
          <p:nvPicPr>
            <p:cNvPr id="11" name="Picture 6" descr="arr_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8388" y="1558925"/>
              <a:ext cx="2166937" cy="647700"/>
            </a:xfrm>
            <a:prstGeom prst="rect">
              <a:avLst/>
            </a:prstGeom>
            <a:noFill/>
          </p:spPr>
        </p:pic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>
              <a:off x="3608388" y="2290763"/>
              <a:ext cx="2136775" cy="2076450"/>
            </a:xfrm>
            <a:prstGeom prst="roundRect">
              <a:avLst>
                <a:gd name="adj" fmla="val 4347"/>
              </a:avLst>
            </a:prstGeom>
            <a:solidFill>
              <a:schemeClr val="bg1">
                <a:alpha val="25999"/>
              </a:schemeClr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u="sng">
                <a:solidFill>
                  <a:schemeClr val="bg1"/>
                </a:solidFill>
              </a:endParaRPr>
            </a:p>
          </p:txBody>
        </p:sp>
        <p:sp>
          <p:nvSpPr>
            <p:cNvPr id="17" name="AutoShape 12"/>
            <p:cNvSpPr>
              <a:spLocks noChangeArrowheads="1"/>
            </p:cNvSpPr>
            <p:nvPr/>
          </p:nvSpPr>
          <p:spPr bwMode="auto">
            <a:xfrm>
              <a:off x="3668713" y="2352675"/>
              <a:ext cx="2014537" cy="1954213"/>
            </a:xfrm>
            <a:prstGeom prst="foldedCorner">
              <a:avLst>
                <a:gd name="adj" fmla="val 12500"/>
              </a:avLst>
            </a:prstGeom>
            <a:solidFill>
              <a:srgbClr val="0070C0">
                <a:alpha val="35000"/>
              </a:srgbClr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u="sng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3729038" y="1684338"/>
              <a:ext cx="1435008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23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문제점 </a:t>
              </a:r>
              <a:r>
                <a:rPr lang="en-US" altLang="ko-KR" sz="23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2.</a:t>
              </a:r>
              <a:endParaRPr lang="en-US" altLang="ko-KR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79912" y="2852936"/>
              <a:ext cx="1800200" cy="95410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ko-KR" altLang="en-US" sz="28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경사구배</a:t>
              </a:r>
              <a:r>
                <a:rPr lang="ko-KR" altLang="en-US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조정</a:t>
              </a:r>
              <a:endParaRPr lang="ko-KR" alt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그룹 32"/>
          <p:cNvGrpSpPr/>
          <p:nvPr/>
        </p:nvGrpSpPr>
        <p:grpSpPr>
          <a:xfrm>
            <a:off x="6078538" y="1558925"/>
            <a:ext cx="2168525" cy="2747963"/>
            <a:chOff x="6078538" y="1558925"/>
            <a:chExt cx="2168525" cy="2747963"/>
          </a:xfrm>
        </p:grpSpPr>
        <p:pic>
          <p:nvPicPr>
            <p:cNvPr id="12" name="Picture 7" descr="arr_b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78538" y="1558925"/>
              <a:ext cx="2168525" cy="647700"/>
            </a:xfrm>
            <a:prstGeom prst="rect">
              <a:avLst/>
            </a:prstGeom>
            <a:noFill/>
          </p:spPr>
        </p:pic>
        <p:sp>
          <p:nvSpPr>
            <p:cNvPr id="20" name="AutoShape 15"/>
            <p:cNvSpPr>
              <a:spLocks noChangeArrowheads="1"/>
            </p:cNvSpPr>
            <p:nvPr/>
          </p:nvSpPr>
          <p:spPr bwMode="auto">
            <a:xfrm>
              <a:off x="6102350" y="2290763"/>
              <a:ext cx="2136775" cy="2016125"/>
            </a:xfrm>
            <a:prstGeom prst="roundRect">
              <a:avLst>
                <a:gd name="adj" fmla="val 4347"/>
              </a:avLst>
            </a:prstGeom>
            <a:solidFill>
              <a:srgbClr val="92D050">
                <a:alpha val="2600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u="sng">
                <a:solidFill>
                  <a:schemeClr val="bg1"/>
                </a:solidFill>
              </a:endParaRPr>
            </a:p>
          </p:txBody>
        </p:sp>
        <p:sp>
          <p:nvSpPr>
            <p:cNvPr id="21" name="AutoShape 16"/>
            <p:cNvSpPr>
              <a:spLocks noChangeArrowheads="1"/>
            </p:cNvSpPr>
            <p:nvPr/>
          </p:nvSpPr>
          <p:spPr bwMode="auto">
            <a:xfrm>
              <a:off x="6162675" y="2352675"/>
              <a:ext cx="2014538" cy="1892300"/>
            </a:xfrm>
            <a:prstGeom prst="foldedCorner">
              <a:avLst>
                <a:gd name="adj" fmla="val 12500"/>
              </a:avLst>
            </a:prstGeom>
            <a:solidFill>
              <a:schemeClr val="accent1">
                <a:lumMod val="60000"/>
                <a:lumOff val="40000"/>
                <a:alpha val="35001"/>
              </a:schemeClr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u="sng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6224588" y="1684338"/>
              <a:ext cx="1337226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23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문제점</a:t>
              </a:r>
              <a:r>
                <a:rPr lang="en-US" altLang="ko-KR" sz="23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3.</a:t>
              </a:r>
              <a:endParaRPr lang="en-US" altLang="ko-KR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28184" y="2906941"/>
              <a:ext cx="1944216" cy="95410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ko-KR" altLang="en-US" sz="28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도로폭</a:t>
              </a:r>
              <a:r>
                <a:rPr lang="ko-KR" altLang="en-US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endParaRPr lang="en-US" altLang="ko-K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ko-KR" altLang="en-US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개선</a:t>
              </a:r>
              <a:endParaRPr lang="ko-KR" alt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28" name="그룹 31"/>
          <p:cNvGrpSpPr/>
          <p:nvPr/>
        </p:nvGrpSpPr>
        <p:grpSpPr>
          <a:xfrm>
            <a:off x="3629199" y="1556792"/>
            <a:ext cx="2166937" cy="2808288"/>
            <a:chOff x="3608388" y="1558925"/>
            <a:chExt cx="2166937" cy="2808288"/>
          </a:xfrm>
        </p:grpSpPr>
        <p:pic>
          <p:nvPicPr>
            <p:cNvPr id="31" name="Picture 6" descr="arr_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8388" y="1558925"/>
              <a:ext cx="2166937" cy="647700"/>
            </a:xfrm>
            <a:prstGeom prst="rect">
              <a:avLst/>
            </a:prstGeom>
            <a:noFill/>
          </p:spPr>
        </p:pic>
        <p:sp>
          <p:nvSpPr>
            <p:cNvPr id="32" name="AutoShape 11"/>
            <p:cNvSpPr>
              <a:spLocks noChangeArrowheads="1"/>
            </p:cNvSpPr>
            <p:nvPr/>
          </p:nvSpPr>
          <p:spPr bwMode="auto">
            <a:xfrm>
              <a:off x="3608388" y="2290763"/>
              <a:ext cx="2136775" cy="2076450"/>
            </a:xfrm>
            <a:prstGeom prst="roundRect">
              <a:avLst>
                <a:gd name="adj" fmla="val 4347"/>
              </a:avLst>
            </a:prstGeom>
            <a:solidFill>
              <a:schemeClr val="bg1">
                <a:alpha val="25999"/>
              </a:schemeClr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ko-KR" altLang="ko-KR" u="sng">
                <a:solidFill>
                  <a:schemeClr val="bg1"/>
                </a:solidFill>
              </a:endParaRPr>
            </a:p>
          </p:txBody>
        </p:sp>
        <p:sp>
          <p:nvSpPr>
            <p:cNvPr id="33" name="AutoShape 12"/>
            <p:cNvSpPr>
              <a:spLocks noChangeArrowheads="1"/>
            </p:cNvSpPr>
            <p:nvPr/>
          </p:nvSpPr>
          <p:spPr bwMode="auto">
            <a:xfrm>
              <a:off x="3668713" y="2352675"/>
              <a:ext cx="2014537" cy="1954213"/>
            </a:xfrm>
            <a:prstGeom prst="foldedCorner">
              <a:avLst>
                <a:gd name="adj" fmla="val 12500"/>
              </a:avLst>
            </a:prstGeom>
            <a:solidFill>
              <a:srgbClr val="0070C0">
                <a:alpha val="35000"/>
              </a:srgbClr>
            </a:solidFill>
            <a:ln w="571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u="sng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3729038" y="1684338"/>
              <a:ext cx="1435008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ko-KR" altLang="en-US" sz="23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문제점 </a:t>
              </a:r>
              <a:r>
                <a:rPr lang="en-US" altLang="ko-KR" sz="23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2.</a:t>
              </a:r>
              <a:endParaRPr lang="en-US" altLang="ko-KR" sz="23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9912" y="2852936"/>
              <a:ext cx="1800200" cy="95410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ko-KR" altLang="en-US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이동간 </a:t>
              </a:r>
              <a:endParaRPr lang="en-US" altLang="ko-K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ctr"/>
              <a:r>
                <a:rPr lang="ko-KR" altLang="en-US" sz="2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충돌 문제</a:t>
              </a:r>
              <a:endParaRPr lang="ko-KR" alt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36" name="AutoShape 16"/>
          <p:cNvSpPr>
            <a:spLocks noChangeArrowheads="1"/>
          </p:cNvSpPr>
          <p:nvPr/>
        </p:nvSpPr>
        <p:spPr bwMode="auto">
          <a:xfrm>
            <a:off x="7236296" y="197396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1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54088" y="1772816"/>
            <a:ext cx="5682208" cy="4738114"/>
          </a:xfr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03648" y="182771"/>
            <a:ext cx="56165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r>
              <a:rPr lang="ko-KR" altLang="en-US" sz="5400" b="1" i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 </a:t>
            </a:r>
            <a:r>
              <a:rPr lang="ko-KR" altLang="en-US" sz="5400" b="1" i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</a:rPr>
              <a:t>노선 선정</a:t>
            </a:r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dirty="0"/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 descr="guide_26_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052736"/>
            <a:ext cx="5546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251520" y="4224102"/>
          <a:ext cx="5328412" cy="2445258"/>
        </p:xfrm>
        <a:graphic>
          <a:graphicData uri="http://schemas.openxmlformats.org/drawingml/2006/table">
            <a:tbl>
              <a:tblPr/>
              <a:tblGrid>
                <a:gridCol w="1332103"/>
                <a:gridCol w="1332103"/>
                <a:gridCol w="1332103"/>
                <a:gridCol w="1332103"/>
              </a:tblGrid>
              <a:tr h="16281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dirty="0">
                          <a:solidFill>
                            <a:srgbClr val="000000"/>
                          </a:solidFill>
                          <a:latin typeface="바탕"/>
                        </a:rPr>
                        <a:t>목차</a:t>
                      </a: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latin typeface="바탕"/>
                        </a:rPr>
                        <a:t>휠체어 형태분류</a:t>
                      </a: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28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A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B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C</a:t>
                      </a:r>
                      <a:endParaRPr 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바탕"/>
                        </a:rPr>
                        <a:t>최대 길이</a:t>
                      </a: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1200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1300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1400</a:t>
                      </a:r>
                      <a:endParaRPr lang="en-US" sz="1200" b="1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바탕"/>
                        </a:rPr>
                        <a:t>최대 너비</a:t>
                      </a: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650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700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800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바탕"/>
                        </a:rPr>
                        <a:t>최소 최저지상고</a:t>
                      </a: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30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60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80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바탕"/>
                        </a:rPr>
                        <a:t>최대 회전반경</a:t>
                      </a: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900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900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1200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>
                          <a:solidFill>
                            <a:srgbClr val="000000"/>
                          </a:solidFill>
                          <a:latin typeface="바탕"/>
                        </a:rPr>
                        <a:t>최대 회전너비</a:t>
                      </a: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1300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1500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바탕"/>
                          <a:ea typeface="바탕"/>
                        </a:rPr>
                        <a:t>1800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30" name="Rectangle 1"/>
          <p:cNvSpPr>
            <a:spLocks noChangeArrowheads="1"/>
          </p:cNvSpPr>
          <p:nvPr/>
        </p:nvSpPr>
        <p:spPr bwMode="auto">
          <a:xfrm>
            <a:off x="3059509" y="-387424"/>
            <a:ext cx="49688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r>
              <a:rPr lang="ko-KR" sz="4000" b="1" i="1" dirty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  <a:cs typeface="굴림" pitchFamily="50" charset="-127"/>
              </a:rPr>
              <a:t>휠체어 </a:t>
            </a:r>
            <a:r>
              <a:rPr lang="ko-KR" altLang="en-US" sz="4000" b="1" i="1" dirty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  <a:cs typeface="굴림" pitchFamily="50" charset="-127"/>
              </a:rPr>
              <a:t>최소 폭</a:t>
            </a:r>
            <a:endParaRPr lang="ko-KR" sz="4000" i="1" dirty="0">
              <a:solidFill>
                <a:schemeClr val="tx1"/>
              </a:solidFill>
              <a:latin typeface="HY엽서L" pitchFamily="18" charset="-127"/>
              <a:ea typeface="HY엽서L" pitchFamily="18" charset="-127"/>
              <a:cs typeface="굴림" pitchFamily="50" charset="-127"/>
            </a:endParaRPr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dirty="0"/>
          </a:p>
        </p:txBody>
      </p:sp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826790" y="1052736"/>
            <a:ext cx="2305050" cy="3097213"/>
            <a:chOff x="395536" y="3429000"/>
            <a:chExt cx="2304256" cy="3096344"/>
          </a:xfrm>
        </p:grpSpPr>
        <p:grpSp>
          <p:nvGrpSpPr>
            <p:cNvPr id="3" name="그룹 2"/>
            <p:cNvGrpSpPr>
              <a:grpSpLocks/>
            </p:cNvGrpSpPr>
            <p:nvPr/>
          </p:nvGrpSpPr>
          <p:grpSpPr bwMode="auto">
            <a:xfrm>
              <a:off x="395536" y="3429000"/>
              <a:ext cx="2304256" cy="3096344"/>
              <a:chOff x="683568" y="2564904"/>
              <a:chExt cx="2304256" cy="3096344"/>
            </a:xfrm>
          </p:grpSpPr>
          <p:pic>
            <p:nvPicPr>
              <p:cNvPr id="12337" name="그림 3" descr="______________copy.jpg"/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biLevel thresh="50000"/>
              </a:blip>
              <a:srcRect l="52502" r="16383"/>
              <a:stretch>
                <a:fillRect/>
              </a:stretch>
            </p:blipFill>
            <p:spPr bwMode="auto">
              <a:xfrm>
                <a:off x="683568" y="2564904"/>
                <a:ext cx="2304256" cy="3096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모서리가 둥근 직사각형 4"/>
              <p:cNvSpPr/>
              <p:nvPr/>
            </p:nvSpPr>
            <p:spPr>
              <a:xfrm>
                <a:off x="2805324" y="3428262"/>
                <a:ext cx="71413" cy="9363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2627585" y="3501266"/>
                <a:ext cx="73000" cy="9363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1234240" y="5202589"/>
                <a:ext cx="863303" cy="4586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1188219" y="4869307"/>
                <a:ext cx="863303" cy="2158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sp>
          <p:nvSpPr>
            <p:cNvPr id="12336" name="TextBox 10"/>
            <p:cNvSpPr txBox="1">
              <a:spLocks noChangeArrowheads="1"/>
            </p:cNvSpPr>
            <p:nvPr/>
          </p:nvSpPr>
          <p:spPr bwMode="auto">
            <a:xfrm>
              <a:off x="611560" y="6125234"/>
              <a:ext cx="15121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2000" b="1" i="1">
                  <a:solidFill>
                    <a:srgbClr val="C00000"/>
                  </a:solidFill>
                </a:rPr>
                <a:t>최대</a:t>
              </a:r>
              <a:r>
                <a:rPr lang="en-US" altLang="ko-KR" sz="2000" b="1" i="1">
                  <a:solidFill>
                    <a:srgbClr val="C00000"/>
                  </a:solidFill>
                </a:rPr>
                <a:t>80cm</a:t>
              </a:r>
              <a:endParaRPr lang="ko-KR" altLang="en-US" sz="2000" b="1" i="1">
                <a:solidFill>
                  <a:srgbClr val="C00000"/>
                </a:solidFill>
              </a:endParaRPr>
            </a:p>
          </p:txBody>
        </p:sp>
      </p:grp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283968" y="5300886"/>
            <a:ext cx="1295400" cy="3603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7524328" y="1052736"/>
            <a:ext cx="720725" cy="2873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0" name="타원형 설명선 19"/>
          <p:cNvSpPr/>
          <p:nvPr/>
        </p:nvSpPr>
        <p:spPr bwMode="auto">
          <a:xfrm>
            <a:off x="5796136" y="4797152"/>
            <a:ext cx="3347864" cy="1584176"/>
          </a:xfrm>
          <a:prstGeom prst="wedgeEllipseCallout">
            <a:avLst>
              <a:gd name="adj1" fmla="val -18277"/>
              <a:gd name="adj2" fmla="val 44544"/>
            </a:avLst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ko-KR" altLang="en-US" sz="1600" b="1" dirty="0" smtClean="0">
                <a:latin typeface="HY나무B" pitchFamily="18" charset="-127"/>
                <a:ea typeface="HY나무B" pitchFamily="18" charset="-127"/>
              </a:rPr>
              <a:t>최소 </a:t>
            </a:r>
            <a:r>
              <a:rPr lang="en-US" altLang="ko-KR" sz="1600" b="1" dirty="0" smtClean="0">
                <a:solidFill>
                  <a:srgbClr val="FF0000"/>
                </a:solidFill>
                <a:latin typeface="HY나무B" pitchFamily="18" charset="-127"/>
                <a:ea typeface="HY나무B" pitchFamily="18" charset="-127"/>
              </a:rPr>
              <a:t>1.5m</a:t>
            </a:r>
            <a:r>
              <a:rPr lang="en-US" altLang="ko-KR" sz="1600" b="1" dirty="0" smtClean="0">
                <a:latin typeface="HY나무B" pitchFamily="18" charset="-127"/>
                <a:ea typeface="HY나무B" pitchFamily="18" charset="-127"/>
              </a:rPr>
              <a:t> </a:t>
            </a:r>
            <a:r>
              <a:rPr lang="ko-KR" altLang="en-US" sz="1600" b="1" dirty="0" smtClean="0">
                <a:latin typeface="HY나무B" pitchFamily="18" charset="-127"/>
                <a:ea typeface="HY나무B" pitchFamily="18" charset="-127"/>
              </a:rPr>
              <a:t>이상의 유효 폭을 확보해야 한다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   (</a:t>
            </a:r>
            <a:r>
              <a:rPr lang="ko-KR" altLang="en-US" sz="1600" dirty="0" smtClean="0"/>
              <a:t>도로의 구조시설 기준에 관한 규칙 제 </a:t>
            </a:r>
            <a:r>
              <a:rPr lang="en-US" altLang="ko-KR" sz="1600" dirty="0" smtClean="0"/>
              <a:t>16</a:t>
            </a:r>
            <a:r>
              <a:rPr lang="ko-KR" altLang="en-US" sz="1600" dirty="0" smtClean="0"/>
              <a:t>조</a:t>
            </a:r>
            <a:r>
              <a:rPr lang="en-US" altLang="ko-KR" sz="1600" dirty="0" smtClean="0"/>
              <a:t>)</a:t>
            </a:r>
            <a:endParaRPr lang="en-US" altLang="ko-KR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475606" y="1340768"/>
          <a:ext cx="3600450" cy="2374900"/>
        </p:xfrm>
        <a:graphic>
          <a:graphicData uri="http://schemas.openxmlformats.org/presentationml/2006/ole">
            <p:oleObj spid="_x0000_s2050" r:id="rId3" imgW="5666400" imgH="3734640" progId="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139952" y="1196752"/>
          <a:ext cx="3097213" cy="2824162"/>
        </p:xfrm>
        <a:graphic>
          <a:graphicData uri="http://schemas.openxmlformats.org/presentationml/2006/ole">
            <p:oleObj spid="_x0000_s2051" r:id="rId4" imgW="5211720" imgH="4754880" progId="">
              <p:embed/>
            </p:oleObj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1331640" y="4072439"/>
          <a:ext cx="5544616" cy="2596921"/>
        </p:xfrm>
        <a:graphic>
          <a:graphicData uri="http://schemas.openxmlformats.org/drawingml/2006/table">
            <a:tbl>
              <a:tblPr/>
              <a:tblGrid>
                <a:gridCol w="1380614"/>
                <a:gridCol w="1388001"/>
                <a:gridCol w="1407849"/>
                <a:gridCol w="1368152"/>
              </a:tblGrid>
              <a:tr h="3040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한양신명조"/>
                        </a:rPr>
                        <a:t>점형블록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신명조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신명조"/>
                        </a:rPr>
                        <a:t>표준형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신명조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신명조"/>
                        </a:rPr>
                        <a:t>선형블록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신명조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신명조"/>
                        </a:rPr>
                        <a:t>표준형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신명조"/>
                        </a:rPr>
                        <a:t>)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6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신명조"/>
                        </a:rPr>
                        <a:t>규격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30cm×30cm</a:t>
                      </a:r>
                      <a:endParaRPr lang="en-US" sz="1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신명조"/>
                        </a:rPr>
                        <a:t>규격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30cm×30cm</a:t>
                      </a:r>
                      <a:endParaRPr lang="en-US" sz="1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한양신명조"/>
                        </a:rPr>
                        <a:t>돌출점의 수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36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개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신명조"/>
                        </a:rPr>
                        <a:t>돌출선의 수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4</a:t>
                      </a: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개</a:t>
                      </a:r>
                      <a:endParaRPr lang="ko-KR" altLang="en-US" sz="1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한양신명조"/>
                        </a:rPr>
                        <a:t>돌출점의 높이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0.6 ± 0.1cm</a:t>
                      </a:r>
                      <a:endParaRPr lang="en-US" sz="16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신명조"/>
                        </a:rPr>
                        <a:t>돌출선의 높이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한양신명조"/>
                          <a:ea typeface="한양신명조"/>
                        </a:rPr>
                        <a:t>0.5 ± 0.1cm</a:t>
                      </a:r>
                      <a:endParaRPr lang="en-US" sz="16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한양신명조"/>
                        </a:rPr>
                        <a:t>돌출점의 형태 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한양신명조"/>
                        </a:rPr>
                        <a:t>원뿔 절단형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신명조"/>
                        </a:rPr>
                        <a:t>돌출선의 형태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한양신명조"/>
                        </a:rPr>
                        <a:t>상단부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신명조"/>
                        </a:rPr>
                        <a:t> 평면형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4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한양신명조"/>
                        </a:rPr>
                        <a:t>색상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한양신명조"/>
                        </a:rPr>
                        <a:t>황색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신명조"/>
                        </a:rPr>
                        <a:t>색상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신명조"/>
                        </a:rPr>
                        <a:t>황색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59" name="Rectangle 1"/>
          <p:cNvSpPr>
            <a:spLocks noChangeArrowheads="1"/>
          </p:cNvSpPr>
          <p:nvPr/>
        </p:nvSpPr>
        <p:spPr bwMode="auto">
          <a:xfrm>
            <a:off x="1619721" y="28362"/>
            <a:ext cx="56165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r>
              <a:rPr lang="ko-KR" altLang="en-US" sz="4000" b="1" i="1" dirty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  <a:cs typeface="굴림" pitchFamily="50" charset="-127"/>
              </a:rPr>
              <a:t>점자 블록의 제원</a:t>
            </a:r>
            <a:endParaRPr lang="ko-KR" sz="4000" i="1" dirty="0">
              <a:solidFill>
                <a:schemeClr val="tx1"/>
              </a:solidFill>
              <a:latin typeface="HY엽서L" pitchFamily="18" charset="-127"/>
              <a:ea typeface="HY엽서L" pitchFamily="18" charset="-127"/>
              <a:cs typeface="굴림" pitchFamily="50" charset="-127"/>
            </a:endParaRPr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dirty="0"/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259632" y="28723"/>
            <a:ext cx="4968875" cy="18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r>
              <a:rPr lang="ko-KR" altLang="en-US" sz="5400" b="1" i="1" dirty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  <a:cs typeface="굴림" pitchFamily="50" charset="-127"/>
              </a:rPr>
              <a:t>보도포장  </a:t>
            </a:r>
            <a:r>
              <a:rPr lang="ko-KR" altLang="en-US" sz="5400" b="1" i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  <a:cs typeface="굴림" pitchFamily="50" charset="-127"/>
              </a:rPr>
              <a:t>재료  </a:t>
            </a:r>
            <a:endParaRPr lang="ko-KR" sz="5400" i="1" dirty="0">
              <a:solidFill>
                <a:schemeClr val="tx1"/>
              </a:solidFill>
              <a:latin typeface="HY엽서L" pitchFamily="18" charset="-127"/>
              <a:ea typeface="HY엽서L" pitchFamily="18" charset="-127"/>
              <a:cs typeface="굴림" pitchFamily="50" charset="-127"/>
            </a:endParaRPr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l="30122" t="21735" r="51569" b="57475"/>
          <a:stretch>
            <a:fillRect/>
          </a:stretch>
        </p:blipFill>
        <p:spPr bwMode="auto">
          <a:xfrm>
            <a:off x="333347" y="3151802"/>
            <a:ext cx="294250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708400" y="3138488"/>
            <a:ext cx="619283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ko-KR" altLang="en-US" sz="2400" b="1" dirty="0"/>
              <a:t> </a:t>
            </a:r>
            <a:r>
              <a:rPr lang="en-US" altLang="ko-KR" sz="2400" b="1" dirty="0"/>
              <a:t>&lt;</a:t>
            </a:r>
            <a:r>
              <a:rPr lang="ko-KR" altLang="en-US" sz="2400" b="1" dirty="0"/>
              <a:t>특징</a:t>
            </a:r>
            <a:r>
              <a:rPr lang="en-US" altLang="ko-KR" sz="2400" b="1" dirty="0"/>
              <a:t>&gt;</a:t>
            </a:r>
          </a:p>
          <a:p>
            <a:pPr algn="l"/>
            <a:endParaRPr lang="en-US" altLang="ko-KR" sz="2000" dirty="0"/>
          </a:p>
          <a:p>
            <a:pPr algn="l"/>
            <a:r>
              <a:rPr lang="en-US" altLang="ko-KR" sz="2000" dirty="0"/>
              <a:t>-</a:t>
            </a:r>
            <a:r>
              <a:rPr lang="ko-KR" altLang="en-US" sz="2000" dirty="0"/>
              <a:t>공사기간 단축 및 토목공사비 절감</a:t>
            </a:r>
            <a:endParaRPr lang="en-US" altLang="ko-KR" sz="2000" dirty="0"/>
          </a:p>
          <a:p>
            <a:pPr algn="l">
              <a:buFontTx/>
              <a:buChar char="-"/>
            </a:pPr>
            <a:r>
              <a:rPr lang="ko-KR" altLang="en-US" sz="2000" dirty="0"/>
              <a:t>우수한 내마모성</a:t>
            </a:r>
            <a:r>
              <a:rPr lang="en-US" altLang="ko-KR" sz="2000" dirty="0"/>
              <a:t>, </a:t>
            </a:r>
            <a:r>
              <a:rPr lang="ko-KR" altLang="en-US" sz="2000" dirty="0"/>
              <a:t>내한성</a:t>
            </a:r>
            <a:r>
              <a:rPr lang="en-US" altLang="ko-KR" sz="2000" dirty="0"/>
              <a:t>, </a:t>
            </a:r>
            <a:r>
              <a:rPr lang="ko-KR" altLang="en-US" sz="2000" dirty="0"/>
              <a:t>내구성 우수</a:t>
            </a:r>
            <a:endParaRPr lang="en-US" altLang="ko-KR" sz="2000" dirty="0"/>
          </a:p>
          <a:p>
            <a:pPr algn="l">
              <a:buFontTx/>
              <a:buChar char="-"/>
            </a:pPr>
            <a:r>
              <a:rPr lang="ko-KR" altLang="en-US" sz="2000" dirty="0"/>
              <a:t>충격흡수성 우수</a:t>
            </a:r>
            <a:endParaRPr lang="en-US" altLang="ko-KR" sz="2000" dirty="0"/>
          </a:p>
          <a:p>
            <a:pPr algn="l">
              <a:buFontTx/>
              <a:buChar char="-"/>
            </a:pPr>
            <a:r>
              <a:rPr lang="ko-KR" altLang="en-US" sz="2000" dirty="0" err="1"/>
              <a:t>투수형으로</a:t>
            </a:r>
            <a:r>
              <a:rPr lang="ko-KR" altLang="en-US" sz="2000" dirty="0"/>
              <a:t> 배수가 원할</a:t>
            </a:r>
            <a:endParaRPr lang="en-US" altLang="ko-KR" sz="2000" dirty="0"/>
          </a:p>
          <a:p>
            <a:pPr algn="l">
              <a:buFontTx/>
              <a:buChar char="-"/>
            </a:pPr>
            <a:r>
              <a:rPr lang="ko-KR" altLang="en-US" sz="2000" dirty="0"/>
              <a:t>중금속 물질을 함유하지 않은 친환경적인 재질</a:t>
            </a:r>
            <a:endParaRPr lang="en-US" altLang="ko-KR" sz="2000" dirty="0"/>
          </a:p>
          <a:p>
            <a:pPr algn="l">
              <a:buFontTx/>
              <a:buChar char="-"/>
            </a:pPr>
            <a:r>
              <a:rPr lang="ko-KR" altLang="en-US" sz="2000" dirty="0"/>
              <a:t>자원의 재활용으로 효용가치 극대화</a:t>
            </a:r>
            <a:endParaRPr lang="en-US" altLang="ko-KR" sz="2000" dirty="0"/>
          </a:p>
          <a:p>
            <a:pPr algn="l">
              <a:buFontTx/>
              <a:buChar char="-"/>
            </a:pPr>
            <a:r>
              <a:rPr lang="ko-KR" altLang="en-US" sz="2000" dirty="0"/>
              <a:t>부분보수 가능 </a:t>
            </a:r>
            <a:endParaRPr lang="en-US" altLang="ko-KR" sz="2000" dirty="0"/>
          </a:p>
          <a:p>
            <a:pPr algn="l">
              <a:buFontTx/>
              <a:buChar char="-"/>
            </a:pPr>
            <a:endParaRPr lang="ko-KR" altLang="en-US" dirty="0"/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3635375" y="2144713"/>
            <a:ext cx="5400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4000" b="1" dirty="0"/>
              <a:t>하단부돌출 탄성포장재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755576" y="5373216"/>
            <a:ext cx="18716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200" dirty="0"/>
              <a:t>시공 사례</a:t>
            </a:r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1259632" y="100731"/>
            <a:ext cx="6480175" cy="18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r>
              <a:rPr lang="ko-KR" altLang="en-US" sz="5400" b="1" i="1" dirty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  <a:cs typeface="굴림" pitchFamily="50" charset="-127"/>
              </a:rPr>
              <a:t>포장  시공순서  </a:t>
            </a:r>
            <a:endParaRPr lang="ko-KR" sz="5400" i="1" dirty="0">
              <a:solidFill>
                <a:schemeClr val="tx1"/>
              </a:solidFill>
              <a:latin typeface="HY엽서L" pitchFamily="18" charset="-127"/>
              <a:ea typeface="HY엽서L" pitchFamily="18" charset="-127"/>
              <a:cs typeface="굴림" pitchFamily="50" charset="-127"/>
            </a:endParaRPr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dirty="0"/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 l="30121" t="17010" r="13770" b="6446"/>
          <a:stretch>
            <a:fillRect/>
          </a:stretch>
        </p:blipFill>
        <p:spPr bwMode="auto">
          <a:xfrm>
            <a:off x="1115616" y="1484784"/>
            <a:ext cx="7344097" cy="521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23850" y="-382588"/>
            <a:ext cx="5616575" cy="18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n-US" altLang="ko-KR" sz="1400" b="1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endParaRPr lang="en-US" altLang="ko-KR" sz="1400" b="1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endParaRPr lang="ko-KR" altLang="ko-KR" sz="5400" i="1">
              <a:solidFill>
                <a:schemeClr val="bg1"/>
              </a:solidFill>
              <a:latin typeface="HY엽서L" pitchFamily="18" charset="-127"/>
              <a:ea typeface="HY엽서L" pitchFamily="18" charset="-127"/>
              <a:cs typeface="굴림" pitchFamily="50" charset="-127"/>
            </a:endParaRPr>
          </a:p>
          <a:p>
            <a:pPr algn="just" eaLnBrk="0" latinLnBrk="0" hangingPunct="0"/>
            <a:r>
              <a:rPr lang="ko-KR" altLang="ko-KR" sz="100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altLang="ko-KR" sz="10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algn="just" eaLnBrk="0" latinLnBrk="0" hangingPunct="0"/>
            <a:r>
              <a:rPr lang="ko-KR" altLang="ko-KR" sz="100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altLang="ko-KR" sz="10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algn="just" eaLnBrk="0" latinLnBrk="0" hangingPunct="0"/>
            <a:r>
              <a:rPr lang="ko-KR" altLang="ko-KR" sz="100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altLang="ko-KR" sz="1000">
                <a:solidFill>
                  <a:srgbClr val="000000"/>
                </a:solidFill>
              </a:rPr>
              <a:t> </a:t>
            </a:r>
            <a:endParaRPr lang="ko-KR" altLang="ko-KR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403697" y="-33313"/>
            <a:ext cx="56165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r>
              <a:rPr lang="ko-KR" altLang="en-US" sz="5400" b="1" i="1" dirty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  <a:cs typeface="굴림" pitchFamily="50" charset="-127"/>
              </a:rPr>
              <a:t>포장 </a:t>
            </a:r>
            <a:r>
              <a:rPr lang="ko-KR" altLang="en-US" sz="5400" b="1" i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  <a:cs typeface="굴림" pitchFamily="50" charset="-127"/>
              </a:rPr>
              <a:t>단면도설계</a:t>
            </a:r>
            <a:r>
              <a:rPr lang="ko-KR" sz="1000" dirty="0">
                <a:solidFill>
                  <a:schemeClr val="tx1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chemeClr val="tx1"/>
                </a:solidFill>
              </a:rPr>
              <a:t> </a:t>
            </a:r>
            <a:endParaRPr lang="ko-KR" sz="900" dirty="0">
              <a:solidFill>
                <a:schemeClr val="tx1"/>
              </a:solidFill>
            </a:endParaRPr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dirty="0"/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  <p:pic>
        <p:nvPicPr>
          <p:cNvPr id="16389" name="Picture 10"/>
          <p:cNvPicPr>
            <a:picLocks noChangeAspect="1" noChangeArrowheads="1"/>
          </p:cNvPicPr>
          <p:nvPr/>
        </p:nvPicPr>
        <p:blipFill>
          <a:blip r:embed="rId2" cstate="print"/>
          <a:srcRect l="14857" t="18867" r="23926"/>
          <a:stretch>
            <a:fillRect/>
          </a:stretch>
        </p:blipFill>
        <p:spPr bwMode="auto">
          <a:xfrm>
            <a:off x="827088" y="1844675"/>
            <a:ext cx="74168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2771849" y="-387424"/>
            <a:ext cx="56165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r>
              <a:rPr lang="ko-KR" altLang="en-US" sz="5400" b="1" i="1" dirty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  <a:cs typeface="굴림" pitchFamily="50" charset="-127"/>
              </a:rPr>
              <a:t>설계 단면도</a:t>
            </a:r>
            <a:r>
              <a:rPr lang="ko-KR" sz="1000" dirty="0">
                <a:solidFill>
                  <a:schemeClr val="tx1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6676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23850" y="-382588"/>
            <a:ext cx="5616575" cy="18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n-US" altLang="ko-KR" sz="1400" b="1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endParaRPr lang="en-US" altLang="ko-KR" sz="1400" b="1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endParaRPr lang="ko-KR" altLang="ko-KR" sz="5400" i="1">
              <a:solidFill>
                <a:schemeClr val="bg1"/>
              </a:solidFill>
              <a:latin typeface="HY엽서L" pitchFamily="18" charset="-127"/>
              <a:ea typeface="HY엽서L" pitchFamily="18" charset="-127"/>
              <a:cs typeface="굴림" pitchFamily="50" charset="-127"/>
            </a:endParaRPr>
          </a:p>
          <a:p>
            <a:pPr algn="just" eaLnBrk="0" latinLnBrk="0" hangingPunct="0"/>
            <a:r>
              <a:rPr lang="ko-KR" altLang="ko-KR" sz="100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altLang="ko-KR" sz="10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algn="just" eaLnBrk="0" latinLnBrk="0" hangingPunct="0"/>
            <a:r>
              <a:rPr lang="ko-KR" altLang="ko-KR" sz="100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altLang="ko-KR" sz="1000">
                <a:solidFill>
                  <a:srgbClr val="000000"/>
                </a:solidFill>
              </a:rPr>
              <a:t> </a:t>
            </a:r>
            <a:endParaRPr lang="ko-KR" altLang="ko-KR" sz="900"/>
          </a:p>
          <a:p>
            <a:pPr algn="just" eaLnBrk="0" latinLnBrk="0" hangingPunct="0"/>
            <a:r>
              <a:rPr lang="ko-KR" altLang="ko-KR" sz="100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altLang="ko-KR" sz="1000">
                <a:solidFill>
                  <a:srgbClr val="000000"/>
                </a:solidFill>
              </a:rPr>
              <a:t> </a:t>
            </a:r>
            <a:endParaRPr lang="ko-KR" altLang="ko-KR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2771800" y="-249337"/>
            <a:ext cx="56165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r>
              <a:rPr lang="ko-KR" altLang="en-US" sz="5400" b="1" i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  <a:cs typeface="굴림" pitchFamily="50" charset="-127"/>
              </a:rPr>
              <a:t>평면도 설계</a:t>
            </a:r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dirty="0"/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  <p:pic>
        <p:nvPicPr>
          <p:cNvPr id="6" name="그림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67496"/>
            <a:ext cx="3654640" cy="5130552"/>
          </a:xfrm>
          <a:prstGeom prst="rect">
            <a:avLst/>
          </a:prstGeom>
        </p:spPr>
      </p:pic>
      <p:pic>
        <p:nvPicPr>
          <p:cNvPr id="7" name="그림 6" descr="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1739" y="1358395"/>
            <a:ext cx="3858733" cy="5094941"/>
          </a:xfrm>
          <a:prstGeom prst="rect">
            <a:avLst/>
          </a:prstGeom>
        </p:spPr>
      </p:pic>
      <p:sp>
        <p:nvSpPr>
          <p:cNvPr id="11" name="오른쪽 화살표 10"/>
          <p:cNvSpPr/>
          <p:nvPr/>
        </p:nvSpPr>
        <p:spPr bwMode="auto">
          <a:xfrm>
            <a:off x="4139952" y="3140968"/>
            <a:ext cx="720080" cy="93610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 l="23916" t="13230" r="5801" b="19676"/>
          <a:stretch>
            <a:fillRect/>
          </a:stretch>
        </p:blipFill>
        <p:spPr bwMode="auto">
          <a:xfrm>
            <a:off x="2699792" y="2132856"/>
            <a:ext cx="4320480" cy="2577765"/>
          </a:xfrm>
          <a:prstGeom prst="wedgeEllipseCallout">
            <a:avLst>
              <a:gd name="adj1" fmla="val 64099"/>
              <a:gd name="adj2" fmla="val -3608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368152"/>
            <a:ext cx="5499880" cy="2648814"/>
          </a:xfrm>
          <a:prstGeom prst="rect">
            <a:avLst/>
          </a:prstGeom>
        </p:spPr>
      </p:pic>
      <p:pic>
        <p:nvPicPr>
          <p:cNvPr id="5" name="그림 4" descr="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176464"/>
            <a:ext cx="5523836" cy="2636912"/>
          </a:xfrm>
          <a:prstGeom prst="rect">
            <a:avLst/>
          </a:prstGeom>
        </p:spPr>
      </p:pic>
      <p:sp>
        <p:nvSpPr>
          <p:cNvPr id="6" name="왼쪽으로 구부러진 화살표 5"/>
          <p:cNvSpPr/>
          <p:nvPr/>
        </p:nvSpPr>
        <p:spPr bwMode="auto">
          <a:xfrm>
            <a:off x="7020272" y="3140968"/>
            <a:ext cx="792088" cy="1872208"/>
          </a:xfrm>
          <a:prstGeom prst="curvedLeftArrow">
            <a:avLst>
              <a:gd name="adj1" fmla="val 25000"/>
              <a:gd name="adj2" fmla="val 118182"/>
              <a:gd name="adj3" fmla="val 25000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8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15865" y="-249337"/>
            <a:ext cx="56165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endParaRPr lang="en-US" altLang="ko-KR" sz="1400" b="1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algn="just"/>
            <a:r>
              <a:rPr lang="ko-KR" altLang="en-US" sz="5400" b="1" i="1" dirty="0" smtClean="0">
                <a:solidFill>
                  <a:schemeClr val="tx1"/>
                </a:solidFill>
                <a:latin typeface="HY엽서L" pitchFamily="18" charset="-127"/>
                <a:ea typeface="HY엽서L" pitchFamily="18" charset="-127"/>
                <a:cs typeface="굴림" pitchFamily="50" charset="-127"/>
              </a:rPr>
              <a:t>평면도 설계</a:t>
            </a:r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sz="900" dirty="0"/>
          </a:p>
          <a:p>
            <a:pPr algn="just" eaLnBrk="0" latinLnBrk="0" hangingPunct="0"/>
            <a:r>
              <a:rPr lang="ko-KR" sz="1000" dirty="0">
                <a:solidFill>
                  <a:srgbClr val="000000"/>
                </a:solidFill>
                <a:latin typeface="바탕" pitchFamily="18" charset="-127"/>
              </a:rPr>
              <a:t> </a:t>
            </a:r>
            <a:r>
              <a:rPr lang="ko-KR" sz="1000" dirty="0">
                <a:solidFill>
                  <a:srgbClr val="000000"/>
                </a:solidFill>
              </a:rPr>
              <a:t> </a:t>
            </a:r>
            <a:endParaRPr lang="ko-KR" dirty="0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71600" y="1629370"/>
            <a:ext cx="7200800" cy="78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altLang="ko-KR" sz="1600" b="1" dirty="0" smtClean="0">
              <a:latin typeface="Arial" charset="0"/>
              <a:ea typeface="굴림체" pitchFamily="49" charset="-127"/>
              <a:cs typeface="Arial" charset="0"/>
            </a:endParaRPr>
          </a:p>
          <a:p>
            <a:pPr algn="just"/>
            <a:endParaRPr lang="en-US" altLang="ko-KR" sz="4000" b="1" dirty="0">
              <a:latin typeface="Arial" charset="0"/>
              <a:ea typeface="굴림체" pitchFamily="49" charset="-127"/>
              <a:cs typeface="Arial" charset="0"/>
            </a:endParaRPr>
          </a:p>
          <a:p>
            <a:pPr algn="just"/>
            <a:r>
              <a:rPr lang="ko-KR" altLang="en-US" sz="3600" b="1" dirty="0" smtClean="0">
                <a:latin typeface="Arial" charset="0"/>
                <a:ea typeface="굴림체" pitchFamily="49" charset="-127"/>
                <a:cs typeface="Arial" charset="0"/>
              </a:rPr>
              <a:t>˚ 프로젝트 선정</a:t>
            </a:r>
            <a:endParaRPr lang="en-US" altLang="ko-KR" sz="3600" b="1" dirty="0" smtClean="0">
              <a:latin typeface="Arial" charset="0"/>
              <a:ea typeface="굴림체" pitchFamily="49" charset="-127"/>
              <a:cs typeface="Arial" charset="0"/>
            </a:endParaRPr>
          </a:p>
          <a:p>
            <a:pPr algn="just"/>
            <a:r>
              <a:rPr lang="ko-KR" altLang="en-US" sz="3600" b="1" dirty="0" smtClean="0">
                <a:latin typeface="Arial" charset="0"/>
                <a:ea typeface="굴림체" pitchFamily="49" charset="-127"/>
                <a:cs typeface="Arial" charset="0"/>
              </a:rPr>
              <a:t>˚ 문제점 조사 </a:t>
            </a:r>
            <a:r>
              <a:rPr lang="en-US" altLang="ko-KR" sz="3600" b="1" dirty="0" smtClean="0">
                <a:latin typeface="Arial" charset="0"/>
                <a:ea typeface="굴림체" pitchFamily="49" charset="-127"/>
                <a:cs typeface="Arial" charset="0"/>
              </a:rPr>
              <a:t>(</a:t>
            </a:r>
            <a:r>
              <a:rPr lang="ko-KR" altLang="en-US" sz="3600" b="1" dirty="0" smtClean="0">
                <a:latin typeface="Arial" charset="0"/>
                <a:ea typeface="굴림체" pitchFamily="49" charset="-127"/>
                <a:cs typeface="Arial" charset="0"/>
              </a:rPr>
              <a:t>설문지 조사</a:t>
            </a:r>
            <a:r>
              <a:rPr lang="en-US" altLang="ko-KR" sz="3600" b="1" dirty="0" smtClean="0">
                <a:latin typeface="Arial" charset="0"/>
                <a:ea typeface="굴림체" pitchFamily="49" charset="-127"/>
                <a:cs typeface="Arial" charset="0"/>
              </a:rPr>
              <a:t>)</a:t>
            </a:r>
          </a:p>
          <a:p>
            <a:pPr algn="just"/>
            <a:r>
              <a:rPr lang="ko-KR" altLang="en-US" sz="3600" b="1" dirty="0" smtClean="0">
                <a:latin typeface="Arial" charset="0"/>
                <a:ea typeface="굴림체" pitchFamily="49" charset="-127"/>
                <a:cs typeface="Arial" charset="0"/>
              </a:rPr>
              <a:t>˚ 문제점 확인 및 노선 선정</a:t>
            </a:r>
            <a:endParaRPr lang="en-US" altLang="ko-KR" sz="3600" b="1" dirty="0" smtClean="0">
              <a:latin typeface="Arial" charset="0"/>
              <a:ea typeface="굴림체" pitchFamily="49" charset="-127"/>
              <a:cs typeface="Arial" charset="0"/>
            </a:endParaRPr>
          </a:p>
          <a:p>
            <a:pPr algn="just"/>
            <a:r>
              <a:rPr lang="ko-KR" altLang="en-US" sz="3600" b="1" dirty="0" smtClean="0">
                <a:latin typeface="Arial" charset="0"/>
                <a:ea typeface="굴림체" pitchFamily="49" charset="-127"/>
                <a:cs typeface="Arial" charset="0"/>
              </a:rPr>
              <a:t>˚ 관련 법규 확인 </a:t>
            </a:r>
            <a:endParaRPr lang="en-US" altLang="ko-KR" sz="3600" b="1" dirty="0" smtClean="0">
              <a:latin typeface="Arial" charset="0"/>
              <a:ea typeface="굴림체" pitchFamily="49" charset="-127"/>
              <a:cs typeface="Arial" charset="0"/>
            </a:endParaRPr>
          </a:p>
          <a:p>
            <a:pPr algn="just"/>
            <a:r>
              <a:rPr lang="ko-KR" altLang="en-US" sz="3600" b="1" dirty="0" smtClean="0">
                <a:latin typeface="Arial" charset="0"/>
                <a:ea typeface="굴림체" pitchFamily="49" charset="-127"/>
                <a:cs typeface="Arial" charset="0"/>
              </a:rPr>
              <a:t>˚ 도로 단면도 설계 및  재료 선정</a:t>
            </a:r>
            <a:endParaRPr lang="en-US" altLang="ko-KR" sz="3600" b="1" dirty="0" smtClean="0">
              <a:latin typeface="Arial" charset="0"/>
              <a:ea typeface="굴림체" pitchFamily="49" charset="-127"/>
              <a:cs typeface="Arial" charset="0"/>
            </a:endParaRPr>
          </a:p>
          <a:p>
            <a:pPr algn="just"/>
            <a:r>
              <a:rPr lang="ko-KR" altLang="en-US" sz="3600" b="1" dirty="0" smtClean="0">
                <a:latin typeface="Arial" charset="0"/>
                <a:ea typeface="굴림체" pitchFamily="49" charset="-127"/>
                <a:cs typeface="Arial" charset="0"/>
              </a:rPr>
              <a:t>˚ 평면도 설계</a:t>
            </a:r>
            <a:endParaRPr lang="en-US" altLang="ko-KR" sz="3600" b="1" dirty="0" smtClean="0">
              <a:latin typeface="Arial" charset="0"/>
              <a:ea typeface="굴림체" pitchFamily="49" charset="-127"/>
              <a:cs typeface="Arial" charset="0"/>
            </a:endParaRPr>
          </a:p>
          <a:p>
            <a:pPr algn="just"/>
            <a:endParaRPr lang="en-US" altLang="ko-KR" sz="3600" b="1" dirty="0" smtClean="0">
              <a:latin typeface="Arial" charset="0"/>
              <a:ea typeface="굴림체" pitchFamily="49" charset="-127"/>
              <a:cs typeface="Arial" charset="0"/>
            </a:endParaRPr>
          </a:p>
          <a:p>
            <a:pPr algn="just"/>
            <a:endParaRPr lang="en-US" altLang="ko-KR" sz="4000" b="1" dirty="0" smtClean="0">
              <a:latin typeface="Arial" charset="0"/>
              <a:ea typeface="굴림체" pitchFamily="49" charset="-127"/>
              <a:cs typeface="Arial" charset="0"/>
            </a:endParaRPr>
          </a:p>
          <a:p>
            <a:pPr algn="just"/>
            <a:endParaRPr lang="en-US" altLang="ko-KR" sz="4000" b="1" dirty="0" smtClean="0">
              <a:latin typeface="Arial" charset="0"/>
              <a:ea typeface="굴림체" pitchFamily="49" charset="-127"/>
              <a:cs typeface="Arial" charset="0"/>
            </a:endParaRPr>
          </a:p>
          <a:p>
            <a:pPr algn="just"/>
            <a:endParaRPr lang="en-US" altLang="ko-KR" sz="2800" b="1" dirty="0" smtClean="0">
              <a:latin typeface="Arial" charset="0"/>
              <a:ea typeface="굴림체" pitchFamily="49" charset="-127"/>
              <a:cs typeface="Arial" charset="0"/>
            </a:endParaRPr>
          </a:p>
          <a:p>
            <a:pPr algn="just"/>
            <a:endParaRPr lang="en-US" altLang="ko-KR" sz="2800" b="1" dirty="0">
              <a:latin typeface="Arial" charset="0"/>
              <a:ea typeface="굴림체" pitchFamily="49" charset="-127"/>
              <a:cs typeface="Arial" charset="0"/>
            </a:endParaRPr>
          </a:p>
          <a:p>
            <a:pPr algn="just"/>
            <a:endParaRPr lang="en-US" altLang="ko-KR" sz="2800" b="1" dirty="0" smtClean="0">
              <a:latin typeface="Arial" charset="0"/>
              <a:ea typeface="굴림체" pitchFamily="49" charset="-127"/>
              <a:cs typeface="Arial" charset="0"/>
            </a:endParaRPr>
          </a:p>
          <a:p>
            <a:pPr algn="just"/>
            <a:endParaRPr lang="en-US" altLang="ko-KR" sz="1600" b="1" dirty="0">
              <a:latin typeface="Arial" charset="0"/>
              <a:ea typeface="굴림체" pitchFamily="49" charset="-127"/>
              <a:cs typeface="Arial" charset="0"/>
            </a:endParaRPr>
          </a:p>
          <a:p>
            <a:pPr algn="just"/>
            <a:endParaRPr lang="en-US" altLang="ko-KR" sz="1600" dirty="0">
              <a:latin typeface="굴림체" pitchFamily="49" charset="-127"/>
              <a:ea typeface="굴림체" pitchFamily="49" charset="-127"/>
              <a:cs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836613"/>
            <a:ext cx="5976937" cy="647700"/>
          </a:xfrm>
        </p:spPr>
        <p:txBody>
          <a:bodyPr/>
          <a:lstStyle/>
          <a:p>
            <a:pPr algn="l" eaLnBrk="1" hangingPunct="1"/>
            <a:r>
              <a:rPr lang="ko-KR" altLang="en-US" sz="8000" dirty="0" smtClean="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rPr>
              <a:t>목 차</a:t>
            </a:r>
            <a:endParaRPr lang="ko-KR" altLang="ko-KR" sz="8000" dirty="0" smtClean="0">
              <a:solidFill>
                <a:schemeClr val="tx1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048000" y="457200"/>
            <a:ext cx="4267200" cy="0"/>
          </a:xfrm>
          <a:prstGeom prst="line">
            <a:avLst/>
          </a:prstGeom>
          <a:noFill/>
          <a:ln w="31750">
            <a:solidFill>
              <a:srgbClr val="333333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4538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ko-KR" altLang="ko-KR" sz="2400" dirty="0">
              <a:solidFill>
                <a:schemeClr val="tx1"/>
              </a:solidFill>
            </a:endParaRP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6" y="1700808"/>
            <a:ext cx="4464496" cy="2922240"/>
          </a:xfrm>
        </p:spPr>
        <p:txBody>
          <a:bodyPr/>
          <a:lstStyle/>
          <a:p>
            <a:pPr eaLnBrk="1" hangingPunct="1"/>
            <a:r>
              <a:rPr lang="en-US" altLang="ko-KR" sz="9600" b="1" dirty="0" smtClean="0">
                <a:solidFill>
                  <a:srgbClr val="333333"/>
                </a:solidFill>
                <a:latin typeface="HY얕은샘물M" pitchFamily="18" charset="-127"/>
                <a:ea typeface="HY얕은샘물M" pitchFamily="18" charset="-127"/>
              </a:rPr>
              <a:t>E N D</a:t>
            </a:r>
            <a:br>
              <a:rPr lang="en-US" altLang="ko-KR" sz="9600" b="1" dirty="0" smtClean="0">
                <a:solidFill>
                  <a:srgbClr val="333333"/>
                </a:solidFill>
                <a:latin typeface="HY얕은샘물M" pitchFamily="18" charset="-127"/>
                <a:ea typeface="HY얕은샘물M" pitchFamily="18" charset="-127"/>
              </a:rPr>
            </a:br>
            <a:r>
              <a:rPr lang="ko-KR" altLang="en-US" sz="9600" b="1" dirty="0" smtClean="0">
                <a:solidFill>
                  <a:srgbClr val="333333"/>
                </a:solidFill>
                <a:latin typeface="HY얕은샘물M" pitchFamily="18" charset="-127"/>
                <a:ea typeface="HY얕은샘물M" pitchFamily="18" charset="-127"/>
              </a:rPr>
              <a:t>감사합니다</a:t>
            </a:r>
            <a:endParaRPr lang="en-US" altLang="ko-KR" sz="9600" b="1" dirty="0" smtClean="0">
              <a:solidFill>
                <a:srgbClr val="333333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913" y="836613"/>
            <a:ext cx="5976937" cy="647700"/>
          </a:xfrm>
          <a:noFill/>
        </p:spPr>
        <p:txBody>
          <a:bodyPr/>
          <a:lstStyle/>
          <a:p>
            <a:pPr algn="l" eaLnBrk="1" hangingPunct="1"/>
            <a:r>
              <a:rPr lang="ko-KR" altLang="en-US" sz="4000" dirty="0" err="1" smtClean="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rPr>
              <a:t>프</a:t>
            </a:r>
            <a:r>
              <a:rPr lang="ko-KR" altLang="en-US" sz="4000" dirty="0" smtClean="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4000" dirty="0" err="1" smtClean="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rPr>
              <a:t>로</a:t>
            </a:r>
            <a:r>
              <a:rPr lang="ko-KR" altLang="en-US" sz="4000" dirty="0" smtClean="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4000" dirty="0" err="1" smtClean="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rPr>
              <a:t>젝</a:t>
            </a:r>
            <a:r>
              <a:rPr lang="ko-KR" altLang="en-US" sz="4000" dirty="0" smtClean="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ko-KR" altLang="en-US" sz="4000" dirty="0" err="1" smtClean="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rPr>
              <a:t>트</a:t>
            </a:r>
            <a:r>
              <a:rPr lang="ko-KR" altLang="en-US" sz="4000" dirty="0" smtClean="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rPr>
              <a:t> 후 보 선 정</a:t>
            </a:r>
            <a:endParaRPr lang="en-US" altLang="ko-KR" sz="4000" dirty="0" smtClean="0">
              <a:solidFill>
                <a:schemeClr val="tx1"/>
              </a:solidFill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4099" name="Line 4"/>
          <p:cNvSpPr>
            <a:spLocks noChangeShapeType="1"/>
          </p:cNvSpPr>
          <p:nvPr/>
        </p:nvSpPr>
        <p:spPr bwMode="auto">
          <a:xfrm>
            <a:off x="3048000" y="457200"/>
            <a:ext cx="4267200" cy="0"/>
          </a:xfrm>
          <a:prstGeom prst="line">
            <a:avLst/>
          </a:prstGeom>
          <a:noFill/>
          <a:ln w="31750">
            <a:solidFill>
              <a:srgbClr val="333333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198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56438" name="Group 118"/>
          <p:cNvGraphicFramePr>
            <a:graphicFrameLocks noGrp="1"/>
          </p:cNvGraphicFramePr>
          <p:nvPr/>
        </p:nvGraphicFramePr>
        <p:xfrm>
          <a:off x="1043608" y="1628800"/>
          <a:ext cx="6553200" cy="4852354"/>
        </p:xfrm>
        <a:graphic>
          <a:graphicData uri="http://schemas.openxmlformats.org/drawingml/2006/table">
            <a:tbl>
              <a:tblPr/>
              <a:tblGrid>
                <a:gridCol w="1368425"/>
                <a:gridCol w="1584325"/>
                <a:gridCol w="360045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목 </a:t>
                      </a:r>
                      <a:r>
                        <a:rPr kumimoji="1" lang="ko-KR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록</a:t>
                      </a: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 번 호</a:t>
                      </a: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프 로 젝 트 후 보</a:t>
                      </a:r>
                      <a:endParaRPr kumimoji="1" lang="en-US" altLang="ko-K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후보 선정자 의 견</a:t>
                      </a: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4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장애인 전용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도로설계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 </a:t>
                      </a: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장애학우들을 위해 위험성 적고</a:t>
                      </a:r>
                      <a:r>
                        <a:rPr kumimoji="1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편안한 도로 설치</a:t>
                      </a:r>
                      <a:r>
                        <a:rPr kumimoji="1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교내 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모노레일 설치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 </a:t>
                      </a: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학생들의 편의 </a:t>
                      </a:r>
                      <a:r>
                        <a:rPr kumimoji="1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, </a:t>
                      </a: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학교의  </a:t>
                      </a:r>
                      <a:r>
                        <a:rPr kumimoji="1" lang="ko-KR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랜드마크가</a:t>
                      </a: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 될 </a:t>
                      </a: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수 있다</a:t>
                      </a:r>
                      <a:r>
                        <a:rPr kumimoji="1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.</a:t>
                      </a:r>
                      <a:endParaRPr kumimoji="1" lang="ko-KR" alt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 버스 종점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회전식 원형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 교차로 설치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 </a:t>
                      </a:r>
                      <a:r>
                        <a:rPr kumimoji="1" lang="ko-KR" alt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평사길에</a:t>
                      </a: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 서 나오는 차량과  버스 종점에</a:t>
                      </a: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 </a:t>
                      </a: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들어가는 버스와의 사고위험성 때문에</a:t>
                      </a: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굴림체" pitchFamily="49" charset="-127"/>
                        <a:cs typeface="한컴바탕" pitchFamily="18" charset="2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 </a:t>
                      </a:r>
                      <a:r>
                        <a:rPr kumimoji="1" lang="ko-KR" alt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필요함</a:t>
                      </a:r>
                      <a:r>
                        <a:rPr kumimoji="1" lang="en-US" altLang="ko-K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굴림체" pitchFamily="49" charset="-127"/>
                          <a:cs typeface="한컴바탕" pitchFamily="18" charset="2"/>
                        </a:rPr>
                        <a:t>.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7" name="Rectangle 102"/>
          <p:cNvSpPr>
            <a:spLocks noChangeArrowheads="1"/>
          </p:cNvSpPr>
          <p:nvPr/>
        </p:nvSpPr>
        <p:spPr bwMode="auto">
          <a:xfrm>
            <a:off x="0" y="4873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ko-KR" altLang="ko-KR" sz="2400">
              <a:solidFill>
                <a:schemeClr val="tx1"/>
              </a:solidFill>
            </a:endParaRP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331640" y="692696"/>
            <a:ext cx="7200527" cy="647700"/>
          </a:xfrm>
          <a:noFill/>
        </p:spPr>
        <p:txBody>
          <a:bodyPr/>
          <a:lstStyle/>
          <a:p>
            <a:pPr algn="l" eaLnBrk="1" hangingPunct="1"/>
            <a:r>
              <a:rPr lang="ko-KR" altLang="en-US" sz="6000" dirty="0" smtClean="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rPr>
              <a:t>후 보 지 별 평 가</a:t>
            </a:r>
            <a:r>
              <a:rPr lang="en-US" altLang="ko-KR" sz="4000" dirty="0" smtClean="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rPr>
              <a:t>(</a:t>
            </a:r>
            <a:r>
              <a:rPr lang="ko-KR" altLang="en-US" sz="4000" dirty="0" smtClean="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rPr>
              <a:t>장애인전용도로</a:t>
            </a:r>
            <a:r>
              <a:rPr lang="en-US" altLang="ko-KR" sz="4000" dirty="0" smtClean="0">
                <a:solidFill>
                  <a:schemeClr val="tx1"/>
                </a:solidFill>
                <a:latin typeface="HY얕은샘물M" pitchFamily="18" charset="-127"/>
                <a:ea typeface="HY얕은샘물M" pitchFamily="18" charset="-127"/>
              </a:rPr>
              <a:t>)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3048000" y="457200"/>
            <a:ext cx="4267200" cy="0"/>
          </a:xfrm>
          <a:prstGeom prst="line">
            <a:avLst/>
          </a:prstGeom>
          <a:noFill/>
          <a:ln w="31750">
            <a:solidFill>
              <a:srgbClr val="333333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 dirty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4538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ko-KR" altLang="ko-KR" sz="2400" dirty="0">
              <a:solidFill>
                <a:schemeClr val="tx1"/>
              </a:solidFill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 dirty="0"/>
          </a:p>
        </p:txBody>
      </p:sp>
      <p:graphicFrame>
        <p:nvGraphicFramePr>
          <p:cNvPr id="59480" name="Group 88"/>
          <p:cNvGraphicFramePr>
            <a:graphicFrameLocks noGrp="1"/>
          </p:cNvGraphicFramePr>
          <p:nvPr/>
        </p:nvGraphicFramePr>
        <p:xfrm>
          <a:off x="755576" y="1556792"/>
          <a:ext cx="7776864" cy="4968552"/>
        </p:xfrm>
        <a:graphic>
          <a:graphicData uri="http://schemas.openxmlformats.org/drawingml/2006/table">
            <a:tbl>
              <a:tblPr/>
              <a:tblGrid>
                <a:gridCol w="818052"/>
                <a:gridCol w="1877093"/>
                <a:gridCol w="4158225"/>
                <a:gridCol w="923494"/>
              </a:tblGrid>
              <a:tr h="1141787"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/>
                        <a:t>후보</a:t>
                      </a:r>
                      <a:endParaRPr lang="en-US" altLang="ko-KR" b="1" dirty="0" smtClean="0"/>
                    </a:p>
                    <a:p>
                      <a:pPr algn="ctr"/>
                      <a:r>
                        <a:rPr lang="ko-KR" altLang="en-US" b="1" dirty="0" smtClean="0"/>
                        <a:t>번호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/>
                        <a:t>프로젝트후보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/>
                        <a:t>후 보 평 가 기 준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/>
                        <a:t>점수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51">
                <a:tc rowSpan="6"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1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/>
                        <a:t>장애인전용도로</a:t>
                      </a:r>
                      <a:endParaRPr lang="en-US" altLang="ko-KR" b="1" dirty="0" smtClean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b="1" dirty="0" smtClean="0"/>
                        <a:t>필요성 </a:t>
                      </a:r>
                      <a:r>
                        <a:rPr lang="en-US" altLang="ko-KR" b="1" dirty="0" smtClean="0"/>
                        <a:t>: </a:t>
                      </a:r>
                      <a:r>
                        <a:rPr lang="ko-KR" altLang="en-US" b="1" dirty="0" smtClean="0"/>
                        <a:t>설계가 꼭 필요한가</a:t>
                      </a:r>
                      <a:r>
                        <a:rPr lang="en-US" altLang="ko-KR" b="1" dirty="0" smtClean="0"/>
                        <a:t>?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5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b="1" dirty="0" smtClean="0"/>
                        <a:t>용이성 </a:t>
                      </a:r>
                      <a:r>
                        <a:rPr lang="en-US" altLang="ko-KR" b="1" dirty="0" smtClean="0"/>
                        <a:t>: </a:t>
                      </a:r>
                      <a:r>
                        <a:rPr lang="ko-KR" altLang="en-US" b="1" dirty="0" smtClean="0"/>
                        <a:t>설계를 위한 정보수집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5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b="1" dirty="0" smtClean="0"/>
                        <a:t>기술력 </a:t>
                      </a:r>
                      <a:r>
                        <a:rPr lang="en-US" altLang="ko-KR" b="1" dirty="0" smtClean="0"/>
                        <a:t>: </a:t>
                      </a:r>
                      <a:r>
                        <a:rPr lang="ko-KR" altLang="en-US" b="1" dirty="0" smtClean="0"/>
                        <a:t>설계를 위한 기술력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4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b="1" dirty="0" smtClean="0"/>
                        <a:t>윤리성 </a:t>
                      </a:r>
                      <a:r>
                        <a:rPr lang="en-US" altLang="ko-KR" b="1" dirty="0" smtClean="0"/>
                        <a:t>: </a:t>
                      </a:r>
                      <a:r>
                        <a:rPr lang="ko-KR" altLang="en-US" b="1" dirty="0" smtClean="0"/>
                        <a:t>사회</a:t>
                      </a:r>
                      <a:r>
                        <a:rPr lang="en-US" altLang="ko-KR" b="1" dirty="0" smtClean="0"/>
                        <a:t>/</a:t>
                      </a:r>
                      <a:r>
                        <a:rPr lang="ko-KR" altLang="en-US" b="1" dirty="0" smtClean="0"/>
                        <a:t>기술적 윤리성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5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b="1" dirty="0" smtClean="0"/>
                        <a:t>실현가능성 </a:t>
                      </a:r>
                      <a:r>
                        <a:rPr lang="en-US" altLang="ko-KR" b="1" dirty="0" smtClean="0"/>
                        <a:t>: 1</a:t>
                      </a:r>
                      <a:r>
                        <a:rPr lang="ko-KR" altLang="en-US" b="1" dirty="0" smtClean="0"/>
                        <a:t>학기 동안 가능한가</a:t>
                      </a:r>
                      <a:r>
                        <a:rPr lang="en-US" altLang="ko-KR" b="1" dirty="0" smtClean="0"/>
                        <a:t>?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5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b="1" dirty="0" smtClean="0"/>
                        <a:t>계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24</a:t>
                      </a:r>
                      <a:endParaRPr lang="ko-KR" altLang="en-US" b="1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5" name="Rectangle 83"/>
          <p:cNvSpPr>
            <a:spLocks noChangeArrowheads="1"/>
          </p:cNvSpPr>
          <p:nvPr/>
        </p:nvSpPr>
        <p:spPr bwMode="auto">
          <a:xfrm>
            <a:off x="0" y="4538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ko-KR" altLang="ko-KR" sz="2400" dirty="0">
              <a:solidFill>
                <a:schemeClr val="tx1"/>
              </a:solidFill>
            </a:endParaRPr>
          </a:p>
        </p:txBody>
      </p:sp>
      <p:sp>
        <p:nvSpPr>
          <p:cNvPr id="9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>
          <a:xfrm>
            <a:off x="1259632" y="742380"/>
            <a:ext cx="5256584" cy="526380"/>
          </a:xfrm>
          <a:noFill/>
        </p:spPr>
        <p:txBody>
          <a:bodyPr/>
          <a:lstStyle/>
          <a:p>
            <a:pPr algn="just" eaLnBrk="1" hangingPunct="1">
              <a:buFont typeface="Wingdings" pitchFamily="2" charset="2"/>
              <a:buChar char="u"/>
            </a:pPr>
            <a:r>
              <a:rPr lang="ko-KR" altLang="en-US" sz="4800" dirty="0" smtClean="0"/>
              <a:t>프로젝트 선정</a:t>
            </a:r>
            <a:endParaRPr lang="en-US" altLang="ko-KR" sz="4800" dirty="0" smtClean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>
          <a:xfrm>
            <a:off x="755576" y="4869160"/>
            <a:ext cx="8388424" cy="2304256"/>
          </a:xfrm>
        </p:spPr>
        <p:txBody>
          <a:bodyPr/>
          <a:lstStyle/>
          <a:p>
            <a:r>
              <a:rPr lang="ko-KR" altLang="en-US" sz="3000" dirty="0" smtClean="0"/>
              <a:t>목표 </a:t>
            </a:r>
            <a:r>
              <a:rPr lang="en-US" altLang="ko-KR" sz="3000" dirty="0" smtClean="0"/>
              <a:t>: </a:t>
            </a:r>
          </a:p>
          <a:p>
            <a:r>
              <a:rPr lang="ko-KR" altLang="en-US" sz="3000" dirty="0" smtClean="0"/>
              <a:t> 장애학우와 일반학우들에게 좀 더 편하고 안전한 도로를 설계하여 아름다운 대구대학교 캠퍼스환경 조성</a:t>
            </a:r>
            <a:endParaRPr lang="en-US" altLang="ko-KR" sz="3000" dirty="0" smtClean="0"/>
          </a:p>
          <a:p>
            <a:endParaRPr lang="en-US" altLang="ko-KR" sz="1800" b="1" dirty="0" smtClean="0"/>
          </a:p>
        </p:txBody>
      </p:sp>
      <p:sp>
        <p:nvSpPr>
          <p:cNvPr id="9220" name="Line 7"/>
          <p:cNvSpPr>
            <a:spLocks noChangeShapeType="1"/>
          </p:cNvSpPr>
          <p:nvPr/>
        </p:nvSpPr>
        <p:spPr bwMode="auto">
          <a:xfrm>
            <a:off x="3048000" y="457200"/>
            <a:ext cx="4267200" cy="0"/>
          </a:xfrm>
          <a:prstGeom prst="line">
            <a:avLst/>
          </a:prstGeom>
          <a:noFill/>
          <a:ln w="31750">
            <a:solidFill>
              <a:srgbClr val="333333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ko-KR" altLang="en-US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1403648" y="1268760"/>
            <a:ext cx="3240360" cy="52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장애인 전용도로</a:t>
            </a:r>
            <a:endParaRPr kumimoji="1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912440" y="1052736"/>
            <a:ext cx="7620000" cy="4392935"/>
            <a:chOff x="827088" y="404813"/>
            <a:chExt cx="7620000" cy="4752975"/>
          </a:xfrm>
        </p:grpSpPr>
        <p:sp>
          <p:nvSpPr>
            <p:cNvPr id="11" name="직사각형 10"/>
            <p:cNvSpPr/>
            <p:nvPr/>
          </p:nvSpPr>
          <p:spPr>
            <a:xfrm>
              <a:off x="2057400" y="3567113"/>
              <a:ext cx="363538" cy="15398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12" name="Picture 17" descr="C:\Users\주지영\AppData\Local\Microsoft\Windows\Temporary Internet Files\Content.IE5\KWE2TVWT\MC900235052[1].wmf"/>
            <p:cNvPicPr>
              <a:picLocks noChangeAspect="1" noChangeArrowheads="1"/>
            </p:cNvPicPr>
            <p:nvPr/>
          </p:nvPicPr>
          <p:blipFill>
            <a:blip r:embed="rId2" cstate="print">
              <a:lum contrast="-40000"/>
            </a:blip>
            <a:srcRect t="8093"/>
            <a:stretch>
              <a:fillRect/>
            </a:stretch>
          </p:blipFill>
          <p:spPr bwMode="auto">
            <a:xfrm>
              <a:off x="6416675" y="2652713"/>
              <a:ext cx="1514475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0" descr="C:\Users\주지영\AppData\Local\Microsoft\Windows\Temporary Internet Files\Content.IE5\ATWNQA0E\MC900421154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9813" y="1641475"/>
              <a:ext cx="582612" cy="200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2" descr="C:\Users\주지영\AppData\Local\Microsoft\Windows\Temporary Internet Files\Content.IE5\BVSSP1GV\MC900232062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375" y="1989138"/>
              <a:ext cx="1193800" cy="167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그룹 7"/>
            <p:cNvGrpSpPr>
              <a:grpSpLocks/>
            </p:cNvGrpSpPr>
            <p:nvPr/>
          </p:nvGrpSpPr>
          <p:grpSpPr bwMode="auto">
            <a:xfrm>
              <a:off x="2614586" y="2279650"/>
              <a:ext cx="517522" cy="1400175"/>
              <a:chOff x="3740723" y="2780928"/>
              <a:chExt cx="418985" cy="1080120"/>
            </a:xfrm>
          </p:grpSpPr>
          <p:sp>
            <p:nvSpPr>
              <p:cNvPr id="22" name="직사각형 21"/>
              <p:cNvSpPr/>
              <p:nvPr/>
            </p:nvSpPr>
            <p:spPr>
              <a:xfrm>
                <a:off x="3924510" y="2780928"/>
                <a:ext cx="44983" cy="1080120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3740723" y="2780928"/>
                <a:ext cx="143946" cy="144506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4015762" y="2780928"/>
                <a:ext cx="143946" cy="144506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/>
              </a:p>
            </p:txBody>
          </p:sp>
        </p:grpSp>
        <p:pic>
          <p:nvPicPr>
            <p:cNvPr id="16" name="Picture 13" descr="C:\Users\주지영\AppData\Local\Microsoft\Windows\Temporary Internet Files\Content.IE5\VMRG0VLE\MC90008908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63713" y="1484313"/>
              <a:ext cx="1001712" cy="217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모서리가 둥근 직사각형 16"/>
            <p:cNvSpPr/>
            <p:nvPr/>
          </p:nvSpPr>
          <p:spPr>
            <a:xfrm>
              <a:off x="827088" y="3679825"/>
              <a:ext cx="4972050" cy="8397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5872163" y="3840163"/>
              <a:ext cx="2574925" cy="67945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pic>
          <p:nvPicPr>
            <p:cNvPr id="19" name="Picture 16" descr="C:\Users\주지영\AppData\Local\Microsoft\Windows\Temporary Internet Files\Content.IE5\GAE6I5IA\MC900193332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73625" y="404813"/>
              <a:ext cx="1308100" cy="333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직선 연결선 19"/>
            <p:cNvCxnSpPr/>
            <p:nvPr/>
          </p:nvCxnSpPr>
          <p:spPr>
            <a:xfrm rot="5400000">
              <a:off x="2161382" y="4453731"/>
              <a:ext cx="1385888" cy="22225"/>
            </a:xfrm>
            <a:prstGeom prst="line">
              <a:avLst/>
            </a:prstGeom>
            <a:ln w="53975" cmpd="sng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>
              <a:off x="4390231" y="4458494"/>
              <a:ext cx="1385888" cy="12700"/>
            </a:xfrm>
            <a:prstGeom prst="line">
              <a:avLst/>
            </a:prstGeom>
            <a:ln w="53975" cmpd="sng">
              <a:solidFill>
                <a:schemeClr val="accent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080" y="197768"/>
            <a:ext cx="7772400" cy="1143000"/>
          </a:xfrm>
        </p:spPr>
        <p:txBody>
          <a:bodyPr/>
          <a:lstStyle/>
          <a:p>
            <a:pPr eaLnBrk="1" hangingPunct="1"/>
            <a:r>
              <a:rPr lang="ko-KR" altLang="en-US" sz="4400" dirty="0" smtClean="0"/>
              <a:t>현 도로의 </a:t>
            </a:r>
            <a:r>
              <a:rPr lang="ko-KR" altLang="en-US" dirty="0" smtClean="0"/>
              <a:t>문제점</a:t>
            </a:r>
            <a:r>
              <a:rPr lang="en-US" altLang="ko-KR" sz="4400" dirty="0" smtClean="0"/>
              <a:t>(1)</a:t>
            </a:r>
          </a:p>
        </p:txBody>
      </p:sp>
      <p:pic>
        <p:nvPicPr>
          <p:cNvPr id="8195" name="내용 개체 틀 9" descr="63772_68895_51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263" y="1196975"/>
            <a:ext cx="4843462" cy="5111750"/>
          </a:xfrm>
        </p:spPr>
      </p:pic>
      <p:sp>
        <p:nvSpPr>
          <p:cNvPr id="8196" name="내용 개체 틀 8"/>
          <p:cNvSpPr>
            <a:spLocks noGrp="1"/>
          </p:cNvSpPr>
          <p:nvPr>
            <p:ph sz="half" idx="2"/>
          </p:nvPr>
        </p:nvSpPr>
        <p:spPr>
          <a:xfrm>
            <a:off x="5364163" y="1600200"/>
            <a:ext cx="3314700" cy="4525963"/>
          </a:xfrm>
        </p:spPr>
        <p:txBody>
          <a:bodyPr/>
          <a:lstStyle/>
          <a:p>
            <a:pPr eaLnBrk="1" hangingPunct="1"/>
            <a:r>
              <a:rPr lang="ko-KR" altLang="en-US" sz="3200" b="1" smtClean="0"/>
              <a:t>사례 </a:t>
            </a:r>
            <a:r>
              <a:rPr lang="en-US" altLang="ko-KR" sz="3200" b="1" smtClean="0"/>
              <a:t>1</a:t>
            </a:r>
            <a:r>
              <a:rPr lang="en-US" altLang="ko-KR" smtClean="0"/>
              <a:t>.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b="1" smtClean="0"/>
              <a:t>좁은 도로로 인해</a:t>
            </a:r>
            <a:endParaRPr lang="en-US" altLang="ko-KR" b="1" smtClean="0"/>
          </a:p>
          <a:p>
            <a:pPr eaLnBrk="1" hangingPunct="1"/>
            <a:endParaRPr lang="en-US" altLang="ko-KR" b="1" smtClean="0"/>
          </a:p>
          <a:p>
            <a:pPr eaLnBrk="1" hangingPunct="1">
              <a:buFontTx/>
              <a:buNone/>
            </a:pPr>
            <a:r>
              <a:rPr lang="ko-KR" altLang="en-US" b="1" smtClean="0"/>
              <a:t>   휠체어와 보행자</a:t>
            </a:r>
            <a:endParaRPr lang="en-US" altLang="ko-KR" b="1" smtClean="0"/>
          </a:p>
          <a:p>
            <a:pPr eaLnBrk="1" hangingPunct="1">
              <a:buFontTx/>
              <a:buNone/>
            </a:pPr>
            <a:endParaRPr lang="en-US" altLang="ko-KR" b="1" smtClean="0"/>
          </a:p>
          <a:p>
            <a:pPr eaLnBrk="1" hangingPunct="1">
              <a:buFontTx/>
              <a:buNone/>
            </a:pPr>
            <a:r>
              <a:rPr lang="en-US" altLang="ko-KR" b="1" smtClean="0"/>
              <a:t>   </a:t>
            </a:r>
            <a:r>
              <a:rPr lang="ko-KR" altLang="en-US" b="1" smtClean="0"/>
              <a:t>사이에 불편발생</a:t>
            </a:r>
            <a:r>
              <a:rPr lang="en-US" altLang="ko-KR" b="1" smtClean="0"/>
              <a:t>.</a:t>
            </a:r>
            <a:r>
              <a:rPr lang="ko-KR" altLang="en-US" b="1" smtClean="0"/>
              <a:t> </a:t>
            </a:r>
            <a:endParaRPr lang="en-US" altLang="ko-KR" b="1" smtClean="0"/>
          </a:p>
          <a:p>
            <a:pPr eaLnBrk="1" hangingPunct="1">
              <a:buFontTx/>
              <a:buNone/>
            </a:pPr>
            <a:endParaRPr lang="ko-KR" altLang="en-US" smtClean="0"/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7335267" y="116632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13792"/>
            <a:ext cx="7772400" cy="1143000"/>
          </a:xfrm>
        </p:spPr>
        <p:txBody>
          <a:bodyPr/>
          <a:lstStyle/>
          <a:p>
            <a:pPr eaLnBrk="1" hangingPunct="1"/>
            <a:r>
              <a:rPr lang="ko-KR" altLang="en-US" sz="4400" dirty="0" smtClean="0"/>
              <a:t>현 도로의 </a:t>
            </a:r>
            <a:r>
              <a:rPr lang="ko-KR" altLang="en-US" dirty="0" smtClean="0"/>
              <a:t>문제점</a:t>
            </a:r>
            <a:r>
              <a:rPr lang="en-US" altLang="ko-KR" sz="4400" dirty="0" smtClean="0"/>
              <a:t>(2)</a:t>
            </a:r>
          </a:p>
        </p:txBody>
      </p:sp>
      <p:pic>
        <p:nvPicPr>
          <p:cNvPr id="10243" name="내용 개체 틀 9" descr="63772_68895_51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628800"/>
            <a:ext cx="4482777" cy="4731086"/>
          </a:xfrm>
        </p:spPr>
      </p:pic>
      <p:sp>
        <p:nvSpPr>
          <p:cNvPr id="10244" name="내용 개체 틀 8"/>
          <p:cNvSpPr>
            <a:spLocks noGrp="1"/>
          </p:cNvSpPr>
          <p:nvPr>
            <p:ph sz="half" idx="2"/>
          </p:nvPr>
        </p:nvSpPr>
        <p:spPr>
          <a:xfrm>
            <a:off x="5364163" y="1600200"/>
            <a:ext cx="3314700" cy="4525963"/>
          </a:xfrm>
        </p:spPr>
        <p:txBody>
          <a:bodyPr/>
          <a:lstStyle/>
          <a:p>
            <a:pPr eaLnBrk="1" hangingPunct="1"/>
            <a:r>
              <a:rPr lang="ko-KR" altLang="en-US" sz="3200" b="1" dirty="0" smtClean="0"/>
              <a:t>사례 </a:t>
            </a:r>
            <a:r>
              <a:rPr lang="en-US" altLang="ko-KR" sz="3200" b="1" dirty="0" smtClean="0"/>
              <a:t>2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pPr eaLnBrk="1" hangingPunct="1"/>
            <a:endParaRPr lang="en-US" altLang="ko-KR" dirty="0" smtClean="0"/>
          </a:p>
          <a:p>
            <a:pPr eaLnBrk="1" hangingPunct="1">
              <a:buFontTx/>
              <a:buNone/>
            </a:pPr>
            <a:r>
              <a:rPr lang="ko-KR" altLang="en-US" dirty="0" smtClean="0"/>
              <a:t>   </a:t>
            </a:r>
            <a:r>
              <a:rPr lang="ko-KR" altLang="en-US" b="1" dirty="0" err="1" smtClean="0"/>
              <a:t>보도블럭</a:t>
            </a:r>
            <a:r>
              <a:rPr lang="ko-KR" altLang="en-US" b="1" dirty="0" smtClean="0"/>
              <a:t> 침하로</a:t>
            </a:r>
            <a:endParaRPr lang="en-US" altLang="ko-KR" b="1" dirty="0" smtClean="0"/>
          </a:p>
          <a:p>
            <a:pPr eaLnBrk="1" hangingPunct="1">
              <a:buFontTx/>
              <a:buNone/>
            </a:pPr>
            <a:endParaRPr lang="en-US" altLang="ko-KR" b="1" dirty="0" smtClean="0"/>
          </a:p>
          <a:p>
            <a:pPr eaLnBrk="1" hangingPunct="1">
              <a:buFontTx/>
              <a:buNone/>
            </a:pPr>
            <a:r>
              <a:rPr lang="en-US" altLang="ko-KR" b="1" dirty="0" smtClean="0"/>
              <a:t>   </a:t>
            </a:r>
            <a:r>
              <a:rPr lang="ko-KR" altLang="en-US" b="1" dirty="0" smtClean="0"/>
              <a:t>인한 장애인의  </a:t>
            </a:r>
            <a:endParaRPr lang="en-US" altLang="ko-KR" b="1" dirty="0" smtClean="0"/>
          </a:p>
          <a:p>
            <a:pPr eaLnBrk="1" hangingPunct="1">
              <a:buFontTx/>
              <a:buNone/>
            </a:pPr>
            <a:r>
              <a:rPr lang="en-US" altLang="ko-KR" b="1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ko-KR" b="1" dirty="0" smtClean="0"/>
              <a:t>   </a:t>
            </a:r>
            <a:r>
              <a:rPr lang="ko-KR" altLang="en-US" b="1" dirty="0" smtClean="0"/>
              <a:t>위험성</a:t>
            </a:r>
            <a:r>
              <a:rPr lang="en-US" altLang="ko-KR" b="1" dirty="0" smtClean="0"/>
              <a:t>..</a:t>
            </a:r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eaLnBrk="1" hangingPunct="1">
              <a:buFontTx/>
              <a:buNone/>
            </a:pPr>
            <a:endParaRPr lang="ko-KR" altLang="en-US" dirty="0" smtClean="0"/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267744" y="980728"/>
            <a:ext cx="4038600" cy="460648"/>
          </a:xfrm>
        </p:spPr>
        <p:txBody>
          <a:bodyPr/>
          <a:lstStyle/>
          <a:p>
            <a:pPr algn="ctr">
              <a:buNone/>
            </a:pPr>
            <a:r>
              <a:rPr lang="ko-KR" alt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설문지 조사서 양식</a:t>
            </a:r>
            <a:endParaRPr lang="ko-KR" altLang="en-US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내용 개체 틀 5" descr="설문지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680587" y="1630068"/>
            <a:ext cx="3459363" cy="4967284"/>
          </a:xfrm>
        </p:spPr>
      </p:pic>
      <p:sp>
        <p:nvSpPr>
          <p:cNvPr id="5" name="제목 1"/>
          <p:cNvSpPr txBox="1">
            <a:spLocks/>
          </p:cNvSpPr>
          <p:nvPr/>
        </p:nvSpPr>
        <p:spPr bwMode="auto">
          <a:xfrm>
            <a:off x="2843535" y="212725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학교문제점조사 </a:t>
            </a:r>
            <a:r>
              <a:rPr kumimoji="1" lang="en-US" altLang="ko-K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1" lang="ko-KR" alt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설문지</a:t>
            </a:r>
          </a:p>
        </p:txBody>
      </p:sp>
      <p:pic>
        <p:nvPicPr>
          <p:cNvPr id="1026" name="Picture 2" descr="C:\Users\구현태\Desktop\설문지1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3672408" cy="4896544"/>
          </a:xfrm>
          <a:prstGeom prst="rect">
            <a:avLst/>
          </a:prstGeom>
          <a:noFill/>
        </p:spPr>
      </p:pic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 bwMode="auto">
          <a:xfrm>
            <a:off x="1691407" y="562198"/>
            <a:ext cx="5976937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학교문제점조사 </a:t>
            </a:r>
            <a:r>
              <a:rPr kumimoji="1" lang="en-US" altLang="ko-KR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1" lang="ko-KR" altLang="en-US" sz="3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문제점 도출</a:t>
            </a:r>
          </a:p>
        </p:txBody>
      </p:sp>
      <p:graphicFrame>
        <p:nvGraphicFramePr>
          <p:cNvPr id="7" name="차트 6"/>
          <p:cNvGraphicFramePr/>
          <p:nvPr/>
        </p:nvGraphicFramePr>
        <p:xfrm>
          <a:off x="2879304" y="908720"/>
          <a:ext cx="62646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1700808"/>
            <a:ext cx="237626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문제점 조사</a:t>
            </a:r>
            <a:endParaRPr lang="ko-KR" alt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36912"/>
            <a:ext cx="2987824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문제점 조사는 </a:t>
            </a:r>
            <a:endParaRPr lang="en-US" altLang="ko-K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장애학우들이 통학할 때 인도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도로상 불편한</a:t>
            </a:r>
            <a:endParaRPr lang="en-US" altLang="ko-K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ko-KR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점을 중심으로 조사하였습니다</a:t>
            </a:r>
            <a:r>
              <a:rPr lang="en-US" altLang="ko-K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ko-KR" alt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3450486"/>
            <a:ext cx="792088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45%</a:t>
            </a:r>
            <a:endParaRPr lang="ko-KR" alt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4170566"/>
            <a:ext cx="792088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30%</a:t>
            </a:r>
            <a:endParaRPr lang="ko-KR" alt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5896" y="3140968"/>
            <a:ext cx="64807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15%</a:t>
            </a:r>
            <a:endParaRPr lang="ko-KR" alt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2492896"/>
            <a:ext cx="648072" cy="3385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10%</a:t>
            </a:r>
            <a:endParaRPr lang="ko-KR" alt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7335267" y="269404"/>
            <a:ext cx="1773237" cy="49530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Fellow3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6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 animBg="1"/>
      <p:bldP spid="10" grpId="0" animBg="1"/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492</Words>
  <Application>Microsoft Office PowerPoint</Application>
  <PresentationFormat>화면 슬라이드 쇼(4:3)</PresentationFormat>
  <Paragraphs>266</Paragraphs>
  <Slides>20</Slides>
  <Notes>3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0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기본 디자인</vt:lpstr>
      <vt:lpstr>토   목   종   합   설   계</vt:lpstr>
      <vt:lpstr>목 차</vt:lpstr>
      <vt:lpstr>프 로 젝 트 후 보 선 정</vt:lpstr>
      <vt:lpstr>후 보 지 별 평 가(장애인전용도로)</vt:lpstr>
      <vt:lpstr>프로젝트 선정</vt:lpstr>
      <vt:lpstr>현 도로의 문제점(1)</vt:lpstr>
      <vt:lpstr>현 도로의 문제점(2)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E N D 감사합니다</vt:lpstr>
    </vt:vector>
  </TitlesOfParts>
  <Company>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</dc:title>
  <dc:creator>테리웁스</dc:creator>
  <cp:lastModifiedBy>주지영</cp:lastModifiedBy>
  <cp:revision>221</cp:revision>
  <dcterms:created xsi:type="dcterms:W3CDTF">2006-06-23T03:30:34Z</dcterms:created>
  <dcterms:modified xsi:type="dcterms:W3CDTF">2010-12-04T08:26:28Z</dcterms:modified>
</cp:coreProperties>
</file>