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7" r:id="rId5"/>
    <p:sldId id="278" r:id="rId6"/>
    <p:sldId id="258" r:id="rId7"/>
    <p:sldId id="339" r:id="rId8"/>
    <p:sldId id="260" r:id="rId9"/>
    <p:sldId id="31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6" r:id="rId27"/>
    <p:sldId id="285" r:id="rId28"/>
    <p:sldId id="282" r:id="rId29"/>
    <p:sldId id="279" r:id="rId30"/>
    <p:sldId id="280" r:id="rId31"/>
    <p:sldId id="281" r:id="rId32"/>
    <p:sldId id="283" r:id="rId33"/>
    <p:sldId id="284" r:id="rId34"/>
    <p:sldId id="287" r:id="rId35"/>
    <p:sldId id="288" r:id="rId36"/>
    <p:sldId id="348" r:id="rId37"/>
    <p:sldId id="338" r:id="rId38"/>
    <p:sldId id="289" r:id="rId39"/>
    <p:sldId id="320" r:id="rId40"/>
    <p:sldId id="337" r:id="rId41"/>
    <p:sldId id="336" r:id="rId42"/>
    <p:sldId id="335" r:id="rId43"/>
    <p:sldId id="334" r:id="rId44"/>
    <p:sldId id="333" r:id="rId45"/>
    <p:sldId id="332" r:id="rId46"/>
    <p:sldId id="331" r:id="rId47"/>
    <p:sldId id="330" r:id="rId48"/>
    <p:sldId id="329" r:id="rId49"/>
    <p:sldId id="328" r:id="rId50"/>
    <p:sldId id="327" r:id="rId51"/>
    <p:sldId id="326" r:id="rId52"/>
    <p:sldId id="325" r:id="rId53"/>
    <p:sldId id="324" r:id="rId54"/>
    <p:sldId id="323" r:id="rId55"/>
    <p:sldId id="322" r:id="rId56"/>
    <p:sldId id="321" r:id="rId57"/>
    <p:sldId id="342" r:id="rId58"/>
    <p:sldId id="343" r:id="rId59"/>
    <p:sldId id="349" r:id="rId60"/>
    <p:sldId id="345" r:id="rId61"/>
    <p:sldId id="344" r:id="rId62"/>
    <p:sldId id="347" r:id="rId63"/>
    <p:sldId id="340" r:id="rId64"/>
    <p:sldId id="293" r:id="rId65"/>
    <p:sldId id="311" r:id="rId66"/>
    <p:sldId id="313" r:id="rId67"/>
    <p:sldId id="316" r:id="rId68"/>
    <p:sldId id="314" r:id="rId69"/>
    <p:sldId id="315" r:id="rId70"/>
    <p:sldId id="317" r:id="rId7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3" autoAdjust="0"/>
    <p:restoredTop sz="94660"/>
  </p:normalViewPr>
  <p:slideViewPr>
    <p:cSldViewPr>
      <p:cViewPr>
        <p:scale>
          <a:sx n="75" d="100"/>
          <a:sy n="75" d="100"/>
        </p:scale>
        <p:origin x="-20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49688;&#50629;&#51088;&#47308;\&#46020;&#47196;&#49444;&#44228;\&#53664;&#44277;&#47049;&#44228;&#49328;5&#505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4"/>
  <c:chart>
    <c:autoTitleDeleted val="1"/>
    <c:plotArea>
      <c:layout/>
      <c:barChart>
        <c:barDir val="col"/>
        <c:grouping val="stacked"/>
        <c:ser>
          <c:idx val="9"/>
          <c:order val="0"/>
          <c:tx>
            <c:strRef>
              <c:f>Sheet1!$M$46</c:f>
              <c:strCache>
                <c:ptCount val="1"/>
                <c:pt idx="0">
                  <c:v>누가토량(㎥)</c:v>
                </c:pt>
              </c:strCache>
            </c:strRef>
          </c:tx>
          <c:cat>
            <c:strRef>
              <c:f>Sheet1!$C$48:$C$84</c:f>
              <c:strCache>
                <c:ptCount val="37"/>
                <c:pt idx="0">
                  <c:v>A</c:v>
                </c:pt>
                <c:pt idx="1">
                  <c:v>NO.1</c:v>
                </c:pt>
                <c:pt idx="2">
                  <c:v>NO.2</c:v>
                </c:pt>
                <c:pt idx="3">
                  <c:v>NO.3</c:v>
                </c:pt>
                <c:pt idx="4">
                  <c:v>NO.4</c:v>
                </c:pt>
                <c:pt idx="5">
                  <c:v>NO.5</c:v>
                </c:pt>
                <c:pt idx="6">
                  <c:v>NO.6</c:v>
                </c:pt>
                <c:pt idx="7">
                  <c:v>NO.6+12m</c:v>
                </c:pt>
                <c:pt idx="8">
                  <c:v>NO.7</c:v>
                </c:pt>
                <c:pt idx="9">
                  <c:v>NO.8</c:v>
                </c:pt>
                <c:pt idx="10">
                  <c:v>NO.9</c:v>
                </c:pt>
                <c:pt idx="11">
                  <c:v>NO.10</c:v>
                </c:pt>
                <c:pt idx="12">
                  <c:v>NO.11</c:v>
                </c:pt>
                <c:pt idx="13">
                  <c:v>NO.12</c:v>
                </c:pt>
                <c:pt idx="14">
                  <c:v>NO.13</c:v>
                </c:pt>
                <c:pt idx="15">
                  <c:v>NO.14</c:v>
                </c:pt>
                <c:pt idx="16">
                  <c:v>NO.15</c:v>
                </c:pt>
                <c:pt idx="17">
                  <c:v>NO.15+10.9m</c:v>
                </c:pt>
                <c:pt idx="18">
                  <c:v>NO.16</c:v>
                </c:pt>
                <c:pt idx="19">
                  <c:v>NO.17</c:v>
                </c:pt>
                <c:pt idx="20">
                  <c:v>NO.18</c:v>
                </c:pt>
                <c:pt idx="21">
                  <c:v>NO.19</c:v>
                </c:pt>
                <c:pt idx="22">
                  <c:v>NO.20</c:v>
                </c:pt>
                <c:pt idx="23">
                  <c:v>NO.21</c:v>
                </c:pt>
                <c:pt idx="24">
                  <c:v>NO.22</c:v>
                </c:pt>
                <c:pt idx="25">
                  <c:v>NO.23</c:v>
                </c:pt>
                <c:pt idx="26">
                  <c:v>NO.24</c:v>
                </c:pt>
                <c:pt idx="27">
                  <c:v>NO.25</c:v>
                </c:pt>
                <c:pt idx="28">
                  <c:v>NO.26</c:v>
                </c:pt>
                <c:pt idx="29">
                  <c:v>NO.27</c:v>
                </c:pt>
                <c:pt idx="30">
                  <c:v>NO.28</c:v>
                </c:pt>
                <c:pt idx="31">
                  <c:v>NO.29</c:v>
                </c:pt>
                <c:pt idx="32">
                  <c:v>NO.30</c:v>
                </c:pt>
                <c:pt idx="33">
                  <c:v>NO.31</c:v>
                </c:pt>
                <c:pt idx="34">
                  <c:v>NO.32</c:v>
                </c:pt>
                <c:pt idx="35">
                  <c:v>NO.33</c:v>
                </c:pt>
                <c:pt idx="36">
                  <c:v>NO.33+12.6m</c:v>
                </c:pt>
              </c:strCache>
            </c:strRef>
          </c:cat>
          <c:val>
            <c:numRef>
              <c:f>Sheet1!$M$48:$M$84</c:f>
              <c:numCache>
                <c:formatCode>0.000_ </c:formatCode>
                <c:ptCount val="37"/>
                <c:pt idx="1">
                  <c:v>127.35199999999999</c:v>
                </c:pt>
                <c:pt idx="2">
                  <c:v>478.58799999999974</c:v>
                </c:pt>
                <c:pt idx="3">
                  <c:v>644.20544444444442</c:v>
                </c:pt>
                <c:pt idx="4">
                  <c:v>657.64366666666763</c:v>
                </c:pt>
                <c:pt idx="5">
                  <c:v>527.42733333333342</c:v>
                </c:pt>
                <c:pt idx="6">
                  <c:v>86.305111111111188</c:v>
                </c:pt>
                <c:pt idx="7">
                  <c:v>-282.09755555555529</c:v>
                </c:pt>
                <c:pt idx="8">
                  <c:v>-434.8486666666671</c:v>
                </c:pt>
                <c:pt idx="9">
                  <c:v>-640.30422222222217</c:v>
                </c:pt>
                <c:pt idx="10">
                  <c:v>-782.87844444444431</c:v>
                </c:pt>
                <c:pt idx="11">
                  <c:v>-625.2495555555555</c:v>
                </c:pt>
                <c:pt idx="12">
                  <c:v>-224.97355555555515</c:v>
                </c:pt>
                <c:pt idx="13">
                  <c:v>168.43744444444474</c:v>
                </c:pt>
                <c:pt idx="14">
                  <c:v>476.33744444444454</c:v>
                </c:pt>
                <c:pt idx="15">
                  <c:v>692.59644444444439</c:v>
                </c:pt>
                <c:pt idx="16">
                  <c:v>903.68044444444467</c:v>
                </c:pt>
                <c:pt idx="17">
                  <c:v>1018.490689444444</c:v>
                </c:pt>
                <c:pt idx="18">
                  <c:v>1033.0042288888874</c:v>
                </c:pt>
                <c:pt idx="19">
                  <c:v>636.09578444444469</c:v>
                </c:pt>
                <c:pt idx="20">
                  <c:v>250.72578444444446</c:v>
                </c:pt>
                <c:pt idx="21">
                  <c:v>450.00511777777734</c:v>
                </c:pt>
                <c:pt idx="22">
                  <c:v>792.36011777777799</c:v>
                </c:pt>
                <c:pt idx="23">
                  <c:v>609.119117777778</c:v>
                </c:pt>
                <c:pt idx="24">
                  <c:v>4.3268955555557742</c:v>
                </c:pt>
                <c:pt idx="25">
                  <c:v>-350.37243777777729</c:v>
                </c:pt>
                <c:pt idx="26">
                  <c:v>-428.60788222222232</c:v>
                </c:pt>
                <c:pt idx="27">
                  <c:v>-688.39732666666725</c:v>
                </c:pt>
                <c:pt idx="28">
                  <c:v>-1037.1202155555548</c:v>
                </c:pt>
                <c:pt idx="29">
                  <c:v>-1088.6329933333316</c:v>
                </c:pt>
                <c:pt idx="30">
                  <c:v>-822.97099333333301</c:v>
                </c:pt>
                <c:pt idx="31">
                  <c:v>-481.41199333333287</c:v>
                </c:pt>
                <c:pt idx="32">
                  <c:v>-97.940993333332926</c:v>
                </c:pt>
                <c:pt idx="33">
                  <c:v>370.07600666666696</c:v>
                </c:pt>
                <c:pt idx="34">
                  <c:v>408.3386733333341</c:v>
                </c:pt>
                <c:pt idx="35">
                  <c:v>120.76967333333363</c:v>
                </c:pt>
                <c:pt idx="36">
                  <c:v>1.6711833333336161</c:v>
                </c:pt>
              </c:numCache>
            </c:numRef>
          </c:val>
        </c:ser>
        <c:gapWidth val="75"/>
        <c:overlap val="100"/>
        <c:axId val="67002368"/>
        <c:axId val="67004288"/>
      </c:barChart>
      <c:lineChart>
        <c:grouping val="stacked"/>
        <c:ser>
          <c:idx val="0"/>
          <c:order val="1"/>
          <c:val>
            <c:numRef>
              <c:f>Sheet1!$M$48:$M$84</c:f>
              <c:numCache>
                <c:formatCode>0.000_ </c:formatCode>
                <c:ptCount val="37"/>
                <c:pt idx="1">
                  <c:v>127.35199999999999</c:v>
                </c:pt>
                <c:pt idx="2">
                  <c:v>478.58799999999974</c:v>
                </c:pt>
                <c:pt idx="3">
                  <c:v>644.20544444444442</c:v>
                </c:pt>
                <c:pt idx="4">
                  <c:v>657.64366666666763</c:v>
                </c:pt>
                <c:pt idx="5">
                  <c:v>527.42733333333342</c:v>
                </c:pt>
                <c:pt idx="6">
                  <c:v>86.305111111111188</c:v>
                </c:pt>
                <c:pt idx="7">
                  <c:v>-282.09755555555529</c:v>
                </c:pt>
                <c:pt idx="8">
                  <c:v>-434.8486666666671</c:v>
                </c:pt>
                <c:pt idx="9">
                  <c:v>-640.30422222222217</c:v>
                </c:pt>
                <c:pt idx="10">
                  <c:v>-782.87844444444431</c:v>
                </c:pt>
                <c:pt idx="11">
                  <c:v>-625.2495555555555</c:v>
                </c:pt>
                <c:pt idx="12">
                  <c:v>-224.97355555555515</c:v>
                </c:pt>
                <c:pt idx="13">
                  <c:v>168.43744444444474</c:v>
                </c:pt>
                <c:pt idx="14">
                  <c:v>476.33744444444454</c:v>
                </c:pt>
                <c:pt idx="15">
                  <c:v>692.59644444444439</c:v>
                </c:pt>
                <c:pt idx="16">
                  <c:v>903.68044444444467</c:v>
                </c:pt>
                <c:pt idx="17">
                  <c:v>1018.490689444444</c:v>
                </c:pt>
                <c:pt idx="18">
                  <c:v>1033.0042288888874</c:v>
                </c:pt>
                <c:pt idx="19">
                  <c:v>636.09578444444469</c:v>
                </c:pt>
                <c:pt idx="20">
                  <c:v>250.72578444444446</c:v>
                </c:pt>
                <c:pt idx="21">
                  <c:v>450.00511777777734</c:v>
                </c:pt>
                <c:pt idx="22">
                  <c:v>792.36011777777799</c:v>
                </c:pt>
                <c:pt idx="23">
                  <c:v>609.119117777778</c:v>
                </c:pt>
                <c:pt idx="24">
                  <c:v>4.3268955555557742</c:v>
                </c:pt>
                <c:pt idx="25">
                  <c:v>-350.37243777777729</c:v>
                </c:pt>
                <c:pt idx="26">
                  <c:v>-428.60788222222232</c:v>
                </c:pt>
                <c:pt idx="27">
                  <c:v>-688.39732666666725</c:v>
                </c:pt>
                <c:pt idx="28">
                  <c:v>-1037.1202155555548</c:v>
                </c:pt>
                <c:pt idx="29">
                  <c:v>-1088.6329933333316</c:v>
                </c:pt>
                <c:pt idx="30">
                  <c:v>-822.97099333333301</c:v>
                </c:pt>
                <c:pt idx="31">
                  <c:v>-481.41199333333287</c:v>
                </c:pt>
                <c:pt idx="32">
                  <c:v>-97.940993333332926</c:v>
                </c:pt>
                <c:pt idx="33">
                  <c:v>370.07600666666696</c:v>
                </c:pt>
                <c:pt idx="34">
                  <c:v>408.3386733333341</c:v>
                </c:pt>
                <c:pt idx="35">
                  <c:v>120.76967333333363</c:v>
                </c:pt>
                <c:pt idx="36">
                  <c:v>1.6711833333336161</c:v>
                </c:pt>
              </c:numCache>
            </c:numRef>
          </c:val>
        </c:ser>
        <c:marker val="1"/>
        <c:axId val="67002368"/>
        <c:axId val="67004288"/>
      </c:lineChart>
      <c:catAx>
        <c:axId val="67002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ko-KR"/>
                  <a:t>측점</a:t>
                </a:r>
                <a:endParaRPr lang="en-US"/>
              </a:p>
            </c:rich>
          </c:tx>
          <c:layout/>
        </c:title>
        <c:majorTickMark val="cross"/>
        <c:tickLblPos val="low"/>
        <c:crossAx val="67004288"/>
        <c:crossesAt val="0"/>
        <c:auto val="1"/>
        <c:lblAlgn val="ctr"/>
        <c:lblOffset val="100"/>
      </c:catAx>
      <c:valAx>
        <c:axId val="67004288"/>
        <c:scaling>
          <c:orientation val="minMax"/>
          <c:max val="1200"/>
          <c:min val="-13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누가토량</a:t>
                </a:r>
                <a:r>
                  <a:rPr lang="en-US"/>
                  <a:t>(㎥)</a:t>
                </a:r>
                <a:endParaRPr lang="ko-KR"/>
              </a:p>
            </c:rich>
          </c:tx>
          <c:layout/>
        </c:title>
        <c:numFmt formatCode="General" sourceLinked="1"/>
        <c:majorTickMark val="none"/>
        <c:tickLblPos val="nextTo"/>
        <c:crossAx val="67002368"/>
        <c:crosses val="autoZero"/>
        <c:crossBetween val="midCat"/>
      </c:valAx>
    </c:plotArea>
    <c:plotVisOnly val="1"/>
    <c:dispBlanksAs val="zero"/>
  </c:chart>
  <c:txPr>
    <a:bodyPr/>
    <a:lstStyle/>
    <a:p>
      <a:pPr>
        <a:defRPr sz="1800"/>
      </a:pPr>
      <a:endParaRPr lang="ko-K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6009842-062E-4C4F-8210-16C05C3DD3E5}" type="datetimeFigureOut">
              <a:rPr lang="ko-KR" altLang="en-US" smtClean="0"/>
              <a:pPr/>
              <a:t>2010-11-04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1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도로기하구조설계</a:t>
            </a:r>
            <a:endParaRPr lang="ko-KR" altLang="en-US" dirty="0"/>
          </a:p>
        </p:txBody>
      </p:sp>
      <p:sp>
        <p:nvSpPr>
          <p:cNvPr id="4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아우토반</a:t>
            </a:r>
            <a:r>
              <a:rPr lang="en-US" altLang="ko-KR" dirty="0" smtClean="0"/>
              <a:t>		</a:t>
            </a:r>
            <a:r>
              <a:rPr lang="ko-KR" altLang="en-US" dirty="0" smtClean="0"/>
              <a:t>김동수</a:t>
            </a:r>
            <a:r>
              <a:rPr lang="en-US" altLang="ko-KR" dirty="0" smtClean="0"/>
              <a:t>	20627433</a:t>
            </a:r>
          </a:p>
          <a:p>
            <a:r>
              <a:rPr lang="en-US" altLang="ko-KR" dirty="0" smtClean="0"/>
              <a:t>		</a:t>
            </a:r>
            <a:r>
              <a:rPr lang="ko-KR" altLang="en-US" dirty="0" smtClean="0"/>
              <a:t>김승일</a:t>
            </a:r>
            <a:r>
              <a:rPr lang="en-US" altLang="ko-KR" dirty="0" smtClean="0"/>
              <a:t>	20627488</a:t>
            </a:r>
          </a:p>
          <a:p>
            <a:r>
              <a:rPr lang="en-US" altLang="ko-KR" dirty="0" smtClean="0"/>
              <a:t>		</a:t>
            </a:r>
            <a:r>
              <a:rPr lang="ko-KR" altLang="en-US" dirty="0" smtClean="0"/>
              <a:t>이상재</a:t>
            </a:r>
            <a:r>
              <a:rPr lang="en-US" altLang="ko-KR" dirty="0" smtClean="0"/>
              <a:t>	20627792</a:t>
            </a:r>
          </a:p>
          <a:p>
            <a:r>
              <a:rPr lang="en-US" altLang="ko-KR" dirty="0" smtClean="0"/>
              <a:t>		</a:t>
            </a:r>
            <a:r>
              <a:rPr lang="ko-KR" altLang="en-US" dirty="0" smtClean="0"/>
              <a:t>전재문</a:t>
            </a:r>
            <a:r>
              <a:rPr lang="en-US" altLang="ko-KR" dirty="0" smtClean="0"/>
              <a:t>	20627912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3200" dirty="0" smtClean="0"/>
              <a:t>종단 측량 야장</a:t>
            </a:r>
            <a:endParaRPr lang="ko-KR" altLang="en-US" sz="3200" dirty="0"/>
          </a:p>
        </p:txBody>
      </p:sp>
      <p:pic>
        <p:nvPicPr>
          <p:cNvPr id="5" name="내용 개체 틀 4" descr="종단측량야장.bmp"/>
          <p:cNvPicPr preferRelativeResize="0"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9000"/>
            <a:ext cx="4680000" cy="64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3200" dirty="0" smtClean="0"/>
              <a:t>횡단 측량 야장</a:t>
            </a:r>
            <a:endParaRPr lang="ko-KR" altLang="en-US" sz="3200" dirty="0"/>
          </a:p>
        </p:txBody>
      </p:sp>
      <p:pic>
        <p:nvPicPr>
          <p:cNvPr id="5" name="내용 개체 틀 4" descr="횡단측량야장1.bmp"/>
          <p:cNvPicPr preferRelativeResize="0"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9000"/>
            <a:ext cx="4320000" cy="64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횡단측량야장2.bmp"/>
          <p:cNvPicPr preferRelativeResize="0"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6532" y="189000"/>
            <a:ext cx="4320000" cy="6480000"/>
          </a:xfrm>
        </p:spPr>
      </p:pic>
      <p:pic>
        <p:nvPicPr>
          <p:cNvPr id="7" name="내용 개체 틀 6" descr="횡단측량야장3.bmp"/>
          <p:cNvPicPr preferRelativeResize="0">
            <a:picLocks noGrp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01982" y="189000"/>
            <a:ext cx="4320000" cy="64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횡단측량야장4.bmp"/>
          <p:cNvPicPr preferRelativeResize="0"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9280" y="189000"/>
            <a:ext cx="4320000" cy="6480000"/>
          </a:xfrm>
        </p:spPr>
      </p:pic>
      <p:pic>
        <p:nvPicPr>
          <p:cNvPr id="7" name="내용 개체 틀 6" descr="횡단측량야장5.bmp"/>
          <p:cNvPicPr preferRelativeResize="0">
            <a:picLocks noGrp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01982" y="189000"/>
            <a:ext cx="4320000" cy="64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종단면도</a:t>
            </a:r>
            <a:r>
              <a:rPr lang="en-US" altLang="ko-KR" dirty="0" smtClean="0"/>
              <a:t>(CAD)</a:t>
            </a:r>
            <a:endParaRPr lang="ko-KR" alt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횡단 지형도</a:t>
            </a:r>
            <a:r>
              <a:rPr lang="en-US" altLang="ko-KR" dirty="0" smtClean="0"/>
              <a:t>(CAD)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337" y="1513999"/>
            <a:ext cx="6412501" cy="462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sz="quarter" idx="14"/>
          </p:nvPr>
        </p:nvSpPr>
        <p:spPr>
          <a:xfrm>
            <a:off x="4499992" y="1463040"/>
            <a:ext cx="3886200" cy="42885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종단 곡선 설치</a:t>
            </a:r>
            <a:endParaRPr lang="en-US" altLang="ko-KR" sz="24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200" dirty="0" smtClean="0"/>
              <a:t>최대 종단경사</a:t>
            </a:r>
            <a:endParaRPr lang="en-US" altLang="ko-KR" sz="22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200" dirty="0" err="1" smtClean="0"/>
              <a:t>종곡선</a:t>
            </a:r>
            <a:r>
              <a:rPr lang="ko-KR" altLang="en-US" sz="2200" dirty="0" smtClean="0"/>
              <a:t> 설치 계획</a:t>
            </a:r>
            <a:endParaRPr lang="en-US" altLang="ko-KR" sz="22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400" dirty="0" err="1" smtClean="0"/>
              <a:t>토공량</a:t>
            </a:r>
            <a:r>
              <a:rPr lang="ko-KR" altLang="en-US" sz="2400" dirty="0" smtClean="0"/>
              <a:t> 산출</a:t>
            </a:r>
            <a:endParaRPr lang="en-US" altLang="ko-KR" sz="24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200" dirty="0" err="1" smtClean="0"/>
              <a:t>종단계획고</a:t>
            </a:r>
            <a:endParaRPr lang="en-US" altLang="ko-KR" sz="22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200" dirty="0" smtClean="0"/>
              <a:t>횡단시공단면도</a:t>
            </a:r>
            <a:endParaRPr lang="en-US" altLang="ko-KR" sz="22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200" dirty="0" err="1" smtClean="0"/>
              <a:t>토량계산표</a:t>
            </a:r>
            <a:endParaRPr lang="en-US" altLang="ko-KR" sz="22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200" dirty="0" smtClean="0"/>
              <a:t>토적도</a:t>
            </a:r>
            <a:r>
              <a:rPr lang="en-US" altLang="ko-KR" sz="2000" dirty="0" smtClean="0"/>
              <a:t> (MASS CURVE)</a:t>
            </a:r>
            <a:endParaRPr lang="en-US" altLang="ko-KR" sz="2200" dirty="0" smtClean="0"/>
          </a:p>
          <a:p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>
          <a:xfrm>
            <a:off x="685800" y="1463040"/>
            <a:ext cx="3886200" cy="4288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 도로 설계 계획</a:t>
            </a:r>
            <a:endParaRPr lang="en-US" altLang="ko-KR" sz="24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000" dirty="0" smtClean="0"/>
              <a:t>설계계획</a:t>
            </a:r>
            <a:endParaRPr lang="en-US" altLang="ko-KR" sz="20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000" dirty="0" smtClean="0"/>
              <a:t>설계속도</a:t>
            </a:r>
            <a:endParaRPr lang="en-US" altLang="ko-KR" sz="20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000" dirty="0" smtClean="0"/>
              <a:t>설계차량</a:t>
            </a: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지형 측량 실시</a:t>
            </a:r>
            <a:endParaRPr lang="en-US" altLang="ko-KR" sz="24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200" dirty="0" smtClean="0"/>
              <a:t>종단측량야장</a:t>
            </a:r>
            <a:endParaRPr lang="en-US" altLang="ko-KR" sz="22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200" dirty="0" smtClean="0"/>
              <a:t>횡단측량야장</a:t>
            </a:r>
            <a:endParaRPr lang="en-US" altLang="ko-KR" sz="22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200" dirty="0" smtClean="0"/>
              <a:t>종단지형도</a:t>
            </a:r>
            <a:endParaRPr lang="en-US" altLang="ko-KR" sz="22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200" dirty="0" smtClean="0"/>
              <a:t>횡단지형도</a:t>
            </a:r>
            <a:endParaRPr lang="en-US" altLang="ko-KR" sz="2200" dirty="0" smtClean="0"/>
          </a:p>
          <a:p>
            <a:endParaRPr lang="en-US" altLang="ko-KR" sz="2400" dirty="0" smtClean="0"/>
          </a:p>
          <a:p>
            <a:pPr>
              <a:buFont typeface="Wingdings" pitchFamily="2" charset="2"/>
              <a:buChar char="Ø"/>
            </a:pP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목</a:t>
            </a:r>
            <a:r>
              <a:rPr lang="en-US" altLang="ko-KR" dirty="0" smtClean="0"/>
              <a:t>	</a:t>
            </a:r>
            <a:r>
              <a:rPr lang="ko-KR" altLang="en-US" dirty="0" smtClean="0"/>
              <a:t>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차포물선.hwp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59545"/>
            <a:ext cx="8313793" cy="4277767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종단곡선 설치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최대종단경사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 rot="21540000">
            <a:off x="593388" y="1594473"/>
            <a:ext cx="7198399" cy="47244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최대 종단경사 설계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 rot="5400000">
            <a:off x="4644008" y="4149080"/>
            <a:ext cx="2304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1547664" y="5517232"/>
            <a:ext cx="403244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종단곡선최소길이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 rot="21540000">
            <a:off x="538998" y="1586278"/>
            <a:ext cx="8137458" cy="47244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종단곡선 설치 계획</a:t>
            </a:r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2699792" y="5373216"/>
            <a:ext cx="48965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3674"/>
            <a:ext cx="91440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종단곡선 위치 선정</a:t>
            </a:r>
            <a:endParaRPr lang="ko-KR" altLang="en-US" dirty="0"/>
          </a:p>
        </p:txBody>
      </p:sp>
      <p:sp>
        <p:nvSpPr>
          <p:cNvPr id="5" name="도넛 4"/>
          <p:cNvSpPr/>
          <p:nvPr/>
        </p:nvSpPr>
        <p:spPr>
          <a:xfrm>
            <a:off x="4499992" y="2636912"/>
            <a:ext cx="720000" cy="720000"/>
          </a:xfrm>
          <a:prstGeom prst="donut">
            <a:avLst>
              <a:gd name="adj" fmla="val 880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도넛 5"/>
          <p:cNvSpPr/>
          <p:nvPr/>
        </p:nvSpPr>
        <p:spPr>
          <a:xfrm>
            <a:off x="7308304" y="3140968"/>
            <a:ext cx="720000" cy="720000"/>
          </a:xfrm>
          <a:prstGeom prst="donut">
            <a:avLst>
              <a:gd name="adj" fmla="val 880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도넛 6"/>
          <p:cNvSpPr/>
          <p:nvPr/>
        </p:nvSpPr>
        <p:spPr>
          <a:xfrm>
            <a:off x="899592" y="4005064"/>
            <a:ext cx="720000" cy="720000"/>
          </a:xfrm>
          <a:prstGeom prst="donut">
            <a:avLst>
              <a:gd name="adj" fmla="val 880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364575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오르막 경사 </a:t>
            </a:r>
            <a:r>
              <a:rPr lang="en-US" altLang="ko-KR" dirty="0" smtClean="0"/>
              <a:t>9.2%</a:t>
            </a:r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내리막 경사 </a:t>
            </a:r>
            <a:r>
              <a:rPr lang="en-US" altLang="ko-KR" dirty="0" smtClean="0"/>
              <a:t>3.9%, 3.4%</a:t>
            </a:r>
          </a:p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 3.9% -&gt; 3.4% </a:t>
            </a:r>
            <a:r>
              <a:rPr lang="ko-KR" altLang="en-US" dirty="0" smtClean="0"/>
              <a:t>구간은 차량에 영향을 주지 않는다고</a:t>
            </a: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 판단하여 곡선설치 무시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종단곡선 </a:t>
            </a:r>
            <a:r>
              <a:rPr lang="en-US" altLang="ko-KR" sz="2800" dirty="0" smtClean="0"/>
              <a:t>AB</a:t>
            </a:r>
            <a:endParaRPr lang="ko-KR" altLang="en-US" sz="2800" dirty="0"/>
          </a:p>
        </p:txBody>
      </p:sp>
      <p:pic>
        <p:nvPicPr>
          <p:cNvPr id="9" name="내용 개체 틀 8" descr="종곡선AB.bmp"/>
          <p:cNvPicPr preferRelativeResize="0"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220472" y="1124744"/>
            <a:ext cx="3600000" cy="5400000"/>
          </a:xfrm>
        </p:spPr>
      </p:pic>
      <p:pic>
        <p:nvPicPr>
          <p:cNvPr id="2050" name="Picture 2"/>
          <p:cNvPicPr preferRelativeResize="0">
            <a:picLocks noGrp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485264"/>
            <a:ext cx="43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2000" dirty="0" smtClean="0"/>
              <a:t>종합복지센터의 완공과 일반시민들의 사용개방으로 북문에서 진입해오는 이용자들의 편의를 위해 진입로가 필요하다고 판단</a:t>
            </a:r>
            <a:r>
              <a:rPr lang="en-US" altLang="ko-KR" sz="20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sz="2000" dirty="0" smtClean="0"/>
              <a:t>야산을 개간하여 단순 진입로 역할 뿐만 아닌 교내 산책로 역할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도로 설계 계획</a:t>
            </a:r>
            <a:endParaRPr lang="ko-KR" altLang="en-US" dirty="0"/>
          </a:p>
        </p:txBody>
      </p:sp>
      <p:pic>
        <p:nvPicPr>
          <p:cNvPr id="7" name="내용 개체 틀 6" descr="항공지도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4714" y="1484784"/>
            <a:ext cx="4291583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종단곡선 </a:t>
            </a:r>
            <a:r>
              <a:rPr lang="en-US" altLang="ko-KR" sz="2800" dirty="0" smtClean="0"/>
              <a:t>CD</a:t>
            </a:r>
            <a:endParaRPr lang="ko-KR" altLang="en-US" sz="2800" dirty="0"/>
          </a:p>
        </p:txBody>
      </p:sp>
      <p:pic>
        <p:nvPicPr>
          <p:cNvPr id="8" name="내용 개체 틀 7" descr="종곡선CD.bmp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220072" y="332656"/>
            <a:ext cx="3600000" cy="6236620"/>
          </a:xfrm>
        </p:spPr>
      </p:pic>
      <p:pic>
        <p:nvPicPr>
          <p:cNvPr id="3074" name="Picture 2"/>
          <p:cNvPicPr preferRelativeResize="0">
            <a:picLocks noGrp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413256"/>
            <a:ext cx="43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종단곡선 </a:t>
            </a:r>
            <a:r>
              <a:rPr lang="en-US" altLang="ko-KR" sz="2800" dirty="0" smtClean="0"/>
              <a:t>EF</a:t>
            </a:r>
            <a:endParaRPr lang="ko-KR" altLang="en-US" sz="2800" dirty="0"/>
          </a:p>
        </p:txBody>
      </p:sp>
      <p:pic>
        <p:nvPicPr>
          <p:cNvPr id="8" name="내용 개체 틀 7" descr="종곡선EF.bmp"/>
          <p:cNvPicPr preferRelativeResize="0"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052736"/>
            <a:ext cx="3600000" cy="5400000"/>
          </a:xfrm>
        </p:spPr>
      </p:pic>
      <p:pic>
        <p:nvPicPr>
          <p:cNvPr id="4098" name="Picture 2"/>
          <p:cNvPicPr preferRelativeResize="0">
            <a:picLocks noGrp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413256"/>
            <a:ext cx="43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종단곡선 설치 후</a:t>
            </a:r>
            <a:endParaRPr lang="ko-KR" alt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도넛 11"/>
          <p:cNvSpPr/>
          <p:nvPr/>
        </p:nvSpPr>
        <p:spPr>
          <a:xfrm>
            <a:off x="4283968" y="1556792"/>
            <a:ext cx="1008112" cy="1008112"/>
          </a:xfrm>
          <a:prstGeom prst="donut">
            <a:avLst>
              <a:gd name="adj" fmla="val 880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도넛 12"/>
          <p:cNvSpPr/>
          <p:nvPr/>
        </p:nvSpPr>
        <p:spPr>
          <a:xfrm>
            <a:off x="7380312" y="2204864"/>
            <a:ext cx="720080" cy="720080"/>
          </a:xfrm>
          <a:prstGeom prst="donut">
            <a:avLst>
              <a:gd name="adj" fmla="val 880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도넛 13"/>
          <p:cNvSpPr/>
          <p:nvPr/>
        </p:nvSpPr>
        <p:spPr>
          <a:xfrm>
            <a:off x="971600" y="3284984"/>
            <a:ext cx="720080" cy="720080"/>
          </a:xfrm>
          <a:prstGeom prst="donut">
            <a:avLst>
              <a:gd name="adj" fmla="val 880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 절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성토 높이</a:t>
            </a:r>
            <a:endParaRPr lang="ko-KR" altLang="en-US" sz="2800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sz="quarter" idx="13"/>
          </p:nvPr>
        </p:nvGraphicFramePr>
        <p:xfrm>
          <a:off x="780108" y="962744"/>
          <a:ext cx="7680324" cy="56586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20081"/>
                <a:gridCol w="1920081"/>
                <a:gridCol w="1920081"/>
                <a:gridCol w="1920081"/>
              </a:tblGrid>
              <a:tr h="378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측점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지반고</a:t>
                      </a:r>
                      <a:r>
                        <a:rPr lang="en-US" altLang="ko-KR" sz="1400" dirty="0" smtClean="0"/>
                        <a:t>(m)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절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성토고</a:t>
                      </a:r>
                      <a:r>
                        <a:rPr lang="en-US" altLang="ko-KR" sz="1400" dirty="0" smtClean="0"/>
                        <a:t>(m)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예상 </a:t>
                      </a:r>
                      <a:r>
                        <a:rPr lang="ko-KR" altLang="en-US" sz="1400" dirty="0" err="1" smtClean="0"/>
                        <a:t>계획고</a:t>
                      </a:r>
                      <a:r>
                        <a:rPr lang="en-US" altLang="ko-KR" sz="1400" dirty="0" smtClean="0"/>
                        <a:t>(m)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A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50m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0.470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49.530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54.165m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-2.325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56.490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55.884m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-2.210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58.094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57.072m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-1.275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58.347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58.091m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0.788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57.303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59.376m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-0.093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59.469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60.427m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1.172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59.255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NO.6+12m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61.018m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1.542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59.476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61.853m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0.122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61.731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64.183m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0.311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63.872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NO.9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65.57m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-0.832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66.402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NO.10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67.893m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-1.416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69.309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NO.11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69.898m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-2.755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72.653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NO.12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73.461m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-2.438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75.899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 절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성토 높이</a:t>
            </a:r>
            <a:endParaRPr lang="ko-KR" altLang="en-US" sz="2800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sz="quarter" idx="13"/>
          </p:nvPr>
        </p:nvGraphicFramePr>
        <p:xfrm>
          <a:off x="780108" y="962744"/>
          <a:ext cx="7680324" cy="56515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20081"/>
                <a:gridCol w="1920081"/>
                <a:gridCol w="1920081"/>
                <a:gridCol w="192008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측점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지반고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절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성토고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예상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계획고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74.852m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-2.106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76.958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76.196m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-1.828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78.024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78.284m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-1.826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80.110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NO.15+10.9m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79.75m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-1.588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81.338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80.105m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-0.349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80.454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79.637m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1.330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78.307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NO.18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80.595m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0.097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80.498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83.201m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-2.570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85.771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NO.20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84.82m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-1.933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86.753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NO.21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82.294m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-0.091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82.385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NO.22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79.831m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0.487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79.344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NO.23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79.438m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-0.518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79.956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NO.24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79.594m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-0.891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80.485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NO.25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77.803m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77.803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 절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성토 높이</a:t>
            </a:r>
            <a:endParaRPr lang="ko-KR" altLang="en-US" sz="2800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sz="quarter" idx="13"/>
          </p:nvPr>
        </p:nvGraphicFramePr>
        <p:xfrm>
          <a:off x="780108" y="962744"/>
          <a:ext cx="7680324" cy="561975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20081"/>
                <a:gridCol w="1920081"/>
                <a:gridCol w="1920081"/>
                <a:gridCol w="192008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측점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지반고</a:t>
                      </a:r>
                      <a:r>
                        <a:rPr lang="en-US" altLang="ko-KR" sz="1400" dirty="0" smtClean="0"/>
                        <a:t>(m)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절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성토고</a:t>
                      </a:r>
                      <a:r>
                        <a:rPr lang="en-US" altLang="ko-KR" sz="1400" dirty="0" smtClean="0"/>
                        <a:t>(m)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예상 </a:t>
                      </a:r>
                      <a:r>
                        <a:rPr lang="ko-KR" altLang="en-US" sz="1400" dirty="0" err="1" smtClean="0"/>
                        <a:t>계획고</a:t>
                      </a:r>
                      <a:r>
                        <a:rPr lang="en-US" altLang="ko-KR" sz="1400" dirty="0" smtClean="0"/>
                        <a:t>(m)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77.263m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-0.507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77.770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NO.27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77.432m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-1.816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79.248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NO.28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78.442m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-2.677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81.119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NO.29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77.763m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-2.893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80.656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77.41m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-3.360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80.770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77.19m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-3.476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80.666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NO.32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74.706m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-1.562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76.268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NO.33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73.355m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-1.007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74.362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NO.33+12.8m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72.568m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-0.064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72.632 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96399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ko-KR" dirty="0" smtClean="0"/>
              <a:t> </a:t>
            </a:r>
            <a:r>
              <a:rPr lang="ko-KR" altLang="en-US" sz="2000" dirty="0" smtClean="0"/>
              <a:t>측정한 횡단 지형도에 종단면도의 </a:t>
            </a:r>
            <a:r>
              <a:rPr lang="ko-KR" altLang="en-US" sz="2000" dirty="0" err="1" smtClean="0"/>
              <a:t>계획고에</a:t>
            </a:r>
            <a:r>
              <a:rPr lang="ko-KR" altLang="en-US" sz="2000" dirty="0" smtClean="0"/>
              <a:t> 맞게 시공단면을 설치</a:t>
            </a:r>
            <a:r>
              <a:rPr lang="en-US" altLang="ko-KR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시공단면의 </a:t>
            </a:r>
            <a:r>
              <a:rPr lang="ko-KR" altLang="en-US" sz="2000" dirty="0" err="1" smtClean="0"/>
              <a:t>성토고는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1:1.5, </a:t>
            </a:r>
            <a:r>
              <a:rPr lang="ko-KR" altLang="en-US" sz="2000" dirty="0" err="1" smtClean="0"/>
              <a:t>절토고는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1:1 </a:t>
            </a:r>
            <a:r>
              <a:rPr lang="ko-KR" altLang="en-US" sz="2000" dirty="0" smtClean="0"/>
              <a:t>의 경사로 하므로서 </a:t>
            </a:r>
            <a:r>
              <a:rPr lang="ko-KR" altLang="en-US" sz="2000" dirty="0" err="1" smtClean="0"/>
              <a:t>시공후</a:t>
            </a:r>
            <a:r>
              <a:rPr lang="ko-KR" altLang="en-US" sz="2000" dirty="0" smtClean="0"/>
              <a:t> 사면의 안정을 고려</a:t>
            </a:r>
            <a:r>
              <a:rPr lang="en-US" altLang="ko-KR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도로면의</a:t>
            </a:r>
            <a:r>
              <a:rPr lang="ko-KR" altLang="en-US" sz="2000" dirty="0" smtClean="0"/>
              <a:t> 중심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중앙부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를 경사 </a:t>
            </a:r>
            <a:r>
              <a:rPr lang="en-US" altLang="ko-KR" sz="2000" dirty="0" smtClean="0"/>
              <a:t>2%</a:t>
            </a:r>
            <a:r>
              <a:rPr lang="ko-KR" altLang="en-US" sz="2000" dirty="0" smtClean="0"/>
              <a:t>로 </a:t>
            </a:r>
            <a:r>
              <a:rPr lang="ko-KR" altLang="en-US" sz="2000" dirty="0" err="1" smtClean="0"/>
              <a:t>올려주므로서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우수시에</a:t>
            </a:r>
            <a:r>
              <a:rPr lang="ko-KR" altLang="en-US" sz="2000" dirty="0" smtClean="0"/>
              <a:t> 도로상의 자연배수가 일어나게끔 설계</a:t>
            </a:r>
            <a:r>
              <a:rPr lang="en-US" altLang="ko-KR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토공량</a:t>
            </a:r>
            <a:r>
              <a:rPr lang="ko-KR" altLang="en-US" sz="2000" dirty="0" smtClean="0"/>
              <a:t> 산출을 위하여 횡단지형도와 시공단면이 만나지 않는 부분은 추가 측량을 실시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 </a:t>
            </a:r>
            <a:r>
              <a:rPr lang="ko-KR" altLang="en-US" sz="2000" dirty="0" smtClean="0"/>
              <a:t>종단곡선에서 </a:t>
            </a:r>
            <a:r>
              <a:rPr lang="ko-KR" altLang="en-US" sz="2000" dirty="0" err="1" smtClean="0"/>
              <a:t>계획고에</a:t>
            </a:r>
            <a:r>
              <a:rPr lang="ko-KR" altLang="en-US" sz="2000" dirty="0" smtClean="0"/>
              <a:t> 맞게 횡단면도에 시공단면을 설치</a:t>
            </a:r>
            <a:r>
              <a:rPr lang="en-US" altLang="ko-KR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/>
              <a:t> 시공단면과 횡단지형도가 만나지 않아 </a:t>
            </a:r>
            <a:r>
              <a:rPr lang="ko-KR" altLang="en-US" sz="2000" dirty="0" err="1" smtClean="0"/>
              <a:t>토공량을</a:t>
            </a:r>
            <a:r>
              <a:rPr lang="ko-KR" altLang="en-US" sz="2000" dirty="0" smtClean="0"/>
              <a:t> 산출 불가능</a:t>
            </a:r>
            <a:r>
              <a:rPr lang="en-US" altLang="ko-KR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/>
              <a:t> 추가 측량을 실시</a:t>
            </a:r>
            <a:r>
              <a:rPr lang="en-US" altLang="ko-KR" sz="2000" dirty="0" smtClean="0"/>
              <a:t>.</a:t>
            </a:r>
          </a:p>
          <a:p>
            <a:pPr lvl="2">
              <a:buFont typeface="Wingdings" pitchFamily="2" charset="2"/>
              <a:buChar char="Ø"/>
            </a:pPr>
            <a:r>
              <a:rPr lang="ko-KR" altLang="en-US" sz="1800" dirty="0" smtClean="0"/>
              <a:t>기존에 종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횡단 </a:t>
            </a:r>
            <a:r>
              <a:rPr lang="ko-KR" altLang="en-US" sz="1800" dirty="0" err="1" smtClean="0"/>
              <a:t>측량시</a:t>
            </a:r>
            <a:r>
              <a:rPr lang="ko-KR" altLang="en-US" sz="1800" dirty="0" smtClean="0"/>
              <a:t> 표시한 지점에서 추가로 횡단 길이를 연장하여 측량 실시</a:t>
            </a:r>
            <a:r>
              <a:rPr lang="en-US" altLang="ko-KR" sz="1800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추가 횡단측량 실시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내용 개체 틀 14" descr="설계속도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1790"/>
            <a:ext cx="7680325" cy="3248170"/>
          </a:xfr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설계 속도</a:t>
            </a:r>
            <a:endParaRPr lang="ko-KR" altLang="en-US" dirty="0"/>
          </a:p>
        </p:txBody>
      </p:sp>
      <p:sp>
        <p:nvSpPr>
          <p:cNvPr id="16" name="도넛 15"/>
          <p:cNvSpPr/>
          <p:nvPr/>
        </p:nvSpPr>
        <p:spPr>
          <a:xfrm>
            <a:off x="5314289" y="4503619"/>
            <a:ext cx="540000" cy="540000"/>
          </a:xfrm>
          <a:prstGeom prst="donut">
            <a:avLst>
              <a:gd name="adj" fmla="val 1217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573325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Font typeface="Wingdings" pitchFamily="2" charset="2"/>
              <a:buChar char="Ø"/>
            </a:pPr>
            <a:r>
              <a:rPr lang="ko-KR" altLang="en-US" sz="2000" dirty="0" smtClean="0"/>
              <a:t> 도로 종류별 최소 설계속도에 의하여 </a:t>
            </a:r>
            <a:r>
              <a:rPr lang="en-US" altLang="ko-KR" sz="2000" dirty="0" smtClean="0"/>
              <a:t>40kph</a:t>
            </a:r>
            <a:r>
              <a:rPr lang="ko-KR" altLang="en-US" sz="2000" dirty="0" smtClean="0"/>
              <a:t>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결정</a:t>
            </a:r>
            <a:r>
              <a:rPr lang="en-US" altLang="ko-KR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설계 차량</a:t>
            </a:r>
            <a:endParaRPr lang="ko-KR" altLang="en-US" dirty="0"/>
          </a:p>
        </p:txBody>
      </p:sp>
      <p:graphicFrame>
        <p:nvGraphicFramePr>
          <p:cNvPr id="8" name="내용 개체 틀 7"/>
          <p:cNvGraphicFramePr>
            <a:graphicFrameLocks/>
          </p:cNvGraphicFramePr>
          <p:nvPr/>
        </p:nvGraphicFramePr>
        <p:xfrm>
          <a:off x="449580" y="5373216"/>
          <a:ext cx="82448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505"/>
                <a:gridCol w="687705"/>
                <a:gridCol w="459105"/>
                <a:gridCol w="687705"/>
                <a:gridCol w="687705"/>
                <a:gridCol w="1373505"/>
                <a:gridCol w="1373505"/>
                <a:gridCol w="1602105"/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소형 자동차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길이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폭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높이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축거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앞내민길이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뒷내민길이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최소반경회전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4.7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6.0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36" y="2996952"/>
            <a:ext cx="784032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27584" y="148478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 </a:t>
            </a:r>
            <a:r>
              <a:rPr lang="ko-KR" altLang="en-US" sz="2000" dirty="0" smtClean="0"/>
              <a:t>교직원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본교 학생 및 인근 지역주민들이 사용하기 때문에 승용차량이 많이 이용할 것이라 판단</a:t>
            </a:r>
            <a:r>
              <a:rPr lang="en-US" altLang="ko-KR" sz="2000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400" dirty="0" smtClean="0"/>
              <a:t> </a:t>
            </a:r>
            <a:r>
              <a:rPr lang="ko-KR" altLang="en-US" sz="2400" dirty="0" smtClean="0"/>
              <a:t>종단 경사를 설치하고 종단 </a:t>
            </a:r>
            <a:r>
              <a:rPr lang="ko-KR" altLang="en-US" sz="2400" dirty="0" err="1" smtClean="0"/>
              <a:t>계획고에</a:t>
            </a:r>
            <a:r>
              <a:rPr lang="ko-KR" altLang="en-US" sz="2400" dirty="0" smtClean="0"/>
              <a:t> 대해 횡단 시공단면을 결정한 후 </a:t>
            </a:r>
            <a:r>
              <a:rPr lang="ko-KR" altLang="en-US" sz="2400" dirty="0" err="1" smtClean="0"/>
              <a:t>토공량을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산출하였을때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성토량과</a:t>
            </a: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절토량의</a:t>
            </a:r>
            <a:r>
              <a:rPr lang="ko-KR" altLang="en-US" sz="2400" dirty="0" smtClean="0"/>
              <a:t> 차이가 </a:t>
            </a:r>
            <a:r>
              <a:rPr lang="en-US" altLang="ko-KR" sz="2400" dirty="0" smtClean="0"/>
              <a:t>0</a:t>
            </a:r>
            <a:r>
              <a:rPr lang="ko-KR" altLang="en-US" sz="2400" dirty="0" smtClean="0"/>
              <a:t>에 가까워야 공사비 절감등의 이득을 </a:t>
            </a:r>
            <a:r>
              <a:rPr lang="ko-KR" altLang="en-US" sz="2400" dirty="0" err="1" smtClean="0"/>
              <a:t>얻을수</a:t>
            </a:r>
            <a:r>
              <a:rPr lang="ko-KR" altLang="en-US" sz="2400" dirty="0" smtClean="0"/>
              <a:t> 있다</a:t>
            </a:r>
            <a:r>
              <a:rPr lang="en-US" altLang="ko-KR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400" dirty="0" smtClean="0"/>
              <a:t> </a:t>
            </a:r>
            <a:r>
              <a:rPr lang="ko-KR" altLang="en-US" sz="2400" dirty="0" smtClean="0"/>
              <a:t>따라서 여러 번의 반복 작업을 통해 최적화된 </a:t>
            </a:r>
            <a:r>
              <a:rPr lang="ko-KR" altLang="en-US" sz="2400" dirty="0" err="1" smtClean="0"/>
              <a:t>계획고를</a:t>
            </a:r>
            <a:r>
              <a:rPr lang="ko-KR" altLang="en-US" sz="2400" dirty="0" smtClean="0"/>
              <a:t> 결정하고 </a:t>
            </a:r>
            <a:r>
              <a:rPr lang="ko-KR" altLang="en-US" sz="2400" dirty="0" err="1" smtClean="0"/>
              <a:t>토공량을</a:t>
            </a:r>
            <a:r>
              <a:rPr lang="ko-KR" altLang="en-US" sz="2400" dirty="0" smtClean="0"/>
              <a:t> 산출한다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토공량</a:t>
            </a:r>
            <a:r>
              <a:rPr lang="ko-KR" altLang="en-US" dirty="0" smtClean="0"/>
              <a:t> 최적화</a:t>
            </a:r>
            <a:endParaRPr lang="ko-KR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계획고</a:t>
            </a:r>
            <a:r>
              <a:rPr lang="ko-KR" altLang="en-US" dirty="0" smtClean="0"/>
              <a:t> </a:t>
            </a:r>
            <a:r>
              <a:rPr lang="en-US" altLang="ko-KR" dirty="0" smtClean="0"/>
              <a:t>1.</a:t>
            </a:r>
            <a:endParaRPr lang="ko-KR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sz="quarter" idx="13"/>
          </p:nvPr>
        </p:nvGraphicFramePr>
        <p:xfrm>
          <a:off x="1259632" y="50800"/>
          <a:ext cx="6775449" cy="678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38"/>
                <a:gridCol w="806450"/>
                <a:gridCol w="525462"/>
                <a:gridCol w="558800"/>
                <a:gridCol w="525462"/>
                <a:gridCol w="565150"/>
                <a:gridCol w="871538"/>
                <a:gridCol w="835025"/>
                <a:gridCol w="792162"/>
                <a:gridCol w="792162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거리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지점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절토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성토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차인토량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(㎥)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누가토량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(㎥)</a:t>
                      </a:r>
                    </a:p>
                  </a:txBody>
                  <a:tcPr marL="9525" marR="9525" marT="9525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면적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(㎡)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체적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(㎥)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면적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(㎡)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체적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(㎥)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토량변화율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보정토량</a:t>
                      </a:r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(1/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C)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15.510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</a:tr>
              <a:tr h="968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9.644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96.440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155.100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172.333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-75.893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-75.893 </a:t>
                      </a:r>
                    </a:p>
                  </a:txBody>
                  <a:tcPr marL="9525" marR="9525" marT="9525" marB="0" anchor="ctr"/>
                </a:tc>
              </a:tr>
              <a:tr h="5821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5.083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147.270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146.770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70.877 </a:t>
                      </a:r>
                    </a:p>
                  </a:txBody>
                  <a:tcPr marL="9525" marR="9525" marT="9525" marB="0" anchor="ctr"/>
                </a:tc>
              </a:tr>
              <a:tr h="391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60.140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3.826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38.708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43.009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17.131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88.008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9.310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9.039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128.651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142.946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-133.636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-45.628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15.243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242.819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269.799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-269.799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-315.427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25.538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407.808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453.120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-453.120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-768.547 </a:t>
                      </a:r>
                    </a:p>
                  </a:txBody>
                  <a:tcPr marL="9525" marR="9525" marT="9525" marB="0" anchor="ctr"/>
                </a:tc>
              </a:tr>
              <a:tr h="614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NO.6+12m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29.623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330.964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367.738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-367.738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-1136.285 </a:t>
                      </a:r>
                    </a:p>
                  </a:txBody>
                  <a:tcPr marL="9525" marR="9525" marT="9525" marB="0" anchor="ctr"/>
                </a:tc>
              </a:tr>
              <a:tr h="506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24.646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217.074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241.194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-241.194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-1377.478 </a:t>
                      </a:r>
                    </a:p>
                  </a:txBody>
                  <a:tcPr marL="9525" marR="9525" marT="9525" marB="0" anchor="ctr"/>
                </a:tc>
              </a:tr>
              <a:tr h="3989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17.480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421.260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468.067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-468.067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-1845.545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28.316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457.962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508.847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-508.847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-2354.392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3.276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9.004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373.207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414.674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-411.398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-2765.790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3.276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10.759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197.632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219.591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-216.315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-2982.105 </a:t>
                      </a:r>
                    </a:p>
                  </a:txBody>
                  <a:tcPr marL="9525" marR="9525" marT="9525" marB="0" anchor="ctr"/>
                </a:tc>
              </a:tr>
              <a:tr h="687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7.068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70.680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107.588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119.542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-48.862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-3030.968 </a:t>
                      </a:r>
                    </a:p>
                  </a:txBody>
                  <a:tcPr marL="9525" marR="9525" marT="9525" marB="0" anchor="ctr"/>
                </a:tc>
              </a:tr>
              <a:tr h="579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3.606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106.742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106.259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-2924.709 </a:t>
                      </a:r>
                    </a:p>
                  </a:txBody>
                  <a:tcPr marL="9525" marR="9525" marT="9525" marB="0" anchor="ctr"/>
                </a:tc>
              </a:tr>
              <a:tr h="471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46.702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2.361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24.044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26.716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19.986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-2904.722 </a:t>
                      </a:r>
                    </a:p>
                  </a:txBody>
                  <a:tcPr marL="9525" marR="9525" marT="9525" marB="0" anchor="ctr"/>
                </a:tc>
              </a:tr>
              <a:tr h="36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4.797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58.614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23.609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26.232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32.382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-2872.341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NO.15+10.9m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8.342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71.609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71.609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-2800.731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3.614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54.398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1.590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1.766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52.632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-2748.099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36.138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26.411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267.608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297.342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-261.204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-3009.304 </a:t>
                      </a:r>
                    </a:p>
                  </a:txBody>
                  <a:tcPr marL="9525" marR="9525" marT="9525" marB="0" anchor="ctr"/>
                </a:tc>
              </a:tr>
              <a:tr h="651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23.275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496.866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552.073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-552.073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-3561.377 </a:t>
                      </a:r>
                    </a:p>
                  </a:txBody>
                  <a:tcPr marL="9525" marR="9525" marT="9525" marB="0" anchor="ctr"/>
                </a:tc>
              </a:tr>
              <a:tr h="543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2.043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20.433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232.827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258.697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-238.264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-3799.641 </a:t>
                      </a:r>
                    </a:p>
                  </a:txBody>
                  <a:tcPr marL="9525" marR="9525" marT="9525" marB="0" anchor="ctr"/>
                </a:tc>
              </a:tr>
              <a:tr h="435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20.433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13.566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135.733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150.814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-130.381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-3930.022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0.270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2.701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19.002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325.676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361.862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-359.161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-4289.183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2.701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41.865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608.666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676.296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-673.595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-4962.778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21.945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638.094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708.993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-708.993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-5671.771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14.885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368.294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409.216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-409.216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-6080.987 </a:t>
                      </a:r>
                    </a:p>
                  </a:txBody>
                  <a:tcPr marL="9525" marR="9525" marT="9525" marB="0" anchor="ctr"/>
                </a:tc>
              </a:tr>
              <a:tr h="615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41.351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562.355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624.839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-624.839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-6705.826 </a:t>
                      </a:r>
                    </a:p>
                  </a:txBody>
                  <a:tcPr marL="9525" marR="9525" marT="9525" marB="0" anchor="ctr"/>
                </a:tc>
              </a:tr>
              <a:tr h="507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36.531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778.813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865.348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-865.348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-7571.173 </a:t>
                      </a:r>
                    </a:p>
                  </a:txBody>
                  <a:tcPr marL="9525" marR="9525" marT="9525" marB="0" anchor="ctr"/>
                </a:tc>
              </a:tr>
              <a:tr h="399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10.975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475.058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527.842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-527.842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-8099.016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6.491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64.907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112.853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125.392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-60.485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-8159.501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4.181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106.721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0.885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11.952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13.280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93.441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-8066.060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7.458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116.393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8.851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9.834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106.559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-7959.501 </a:t>
                      </a:r>
                    </a:p>
                  </a:txBody>
                  <a:tcPr marL="9525" marR="9525" marT="9525" marB="0" anchor="ctr"/>
                </a:tc>
              </a:tr>
              <a:tr h="68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12.566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200.239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200.239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-7759.262 </a:t>
                      </a:r>
                    </a:p>
                  </a:txBody>
                  <a:tcPr marL="9525" marR="9525" marT="9525" marB="0" anchor="ctr"/>
                </a:tc>
              </a:tr>
              <a:tr h="579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128.704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30.284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302.837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336.486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-207.782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-7967.044 </a:t>
                      </a:r>
                    </a:p>
                  </a:txBody>
                  <a:tcPr marL="9525" marR="9525" marT="9525" marB="0" anchor="ctr"/>
                </a:tc>
              </a:tr>
              <a:tr h="471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3.044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19.993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502.767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558.630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-555.586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-8522.630 </a:t>
                      </a:r>
                    </a:p>
                  </a:txBody>
                  <a:tcPr marL="9525" marR="9525" marT="9525" marB="0" anchor="ctr"/>
                </a:tc>
              </a:tr>
              <a:tr h="363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NO.33+12.6m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13.113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208.565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231.739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-231.739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-8754.368 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672.6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1430.872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9166.716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10185.240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-8754.368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종</a:t>
            </a:r>
            <a:r>
              <a:rPr lang="en-US" altLang="ko-KR" dirty="0" smtClean="0"/>
              <a:t>·</a:t>
            </a:r>
            <a:r>
              <a:rPr lang="ko-KR" altLang="en-US" dirty="0" smtClean="0"/>
              <a:t>횡단 측량 </a:t>
            </a:r>
            <a:endParaRPr lang="ko-KR" altLang="en-US" dirty="0"/>
          </a:p>
        </p:txBody>
      </p:sp>
      <p:pic>
        <p:nvPicPr>
          <p:cNvPr id="4" name="내용 개체 틀 3" descr="위성지도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31540" y="1556792"/>
            <a:ext cx="8280920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1565666" y="1628800"/>
            <a:ext cx="60126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 smtClean="0"/>
              <a:t>대구대 북문</a:t>
            </a:r>
            <a:r>
              <a:rPr lang="en-US" altLang="ko-KR" dirty="0" smtClean="0"/>
              <a:t>(</a:t>
            </a:r>
            <a:r>
              <a:rPr lang="ko-KR" altLang="en-US" dirty="0" smtClean="0"/>
              <a:t>금호방면</a:t>
            </a:r>
            <a:r>
              <a:rPr lang="en-US" altLang="ko-KR" dirty="0" smtClean="0"/>
              <a:t>)	</a:t>
            </a:r>
            <a:r>
              <a:rPr lang="en-US" altLang="ko-KR" dirty="0" smtClean="0">
                <a:sym typeface="Wingdings" pitchFamily="2" charset="2"/>
              </a:rPr>
              <a:t>	</a:t>
            </a:r>
            <a:r>
              <a:rPr lang="ko-KR" altLang="en-US" dirty="0" smtClean="0">
                <a:sym typeface="Wingdings" pitchFamily="2" charset="2"/>
              </a:rPr>
              <a:t>대구대  종합복지센터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060848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종단 거리 </a:t>
            </a:r>
            <a:r>
              <a:rPr lang="en-US" altLang="ko-KR" sz="2000" dirty="0" smtClean="0"/>
              <a:t>: 672.8m</a:t>
            </a:r>
          </a:p>
          <a:p>
            <a:r>
              <a:rPr lang="en-US" altLang="ko-KR" sz="2000" dirty="0" smtClean="0"/>
              <a:t>A</a:t>
            </a:r>
            <a:r>
              <a:rPr lang="ko-KR" altLang="en-US" sz="2000" dirty="0" smtClean="0"/>
              <a:t>점 지반 고 </a:t>
            </a:r>
            <a:r>
              <a:rPr lang="en-US" altLang="ko-KR" sz="2000" dirty="0" smtClean="0"/>
              <a:t>: 50.0m</a:t>
            </a:r>
          </a:p>
          <a:p>
            <a:r>
              <a:rPr lang="ko-KR" altLang="en-US" sz="2000" dirty="0" smtClean="0"/>
              <a:t>측점 간격 </a:t>
            </a:r>
            <a:r>
              <a:rPr lang="en-US" altLang="ko-KR" sz="2000" dirty="0" smtClean="0"/>
              <a:t>: 20m</a:t>
            </a:r>
          </a:p>
          <a:p>
            <a:r>
              <a:rPr lang="ko-KR" altLang="en-US" sz="2000" dirty="0" smtClean="0"/>
              <a:t>계획도로 폭 </a:t>
            </a:r>
            <a:r>
              <a:rPr lang="en-US" altLang="ko-KR" sz="2000" dirty="0" smtClean="0"/>
              <a:t>: 8m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계획고</a:t>
            </a:r>
            <a:r>
              <a:rPr lang="ko-KR" altLang="en-US" dirty="0" smtClean="0"/>
              <a:t> </a:t>
            </a:r>
            <a:r>
              <a:rPr lang="en-US" altLang="ko-KR" dirty="0" smtClean="0"/>
              <a:t>2.</a:t>
            </a:r>
            <a:endParaRPr lang="ko-KR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/>
          <p:cNvGraphicFramePr>
            <a:graphicFrameLocks noGrp="1"/>
          </p:cNvGraphicFramePr>
          <p:nvPr>
            <p:ph sz="quarter" idx="13"/>
          </p:nvPr>
        </p:nvGraphicFramePr>
        <p:xfrm>
          <a:off x="1044839" y="44624"/>
          <a:ext cx="6916738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12"/>
                <a:gridCol w="822325"/>
                <a:gridCol w="530225"/>
                <a:gridCol w="598488"/>
                <a:gridCol w="530225"/>
                <a:gridCol w="565150"/>
                <a:gridCol w="892175"/>
                <a:gridCol w="852488"/>
                <a:gridCol w="809625"/>
                <a:gridCol w="809625"/>
              </a:tblGrid>
              <a:tr h="330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거리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m)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지점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절토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성토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차인토량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(㎥)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누가토량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(㎥)</a:t>
                      </a:r>
                    </a:p>
                  </a:txBody>
                  <a:tcPr marL="0" marR="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면적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체적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(㎥)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면적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체적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(㎥)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토량변화율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C)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보정토량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(1/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j-lt"/>
                          <a:ea typeface="굴림" pitchFamily="50" charset="-127"/>
                        </a:rPr>
                        <a:t>C)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4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3.454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　</a:t>
                      </a:r>
                    </a:p>
                  </a:txBody>
                  <a:tcPr marL="0" marR="0" marT="0" marB="0" anchor="ctr"/>
                </a:tc>
              </a:tr>
              <a:tr h="466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30.152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301.516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34.537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39.247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262.269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262.269 </a:t>
                      </a:r>
                    </a:p>
                  </a:txBody>
                  <a:tcPr marL="0" marR="0" marT="0" marB="0" anchor="ctr"/>
                </a:tc>
              </a:tr>
              <a:tr h="358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23.730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538.813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538.813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801.082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14.463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381.928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381.928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1183.010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8.728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231.910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231.910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1414.920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5.137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138.653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0.726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7.256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8.245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130.408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1545.328 </a:t>
                      </a:r>
                    </a:p>
                  </a:txBody>
                  <a:tcPr marL="0" marR="0" marT="0" marB="0" anchor="ctr"/>
                </a:tc>
              </a:tr>
              <a:tr h="64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0.795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59.320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3.694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44.199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50.226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9.094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1554.422 </a:t>
                      </a:r>
                    </a:p>
                  </a:txBody>
                  <a:tcPr marL="0" marR="0" marT="0" marB="0" anchor="ctr"/>
                </a:tc>
              </a:tr>
              <a:tr h="538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NO.6+12m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4.768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7.890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69.508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78.986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-74.218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1480.204 </a:t>
                      </a:r>
                    </a:p>
                  </a:txBody>
                  <a:tcPr marL="0" marR="0" marT="0" marB="0" anchor="ctr"/>
                </a:tc>
              </a:tr>
              <a:tr h="430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0.173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0.692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3.774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46.656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53.018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-52.326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1427.878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2.939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31.115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0.240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40.132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45.605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-14.490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1413.388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0.522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34.608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6.168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64.080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72.818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-38.210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1375.178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15.144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156.659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61.684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70.095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86.564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1461.742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6.782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219.258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219.247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1680.988 </a:t>
                      </a:r>
                    </a:p>
                  </a:txBody>
                  <a:tcPr marL="0" marR="0" marT="0" marB="0" anchor="ctr"/>
                </a:tc>
              </a:tr>
              <a:tr h="61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28.121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349.031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349.020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2030.008 </a:t>
                      </a:r>
                    </a:p>
                  </a:txBody>
                  <a:tcPr marL="0" marR="0" marT="0" marB="0" anchor="ctr"/>
                </a:tc>
              </a:tr>
              <a:tr h="502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15.263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433.842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433.842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2463.850 </a:t>
                      </a:r>
                    </a:p>
                  </a:txBody>
                  <a:tcPr marL="0" marR="0" marT="0" marB="0" anchor="ctr"/>
                </a:tc>
              </a:tr>
              <a:tr h="394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15.254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305.173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305.173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2769.023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24.268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395.219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395.219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3164.242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NO.15+10.9m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28.088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285.341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285.341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3449.583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9.1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19.914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218.409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218.409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3667.992 </a:t>
                      </a:r>
                    </a:p>
                  </a:txBody>
                  <a:tcPr marL="0" marR="0" marT="0" marB="0" anchor="ctr"/>
                </a:tc>
              </a:tr>
              <a:tr h="682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1.242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211.559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3.208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32.076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36.450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175.109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3843.101 </a:t>
                      </a:r>
                    </a:p>
                  </a:txBody>
                  <a:tcPr marL="0" marR="0" marT="0" marB="0" anchor="ctr"/>
                </a:tc>
              </a:tr>
              <a:tr h="574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12.422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3.448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66.553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75.628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-63.206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3779.895 </a:t>
                      </a:r>
                    </a:p>
                  </a:txBody>
                  <a:tcPr marL="0" marR="0" marT="0" marB="0" anchor="ctr"/>
                </a:tc>
              </a:tr>
              <a:tr h="46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10.284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102.843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34.477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39.178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63.665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3843.559 </a:t>
                      </a:r>
                    </a:p>
                  </a:txBody>
                  <a:tcPr marL="0" marR="0" marT="0" marB="0" anchor="ctr"/>
                </a:tc>
              </a:tr>
              <a:tr h="358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15.703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259.868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259.868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4103.427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0.315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160.172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18.720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187.201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212.728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-52.556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4050.871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3.147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40.992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597.124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678.550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-675.403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3375.468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15.695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566.875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644.176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-644.176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2731.292 </a:t>
                      </a:r>
                    </a:p>
                  </a:txBody>
                  <a:tcPr marL="0" marR="0" marT="0" marB="0" anchor="ctr"/>
                </a:tc>
              </a:tr>
              <a:tr h="647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0.327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3.272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7.970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236.651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268.922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-265.650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2465.642 </a:t>
                      </a:r>
                    </a:p>
                  </a:txBody>
                  <a:tcPr marL="0" marR="0" marT="0" marB="0" anchor="ctr"/>
                </a:tc>
              </a:tr>
              <a:tr h="539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3.272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28.591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365.609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415.465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-412.193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2053.450 </a:t>
                      </a:r>
                    </a:p>
                  </a:txBody>
                  <a:tcPr marL="0" marR="0" marT="0" marB="0" anchor="ctr"/>
                </a:tc>
              </a:tr>
              <a:tr h="431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22.809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514.003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584.094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-584.094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1469.355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0.532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7.834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306.432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348.218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-347.686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1121.669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3.557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36.104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1.302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91.357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103.815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-67.711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1053.958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0.386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39.434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10.484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117.854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133.925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-94.491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959.467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4.168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10.336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208.192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236.582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-232.414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727.053 </a:t>
                      </a:r>
                    </a:p>
                  </a:txBody>
                  <a:tcPr marL="0" marR="0" marT="0" marB="0" anchor="ctr"/>
                </a:tc>
              </a:tr>
              <a:tr h="611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0.177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2.074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11.750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220.859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250.976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-248.902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478.151 </a:t>
                      </a:r>
                    </a:p>
                  </a:txBody>
                  <a:tcPr marL="0" marR="0" marT="0" marB="0" anchor="ctr"/>
                </a:tc>
              </a:tr>
              <a:tr h="503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1.768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54.233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659.835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749.813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-748.045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-269.893 </a:t>
                      </a:r>
                    </a:p>
                  </a:txBody>
                  <a:tcPr marL="0" marR="0" marT="0" marB="0" anchor="ctr"/>
                </a:tc>
              </a:tr>
              <a:tr h="395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27.247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814.798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925.907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-925.907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-1195.800 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12.6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NO.33+12.6m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15.034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266.368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302.691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-302.691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latin typeface="+mn-lt"/>
                          <a:ea typeface="굴림" pitchFamily="50" charset="-127"/>
                        </a:rPr>
                        <a:t>-1498.491 </a:t>
                      </a:r>
                    </a:p>
                  </a:txBody>
                  <a:tcPr marL="0" marR="0" marT="0" marB="0" anchor="ctr"/>
                </a:tc>
              </a:tr>
              <a:tr h="602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692.6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4926.890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5654.335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6425.381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latin typeface="+mn-lt"/>
                          <a:ea typeface="굴림" pitchFamily="50" charset="-127"/>
                        </a:rPr>
                        <a:t>-1498.491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굴림" pitchFamily="50" charset="-127"/>
                        </a:rPr>
                        <a:t>　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>
          <a:xfrm>
            <a:off x="352426" y="1066800"/>
            <a:ext cx="768096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 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차 계획에서 누적 </a:t>
            </a:r>
            <a:r>
              <a:rPr lang="ko-KR" altLang="en-US" sz="2000" dirty="0" err="1" smtClean="0"/>
              <a:t>토량이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-8754.367m3 </a:t>
            </a:r>
            <a:r>
              <a:rPr lang="ko-KR" altLang="en-US" sz="2000" dirty="0" smtClean="0"/>
              <a:t>으로 나왔으며 이는 공사구간에 </a:t>
            </a:r>
            <a:r>
              <a:rPr lang="en-US" altLang="ko-KR" sz="2000" dirty="0" smtClean="0"/>
              <a:t>8754.367m3 </a:t>
            </a:r>
            <a:r>
              <a:rPr lang="ko-KR" altLang="en-US" sz="2000" dirty="0" smtClean="0"/>
              <a:t>량의 </a:t>
            </a:r>
            <a:r>
              <a:rPr lang="ko-KR" altLang="en-US" sz="2000" dirty="0" err="1" smtClean="0"/>
              <a:t>성토량이</a:t>
            </a:r>
            <a:r>
              <a:rPr lang="ko-KR" altLang="en-US" sz="2000" dirty="0" smtClean="0"/>
              <a:t> 필요하므로 다른 곳에서 흙을 사들여 와야 한다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따라서 부적합</a:t>
            </a:r>
            <a:r>
              <a:rPr lang="en-US" altLang="ko-KR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/>
              <a:t> 2</a:t>
            </a:r>
            <a:r>
              <a:rPr lang="ko-KR" altLang="en-US" sz="2000" dirty="0" smtClean="0"/>
              <a:t>차 계획에서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차 계획보다는 필요한 흙의 양이 줄었으나  </a:t>
            </a:r>
            <a:r>
              <a:rPr lang="en-US" altLang="ko-KR" sz="2000" dirty="0" smtClean="0"/>
              <a:t>1498.491m3 </a:t>
            </a:r>
            <a:r>
              <a:rPr lang="ko-KR" altLang="en-US" sz="2000" dirty="0" smtClean="0"/>
              <a:t>의 흙이 필요하므로 이 또한 공사비가 많이들기 때문에 부적합하다고 판단</a:t>
            </a:r>
            <a:r>
              <a:rPr lang="en-US" altLang="ko-KR" sz="2000" dirty="0" smtClean="0"/>
              <a:t>…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/>
              <a:t> 3</a:t>
            </a:r>
            <a:r>
              <a:rPr lang="ko-KR" altLang="en-US" sz="2000" dirty="0" smtClean="0"/>
              <a:t>차</a:t>
            </a:r>
            <a:r>
              <a:rPr lang="en-US" altLang="ko-KR" sz="2000" dirty="0" smtClean="0"/>
              <a:t>, 4</a:t>
            </a:r>
            <a:r>
              <a:rPr lang="ko-KR" altLang="en-US" sz="2000" dirty="0" smtClean="0"/>
              <a:t>차</a:t>
            </a:r>
            <a:r>
              <a:rPr lang="en-US" altLang="ko-KR" sz="2000" dirty="0" smtClean="0"/>
              <a:t>, 5</a:t>
            </a:r>
            <a:r>
              <a:rPr lang="ko-KR" altLang="en-US" sz="2000" dirty="0" smtClean="0"/>
              <a:t>차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까지 계획경사를 바꾸며 토량 산출 한 결과 </a:t>
            </a:r>
            <a:r>
              <a:rPr lang="ko-KR" altLang="en-US" sz="2000" dirty="0" err="1" smtClean="0"/>
              <a:t>절토량이</a:t>
            </a:r>
            <a:r>
              <a:rPr lang="ko-KR" altLang="en-US" sz="2000" dirty="0" smtClean="0"/>
              <a:t> 많아 흙을 처리 </a:t>
            </a:r>
            <a:r>
              <a:rPr lang="ko-KR" altLang="en-US" sz="2000" dirty="0" err="1" smtClean="0"/>
              <a:t>할때도</a:t>
            </a:r>
            <a:r>
              <a:rPr lang="ko-KR" altLang="en-US" sz="2000" dirty="0" smtClean="0"/>
              <a:t> 처리비용이 들기 때문에 부적합 하였다</a:t>
            </a:r>
            <a:r>
              <a:rPr lang="en-US" altLang="ko-KR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다음은 </a:t>
            </a:r>
            <a:r>
              <a:rPr lang="en-US" altLang="ko-KR" sz="2000" dirty="0" smtClean="0"/>
              <a:t>6</a:t>
            </a:r>
            <a:r>
              <a:rPr lang="ko-KR" altLang="en-US" sz="2000" dirty="0" smtClean="0"/>
              <a:t>차 계획과정이다</a:t>
            </a:r>
            <a:r>
              <a:rPr lang="en-US" altLang="ko-KR" sz="2000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468046" cy="5062304"/>
          </a:xfrm>
        </p:spPr>
        <p:txBody>
          <a:bodyPr>
            <a:normAutofit fontScale="92500"/>
          </a:bodyPr>
          <a:lstStyle/>
          <a:p>
            <a:pPr latinLnBrk="0">
              <a:spcBef>
                <a:spcPct val="50000"/>
              </a:spcBef>
              <a:defRPr/>
            </a:pPr>
            <a:r>
              <a:rPr lang="ko-KR" altLang="en-US" b="1" dirty="0" err="1" smtClean="0">
                <a:ea typeface="HY그래픽M" pitchFamily="18" charset="-127"/>
              </a:rPr>
              <a:t>토공량</a:t>
            </a:r>
            <a:r>
              <a:rPr lang="ko-KR" altLang="en-US" b="1" dirty="0" smtClean="0">
                <a:ea typeface="HY그래픽M" pitchFamily="18" charset="-127"/>
              </a:rPr>
              <a:t> 계산에는 건설교통부에서 권장하고 있는 </a:t>
            </a:r>
            <a:r>
              <a:rPr lang="ko-KR" altLang="en-US" b="1" dirty="0" err="1" smtClean="0">
                <a:ea typeface="HY그래픽M" pitchFamily="18" charset="-127"/>
              </a:rPr>
              <a:t>양단면</a:t>
            </a:r>
            <a:r>
              <a:rPr lang="ko-KR" altLang="en-US" b="1" dirty="0" smtClean="0">
                <a:ea typeface="HY그래픽M" pitchFamily="18" charset="-127"/>
              </a:rPr>
              <a:t> 평균법을 주로 사용한다</a:t>
            </a:r>
            <a:r>
              <a:rPr lang="en-US" altLang="ko-KR" b="1" dirty="0" smtClean="0">
                <a:ea typeface="HY그래픽M" pitchFamily="18" charset="-127"/>
              </a:rPr>
              <a:t>. 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/>
              <a:defRPr/>
            </a:pPr>
            <a:r>
              <a:rPr lang="ko-KR" altLang="en-US" b="1" dirty="0" err="1" smtClean="0">
                <a:ea typeface="HY그래픽M" pitchFamily="18" charset="-127"/>
              </a:rPr>
              <a:t>측점란에</a:t>
            </a:r>
            <a:r>
              <a:rPr lang="ko-KR" altLang="en-US" b="1" dirty="0" smtClean="0">
                <a:ea typeface="HY그래픽M" pitchFamily="18" charset="-127"/>
              </a:rPr>
              <a:t> 각 횡단면도의 중심점을 기입한다</a:t>
            </a:r>
            <a:r>
              <a:rPr lang="en-US" altLang="ko-KR" b="1" dirty="0" smtClean="0">
                <a:ea typeface="HY그래픽M" pitchFamily="18" charset="-127"/>
              </a:rPr>
              <a:t>.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/>
              <a:defRPr/>
            </a:pPr>
            <a:r>
              <a:rPr lang="ko-KR" altLang="en-US" b="1" dirty="0" err="1" smtClean="0">
                <a:ea typeface="HY그래픽M" pitchFamily="18" charset="-127"/>
              </a:rPr>
              <a:t>거리란에</a:t>
            </a:r>
            <a:r>
              <a:rPr lang="ko-KR" altLang="en-US" b="1" dirty="0" smtClean="0">
                <a:ea typeface="HY그래픽M" pitchFamily="18" charset="-127"/>
              </a:rPr>
              <a:t> 각 측점간의 거리를 기입한다</a:t>
            </a:r>
            <a:r>
              <a:rPr lang="en-US" altLang="ko-KR" b="1" dirty="0" smtClean="0">
                <a:ea typeface="HY그래픽M" pitchFamily="18" charset="-127"/>
              </a:rPr>
              <a:t>.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/>
              <a:defRPr/>
            </a:pPr>
            <a:r>
              <a:rPr lang="ko-KR" altLang="en-US" b="1" dirty="0" smtClean="0">
                <a:ea typeface="HY그래픽M" pitchFamily="18" charset="-127"/>
              </a:rPr>
              <a:t>단면적 </a:t>
            </a:r>
            <a:r>
              <a:rPr lang="ko-KR" altLang="en-US" b="1" dirty="0" err="1" smtClean="0">
                <a:ea typeface="HY그래픽M" pitchFamily="18" charset="-127"/>
              </a:rPr>
              <a:t>란에</a:t>
            </a:r>
            <a:r>
              <a:rPr lang="ko-KR" altLang="en-US" b="1" dirty="0" smtClean="0">
                <a:ea typeface="HY그래픽M" pitchFamily="18" charset="-127"/>
              </a:rPr>
              <a:t> 각 횡단면도에서 계산된 횡단면적을 절토와 성토로 나누어 기입한다</a:t>
            </a:r>
            <a:r>
              <a:rPr lang="en-US" altLang="ko-KR" b="1" dirty="0" smtClean="0">
                <a:ea typeface="HY그래픽M" pitchFamily="18" charset="-127"/>
              </a:rPr>
              <a:t>.</a:t>
            </a:r>
            <a:r>
              <a:rPr lang="ko-KR" altLang="en-US" b="1" dirty="0" smtClean="0">
                <a:ea typeface="HY그래픽M" pitchFamily="18" charset="-127"/>
              </a:rPr>
              <a:t> </a:t>
            </a:r>
            <a:endParaRPr lang="en-US" altLang="ko-KR" b="1" dirty="0" smtClean="0">
              <a:ea typeface="HY그래픽M" pitchFamily="18" charset="-127"/>
            </a:endParaRPr>
          </a:p>
          <a:p>
            <a:pPr marL="342900" indent="-342900" latinLnBrk="0">
              <a:spcBef>
                <a:spcPct val="50000"/>
              </a:spcBef>
              <a:buFontTx/>
              <a:buAutoNum type="arabicPeriod"/>
              <a:defRPr/>
            </a:pPr>
            <a:r>
              <a:rPr lang="ko-KR" altLang="en-US" b="1" dirty="0" smtClean="0">
                <a:ea typeface="HY그래픽M" pitchFamily="18" charset="-127"/>
              </a:rPr>
              <a:t>평균 단면적은 각 종단측점의 양단면적을 평균하여 기입한다</a:t>
            </a:r>
            <a:r>
              <a:rPr lang="en-US" altLang="ko-KR" b="1" dirty="0" smtClean="0">
                <a:ea typeface="HY그래픽M" pitchFamily="18" charset="-127"/>
              </a:rPr>
              <a:t>. 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/>
              <a:defRPr/>
            </a:pPr>
            <a:r>
              <a:rPr lang="ko-KR" altLang="en-US" b="1" dirty="0" smtClean="0">
                <a:ea typeface="HY그래픽M" pitchFamily="18" charset="-127"/>
              </a:rPr>
              <a:t>절토의  </a:t>
            </a:r>
            <a:r>
              <a:rPr lang="ko-KR" altLang="en-US" b="1" dirty="0" err="1" smtClean="0">
                <a:ea typeface="HY그래픽M" pitchFamily="18" charset="-127"/>
              </a:rPr>
              <a:t>토량란에는</a:t>
            </a:r>
            <a:r>
              <a:rPr lang="ko-KR" altLang="en-US" b="1" dirty="0" smtClean="0">
                <a:ea typeface="HY그래픽M" pitchFamily="18" charset="-127"/>
              </a:rPr>
              <a:t> 평균단면적에 거리를 곱하여 기입한다</a:t>
            </a:r>
            <a:r>
              <a:rPr lang="en-US" altLang="ko-KR" b="1" dirty="0" smtClean="0">
                <a:ea typeface="HY그래픽M" pitchFamily="18" charset="-127"/>
              </a:rPr>
              <a:t>. 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/>
              <a:defRPr/>
            </a:pPr>
            <a:r>
              <a:rPr lang="ko-KR" altLang="en-US" b="1" dirty="0" smtClean="0">
                <a:ea typeface="HY그래픽M" pitchFamily="18" charset="-127"/>
              </a:rPr>
              <a:t>성토의  </a:t>
            </a:r>
            <a:r>
              <a:rPr lang="ko-KR" altLang="en-US" b="1" dirty="0" err="1" smtClean="0">
                <a:ea typeface="HY그래픽M" pitchFamily="18" charset="-127"/>
              </a:rPr>
              <a:t>토량변화율</a:t>
            </a:r>
            <a:r>
              <a:rPr lang="ko-KR" altLang="en-US" b="1" dirty="0" smtClean="0">
                <a:ea typeface="HY그래픽M" pitchFamily="18" charset="-127"/>
              </a:rPr>
              <a:t> </a:t>
            </a:r>
            <a:r>
              <a:rPr lang="en-US" altLang="ko-KR" b="1" dirty="0" smtClean="0">
                <a:ea typeface="HY그래픽M" pitchFamily="18" charset="-127"/>
              </a:rPr>
              <a:t>c</a:t>
            </a:r>
            <a:r>
              <a:rPr lang="ko-KR" altLang="en-US" b="1" dirty="0" smtClean="0">
                <a:ea typeface="HY그래픽M" pitchFamily="18" charset="-127"/>
              </a:rPr>
              <a:t>값은 일반적으로 </a:t>
            </a:r>
            <a:r>
              <a:rPr lang="en-US" altLang="ko-KR" b="1" dirty="0" smtClean="0">
                <a:ea typeface="HY그래픽M" pitchFamily="18" charset="-127"/>
              </a:rPr>
              <a:t>0.8~0.9</a:t>
            </a:r>
            <a:r>
              <a:rPr lang="ko-KR" altLang="en-US" b="1" dirty="0" smtClean="0">
                <a:ea typeface="HY그래픽M" pitchFamily="18" charset="-127"/>
              </a:rPr>
              <a:t>를 많이 사용 </a:t>
            </a:r>
            <a:r>
              <a:rPr lang="en-US" altLang="ko-KR" b="1" dirty="0" smtClean="0">
                <a:ea typeface="HY그래픽M" pitchFamily="18" charset="-127"/>
              </a:rPr>
              <a:t>. 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/>
              <a:defRPr/>
            </a:pPr>
            <a:r>
              <a:rPr lang="ko-KR" altLang="en-US" b="1" dirty="0" smtClean="0">
                <a:ea typeface="HY그래픽M" pitchFamily="18" charset="-127"/>
              </a:rPr>
              <a:t>이번 설계에서 </a:t>
            </a:r>
            <a:r>
              <a:rPr lang="en-US" altLang="ko-KR" b="1" dirty="0" smtClean="0">
                <a:ea typeface="HY그래픽M" pitchFamily="18" charset="-127"/>
              </a:rPr>
              <a:t>0.9 </a:t>
            </a:r>
            <a:r>
              <a:rPr lang="ko-KR" altLang="en-US" b="1" dirty="0" smtClean="0">
                <a:ea typeface="HY그래픽M" pitchFamily="18" charset="-127"/>
              </a:rPr>
              <a:t>사용</a:t>
            </a:r>
            <a:r>
              <a:rPr lang="en-US" altLang="ko-KR" b="1" dirty="0" smtClean="0">
                <a:ea typeface="HY그래픽M" pitchFamily="18" charset="-127"/>
              </a:rPr>
              <a:t>)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 startAt="7"/>
            </a:pPr>
            <a:r>
              <a:rPr lang="ko-KR" altLang="en-US" b="1" dirty="0" smtClean="0">
                <a:ea typeface="HY그래픽M" pitchFamily="18" charset="-127"/>
              </a:rPr>
              <a:t>성토의 </a:t>
            </a:r>
            <a:r>
              <a:rPr lang="ko-KR" altLang="en-US" b="1" dirty="0" err="1" smtClean="0">
                <a:ea typeface="HY그래픽M" pitchFamily="18" charset="-127"/>
              </a:rPr>
              <a:t>보정토량란에는</a:t>
            </a:r>
            <a:r>
              <a:rPr lang="ko-KR" altLang="en-US" b="1" dirty="0" smtClean="0">
                <a:ea typeface="HY그래픽M" pitchFamily="18" charset="-127"/>
              </a:rPr>
              <a:t> 평균단면적에 거리를 곱하고 </a:t>
            </a:r>
            <a:r>
              <a:rPr lang="ko-KR" altLang="en-US" b="1" dirty="0" err="1" smtClean="0">
                <a:ea typeface="HY그래픽M" pitchFamily="18" charset="-127"/>
              </a:rPr>
              <a:t>토량변화율의</a:t>
            </a:r>
            <a:r>
              <a:rPr lang="ko-KR" altLang="en-US" b="1" dirty="0" smtClean="0">
                <a:ea typeface="HY그래픽M" pitchFamily="18" charset="-127"/>
              </a:rPr>
              <a:t> 역수를</a:t>
            </a:r>
            <a:endParaRPr lang="en-US" altLang="ko-KR" b="1" dirty="0" smtClean="0">
              <a:ea typeface="HY그래픽M" pitchFamily="18" charset="-127"/>
            </a:endParaRPr>
          </a:p>
          <a:p>
            <a:pPr marL="342900" indent="-342900" latinLnBrk="0">
              <a:spcBef>
                <a:spcPct val="50000"/>
              </a:spcBef>
            </a:pPr>
            <a:r>
              <a:rPr lang="en-US" altLang="ko-KR" b="1" dirty="0" smtClean="0">
                <a:ea typeface="HY그래픽M" pitchFamily="18" charset="-127"/>
              </a:rPr>
              <a:t>    </a:t>
            </a:r>
            <a:r>
              <a:rPr lang="ko-KR" altLang="en-US" b="1" dirty="0" smtClean="0">
                <a:ea typeface="HY그래픽M" pitchFamily="18" charset="-127"/>
              </a:rPr>
              <a:t> 곱하여 기입한다</a:t>
            </a:r>
            <a:r>
              <a:rPr lang="en-US" altLang="ko-KR" b="1" dirty="0" smtClean="0">
                <a:ea typeface="HY그래픽M" pitchFamily="18" charset="-127"/>
              </a:rPr>
              <a:t>.</a:t>
            </a:r>
          </a:p>
          <a:p>
            <a:pPr marL="342900" indent="-342900" latinLnBrk="0">
              <a:spcBef>
                <a:spcPct val="50000"/>
              </a:spcBef>
            </a:pPr>
            <a:r>
              <a:rPr lang="en-US" altLang="ko-KR" b="1" dirty="0" smtClean="0">
                <a:ea typeface="HY그래픽M" pitchFamily="18" charset="-127"/>
              </a:rPr>
              <a:t>       </a:t>
            </a:r>
            <a:r>
              <a:rPr lang="ko-KR" altLang="en-US" b="1" dirty="0" err="1" smtClean="0">
                <a:ea typeface="HY그래픽M" pitchFamily="18" charset="-127"/>
              </a:rPr>
              <a:t>보정토량</a:t>
            </a:r>
            <a:r>
              <a:rPr lang="ko-KR" altLang="en-US" b="1" dirty="0" smtClean="0">
                <a:ea typeface="HY그래픽M" pitchFamily="18" charset="-127"/>
              </a:rPr>
              <a:t> </a:t>
            </a:r>
            <a:r>
              <a:rPr lang="en-US" altLang="ko-KR" b="1" dirty="0" smtClean="0">
                <a:ea typeface="HY그래픽M" pitchFamily="18" charset="-127"/>
              </a:rPr>
              <a:t>= </a:t>
            </a:r>
            <a:r>
              <a:rPr lang="ko-KR" altLang="en-US" b="1" dirty="0" smtClean="0">
                <a:ea typeface="HY그래픽M" pitchFamily="18" charset="-127"/>
              </a:rPr>
              <a:t>평균단면적</a:t>
            </a:r>
            <a:r>
              <a:rPr lang="en-US" altLang="ko-KR" b="1" dirty="0" smtClean="0">
                <a:ea typeface="HY그래픽M" pitchFamily="18" charset="-127"/>
              </a:rPr>
              <a:t>(</a:t>
            </a:r>
            <a:r>
              <a:rPr lang="ko-KR" altLang="en-US" b="1" dirty="0" smtClean="0">
                <a:ea typeface="HY그래픽M" pitchFamily="18" charset="-127"/>
              </a:rPr>
              <a:t>성토</a:t>
            </a:r>
            <a:r>
              <a:rPr lang="en-US" altLang="ko-KR" b="1" dirty="0" smtClean="0">
                <a:ea typeface="HY그래픽M" pitchFamily="18" charset="-127"/>
              </a:rPr>
              <a:t>) * </a:t>
            </a:r>
            <a:r>
              <a:rPr lang="ko-KR" altLang="en-US" b="1" dirty="0" smtClean="0">
                <a:ea typeface="HY그래픽M" pitchFamily="18" charset="-127"/>
              </a:rPr>
              <a:t>거리 </a:t>
            </a:r>
            <a:r>
              <a:rPr lang="en-US" altLang="ko-KR" b="1" dirty="0" smtClean="0">
                <a:ea typeface="HY그래픽M" pitchFamily="18" charset="-127"/>
              </a:rPr>
              <a:t>* 1/C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 startAt="8"/>
            </a:pPr>
            <a:r>
              <a:rPr lang="ko-KR" altLang="en-US" b="1" dirty="0" err="1" smtClean="0">
                <a:ea typeface="HY그래픽M" pitchFamily="18" charset="-127"/>
              </a:rPr>
              <a:t>차인토량란에는</a:t>
            </a:r>
            <a:r>
              <a:rPr lang="ko-KR" altLang="en-US" b="1" dirty="0" smtClean="0">
                <a:ea typeface="HY그래픽M" pitchFamily="18" charset="-127"/>
              </a:rPr>
              <a:t> </a:t>
            </a:r>
            <a:r>
              <a:rPr lang="ko-KR" altLang="en-US" b="1" dirty="0" err="1" smtClean="0">
                <a:ea typeface="HY그래픽M" pitchFamily="18" charset="-127"/>
              </a:rPr>
              <a:t>절토량과</a:t>
            </a:r>
            <a:r>
              <a:rPr lang="ko-KR" altLang="en-US" b="1" dirty="0" smtClean="0">
                <a:ea typeface="HY그래픽M" pitchFamily="18" charset="-127"/>
              </a:rPr>
              <a:t> </a:t>
            </a:r>
            <a:r>
              <a:rPr lang="ko-KR" altLang="en-US" b="1" dirty="0" err="1" smtClean="0">
                <a:ea typeface="HY그래픽M" pitchFamily="18" charset="-127"/>
              </a:rPr>
              <a:t>보정성토량의</a:t>
            </a:r>
            <a:r>
              <a:rPr lang="ko-KR" altLang="en-US" b="1" dirty="0" smtClean="0">
                <a:ea typeface="HY그래픽M" pitchFamily="18" charset="-127"/>
              </a:rPr>
              <a:t> 차이를 기입한다</a:t>
            </a:r>
            <a:r>
              <a:rPr lang="en-US" altLang="ko-KR" b="1" dirty="0" smtClean="0">
                <a:ea typeface="HY그래픽M" pitchFamily="18" charset="-127"/>
              </a:rPr>
              <a:t>.</a:t>
            </a:r>
          </a:p>
          <a:p>
            <a:pPr marL="342900" indent="-342900" latinLnBrk="0">
              <a:spcBef>
                <a:spcPct val="50000"/>
              </a:spcBef>
              <a:buFontTx/>
              <a:buAutoNum type="arabicPeriod" startAt="8"/>
            </a:pPr>
            <a:r>
              <a:rPr lang="ko-KR" altLang="en-US" b="1" dirty="0" smtClean="0">
                <a:ea typeface="HY그래픽M" pitchFamily="18" charset="-127"/>
              </a:rPr>
              <a:t>누가 </a:t>
            </a:r>
            <a:r>
              <a:rPr lang="ko-KR" altLang="en-US" b="1" dirty="0" err="1" smtClean="0">
                <a:ea typeface="HY그래픽M" pitchFamily="18" charset="-127"/>
              </a:rPr>
              <a:t>토량란에는</a:t>
            </a:r>
            <a:r>
              <a:rPr lang="ko-KR" altLang="en-US" b="1" dirty="0" smtClean="0">
                <a:ea typeface="HY그래픽M" pitchFamily="18" charset="-127"/>
              </a:rPr>
              <a:t> 출발점 </a:t>
            </a:r>
            <a:r>
              <a:rPr lang="ko-KR" altLang="en-US" b="1" dirty="0" err="1" smtClean="0">
                <a:ea typeface="HY그래픽M" pitchFamily="18" charset="-127"/>
              </a:rPr>
              <a:t>차인토량에</a:t>
            </a:r>
            <a:r>
              <a:rPr lang="ko-KR" altLang="en-US" b="1" dirty="0" smtClean="0">
                <a:ea typeface="HY그래픽M" pitchFamily="18" charset="-127"/>
              </a:rPr>
              <a:t> 누적 합을 기인한다</a:t>
            </a:r>
            <a:r>
              <a:rPr lang="en-US" altLang="ko-KR" b="1" dirty="0" smtClean="0">
                <a:ea typeface="HY그래픽M" pitchFamily="18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토공량</a:t>
            </a:r>
            <a:r>
              <a:rPr lang="ko-KR" altLang="en-US" dirty="0" smtClean="0"/>
              <a:t> 계산</a:t>
            </a:r>
            <a:endParaRPr lang="ko-KR" alt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토량계산표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sz="quarter" idx="13"/>
          </p:nvPr>
        </p:nvGraphicFramePr>
        <p:xfrm>
          <a:off x="612000" y="1340768"/>
          <a:ext cx="7920000" cy="539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95"/>
                <a:gridCol w="485537"/>
                <a:gridCol w="608202"/>
                <a:gridCol w="761852"/>
                <a:gridCol w="651415"/>
                <a:gridCol w="608202"/>
                <a:gridCol w="761852"/>
                <a:gridCol w="651415"/>
                <a:gridCol w="705834"/>
                <a:gridCol w="669022"/>
                <a:gridCol w="713837"/>
                <a:gridCol w="713837"/>
              </a:tblGrid>
              <a:tr h="3857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거리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지점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절토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성토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변화율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보정토량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1/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차인토량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㎥)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누가토량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㎥)</a:t>
                      </a:r>
                    </a:p>
                  </a:txBody>
                  <a:tcPr marL="0" marR="0" marT="0" marB="0" anchor="ctr"/>
                </a:tc>
              </a:tr>
              <a:tr h="385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면적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평균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(㎥)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면적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평균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(㎥)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5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7.484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/>
                </a:tc>
              </a:tr>
              <a:tr h="385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21.051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10.526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210.512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3.742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74.844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83.160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127.352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127.352 </a:t>
                      </a:r>
                    </a:p>
                  </a:txBody>
                  <a:tcPr marL="0" marR="0" marT="0" marB="0" anchor="ctr"/>
                </a:tc>
              </a:tr>
              <a:tr h="385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14.072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17.562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351.236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351.236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478.588 </a:t>
                      </a:r>
                    </a:p>
                  </a:txBody>
                  <a:tcPr marL="0" marR="0" marT="0" marB="0" anchor="ctr"/>
                </a:tc>
              </a:tr>
              <a:tr h="385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3.493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8.783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175.653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0.452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9.032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10.036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165.617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644.205 </a:t>
                      </a:r>
                    </a:p>
                  </a:txBody>
                  <a:tcPr marL="0" marR="0" marT="0" marB="0" anchor="ctr"/>
                </a:tc>
              </a:tr>
              <a:tr h="385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1.368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2.430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48.606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2.262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1.583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31.651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35.168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13.438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657.644 </a:t>
                      </a:r>
                    </a:p>
                  </a:txBody>
                  <a:tcPr marL="0" marR="0" marT="0" marB="0" anchor="ctr"/>
                </a:tc>
              </a:tr>
              <a:tr h="385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0.684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13.677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10.689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6.475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129.504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143.893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-130.216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527.427 </a:t>
                      </a:r>
                    </a:p>
                  </a:txBody>
                  <a:tcPr marL="0" marR="0" marT="0" marB="0" anchor="ctr"/>
                </a:tc>
              </a:tr>
              <a:tr h="385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29.013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19.851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397.010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441.122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-441.122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86.305 </a:t>
                      </a:r>
                    </a:p>
                  </a:txBody>
                  <a:tcPr marL="0" marR="0" marT="0" marB="0" anchor="ctr"/>
                </a:tc>
              </a:tr>
              <a:tr h="385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NO.6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+12m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26.248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27.630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331.562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368.403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-368.403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-282.098 </a:t>
                      </a:r>
                    </a:p>
                  </a:txBody>
                  <a:tcPr marL="0" marR="0" marT="0" marB="0" anchor="ctr"/>
                </a:tc>
              </a:tr>
              <a:tr h="385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8.121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17.185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137.476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152.751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-152.751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-434.849 </a:t>
                      </a:r>
                    </a:p>
                  </a:txBody>
                  <a:tcPr marL="0" marR="0" marT="0" marB="0" anchor="ctr"/>
                </a:tc>
              </a:tr>
              <a:tr h="385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10.370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9.246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184.910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205.456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-205.456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-640.304 </a:t>
                      </a:r>
                    </a:p>
                  </a:txBody>
                  <a:tcPr marL="0" marR="0" marT="0" marB="0" anchor="ctr"/>
                </a:tc>
              </a:tr>
              <a:tr h="385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1.254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0.627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12.538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3.590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6.980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139.601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155.112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-142.574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-782.878 </a:t>
                      </a:r>
                    </a:p>
                  </a:txBody>
                  <a:tcPr marL="0" marR="0" marT="0" marB="0" anchor="ctr"/>
                </a:tc>
              </a:tr>
              <a:tr h="3857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18.498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9.876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197.520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1.795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35.902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39.891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157.629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-625.250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토량계산표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sz="quarter" idx="13"/>
          </p:nvPr>
        </p:nvGraphicFramePr>
        <p:xfrm>
          <a:off x="612000" y="1340768"/>
          <a:ext cx="7920001" cy="5400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27"/>
                <a:gridCol w="575399"/>
                <a:gridCol w="599045"/>
                <a:gridCol w="750382"/>
                <a:gridCol w="641608"/>
                <a:gridCol w="599045"/>
                <a:gridCol w="750382"/>
                <a:gridCol w="641608"/>
                <a:gridCol w="695208"/>
                <a:gridCol w="658949"/>
                <a:gridCol w="703089"/>
                <a:gridCol w="725159"/>
              </a:tblGrid>
              <a:tr h="4153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거리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지점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절토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성토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변화율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보정토량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1/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차인토량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㎥)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누가토량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㎥)</a:t>
                      </a:r>
                    </a:p>
                  </a:txBody>
                  <a:tcPr marL="0" marR="0" marT="0" marB="0" anchor="ctr"/>
                </a:tc>
              </a:tr>
              <a:tr h="4153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면적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평균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(㎥)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면적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평균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(㎥)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NO.11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21.529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20.014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400.276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400.276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-224.974 </a:t>
                      </a:r>
                    </a:p>
                  </a:txBody>
                  <a:tcPr marL="0" marR="0" marT="0" marB="0" anchor="ctr"/>
                </a:tc>
              </a:tr>
              <a:tr h="41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17.812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19.671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393.411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393.411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168.437 </a:t>
                      </a:r>
                    </a:p>
                  </a:txBody>
                  <a:tcPr marL="0" marR="0" marT="0" marB="0" anchor="ctr"/>
                </a:tc>
              </a:tr>
              <a:tr h="41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12.978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15.395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307.900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307.900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476.337 </a:t>
                      </a:r>
                    </a:p>
                  </a:txBody>
                  <a:tcPr marL="0" marR="0" marT="0" marB="0" anchor="ctr"/>
                </a:tc>
              </a:tr>
              <a:tr h="41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8.648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10.813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216.259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216.259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692.596 </a:t>
                      </a:r>
                    </a:p>
                  </a:txBody>
                  <a:tcPr marL="0" marR="0" marT="0" marB="0" anchor="ctr"/>
                </a:tc>
              </a:tr>
              <a:tr h="41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12.461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10.554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211.084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211.084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903.680 </a:t>
                      </a:r>
                    </a:p>
                  </a:txBody>
                  <a:tcPr marL="0" marR="0" marT="0" marB="0" anchor="ctr"/>
                </a:tc>
              </a:tr>
              <a:tr h="41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NO.15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+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10.9m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8.605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10.533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114.810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114.810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1018.491 </a:t>
                      </a:r>
                    </a:p>
                  </a:txBody>
                  <a:tcPr marL="0" marR="0" marT="0" marB="0" anchor="ctr"/>
                </a:tc>
              </a:tr>
              <a:tr h="41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4.477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40.745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5.189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2.594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23.608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26.231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14.514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1033.004 </a:t>
                      </a:r>
                    </a:p>
                  </a:txBody>
                  <a:tcPr marL="0" marR="0" marT="0" marB="0" anchor="ctr"/>
                </a:tc>
              </a:tr>
              <a:tr h="41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0.175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3.496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30.848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18.018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360.364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400.404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-396.908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636.096 </a:t>
                      </a:r>
                    </a:p>
                  </a:txBody>
                  <a:tcPr marL="0" marR="0" marT="0" marB="0" anchor="ctr"/>
                </a:tc>
              </a:tr>
              <a:tr h="41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3.836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17.342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346.833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385.370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-385.370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250.726 </a:t>
                      </a:r>
                    </a:p>
                  </a:txBody>
                  <a:tcPr marL="0" marR="0" marT="0" marB="0" anchor="ctr"/>
                </a:tc>
              </a:tr>
              <a:tr h="41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24.190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12.095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241.896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1.918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38.355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42.617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199.279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450.005 </a:t>
                      </a:r>
                    </a:p>
                  </a:txBody>
                  <a:tcPr marL="0" marR="0" marT="0" marB="0" anchor="ctr"/>
                </a:tc>
              </a:tr>
              <a:tr h="4153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10.046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17.118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342.355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342.355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792.360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토량계산표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sz="quarter" idx="13"/>
          </p:nvPr>
        </p:nvGraphicFramePr>
        <p:xfrm>
          <a:off x="612001" y="1268760"/>
          <a:ext cx="7919999" cy="545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659"/>
                <a:gridCol w="570966"/>
                <a:gridCol w="594430"/>
                <a:gridCol w="744602"/>
                <a:gridCol w="636666"/>
                <a:gridCol w="594430"/>
                <a:gridCol w="744602"/>
                <a:gridCol w="636666"/>
                <a:gridCol w="689852"/>
                <a:gridCol w="653873"/>
                <a:gridCol w="697673"/>
                <a:gridCol w="780580"/>
              </a:tblGrid>
              <a:tr h="337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거리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지점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절토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성토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변화율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보정토량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1/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C)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차인토량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㎥)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누가토량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㎥)</a:t>
                      </a:r>
                    </a:p>
                  </a:txBody>
                  <a:tcPr marL="0" marR="0" marT="0" marB="0" anchor="ctr"/>
                </a:tc>
              </a:tr>
              <a:tr h="3375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면적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평균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(㎥)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면적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평균</a:t>
                      </a:r>
                      <a:endParaRPr lang="en-US" altLang="ko-KR" sz="12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단면적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(㎡)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토량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(㎥)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NO.21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5.027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100.549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25.541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12.771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255.411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283.790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-183.241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609.119 </a:t>
                      </a:r>
                    </a:p>
                  </a:txBody>
                  <a:tcPr marL="0" marR="0" marT="0" marB="0" anchor="ctr"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28.898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27.220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544.394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604.882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-604.792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4.327 </a:t>
                      </a:r>
                    </a:p>
                  </a:txBody>
                  <a:tcPr marL="0" marR="0" marT="0" marB="0" anchor="ctr"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0.741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0.371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7.414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3.692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16.295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325.902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362.113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-354.699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-350.372 </a:t>
                      </a:r>
                    </a:p>
                  </a:txBody>
                  <a:tcPr marL="0" marR="0" marT="0" marB="0" anchor="ctr"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0.911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0.826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16.519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4.836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4.264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85.279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94.754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-78.235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-428.608 </a:t>
                      </a:r>
                    </a:p>
                  </a:txBody>
                  <a:tcPr marL="0" marR="0" marT="0" marB="0" anchor="ctr"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0.455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9.105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19.365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12.100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242.005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268.894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-259.789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-688.397 </a:t>
                      </a:r>
                    </a:p>
                  </a:txBody>
                  <a:tcPr marL="0" marR="0" marT="0" marB="0" anchor="ctr"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0.412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0.206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4.116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12.391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15.878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317.555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352.839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-348.723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-1037.120 </a:t>
                      </a:r>
                    </a:p>
                  </a:txBody>
                  <a:tcPr marL="0" marR="0" marT="0" marB="0" anchor="ctr"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8.205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4.308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86.165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6.196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123.910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137.678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-51.513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-1088.633 </a:t>
                      </a:r>
                    </a:p>
                  </a:txBody>
                  <a:tcPr marL="0" marR="0" marT="0" marB="0" anchor="ctr"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18.361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13.283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265.662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265.662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-822.971 </a:t>
                      </a:r>
                    </a:p>
                  </a:txBody>
                  <a:tcPr marL="0" marR="0" marT="0" marB="0" anchor="ctr"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15.795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17.078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341.559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341.559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-481.412 </a:t>
                      </a:r>
                    </a:p>
                  </a:txBody>
                  <a:tcPr marL="0" marR="0" marT="0" marB="0" anchor="ctr"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22.553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19.174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383.471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383.471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-97.941 </a:t>
                      </a:r>
                    </a:p>
                  </a:txBody>
                  <a:tcPr marL="0" marR="0" marT="0" marB="0" anchor="ctr"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24.249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23.401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468.017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468.017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370.076 </a:t>
                      </a:r>
                    </a:p>
                  </a:txBody>
                  <a:tcPr marL="0" marR="0" marT="0" marB="0" anchor="ctr"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1.814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13.032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260.636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20.014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10.007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200.136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222.373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38.263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408.339 </a:t>
                      </a:r>
                    </a:p>
                  </a:txBody>
                  <a:tcPr marL="0" marR="0" marT="0" marB="0" anchor="ctr"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NO.33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1.360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1.587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31.741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8.724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14.369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287.379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319.310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-287.569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120.770 </a:t>
                      </a:r>
                    </a:p>
                  </a:txBody>
                  <a:tcPr marL="0" marR="0" marT="0" marB="0" anchor="ctr"/>
                </a:tc>
              </a:tr>
              <a:tr h="337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NO.33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+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12.6m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0.680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8.566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9.514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9.119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114.898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127.665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-119.098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1.671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3200" dirty="0" smtClean="0"/>
              <a:t> </a:t>
            </a:r>
            <a:r>
              <a:rPr lang="ko-KR" altLang="en-US" sz="3200" dirty="0" err="1" smtClean="0"/>
              <a:t>절토량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: 5265.584m</a:t>
            </a:r>
            <a:r>
              <a:rPr lang="en-US" altLang="ko-KR" sz="3200" baseline="30000" dirty="0" smtClean="0"/>
              <a:t>3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3200" dirty="0" smtClean="0"/>
              <a:t> </a:t>
            </a:r>
            <a:r>
              <a:rPr lang="ko-KR" altLang="en-US" sz="3200" dirty="0" err="1" smtClean="0"/>
              <a:t>성토량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: 5264m</a:t>
            </a:r>
            <a:r>
              <a:rPr lang="en-US" altLang="ko-KR" sz="3200" baseline="30000" dirty="0" smtClean="0"/>
              <a:t>3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3200" dirty="0" err="1" smtClean="0">
                <a:latin typeface="+mn-ea"/>
              </a:rPr>
              <a:t>누가토량</a:t>
            </a:r>
            <a:r>
              <a:rPr lang="ko-KR" altLang="en-US" sz="3200" dirty="0" smtClean="0">
                <a:latin typeface="+mn-ea"/>
              </a:rPr>
              <a:t> </a:t>
            </a:r>
            <a:r>
              <a:rPr lang="en-US" altLang="ko-KR" sz="3200" dirty="0" smtClean="0">
                <a:latin typeface="+mn-ea"/>
              </a:rPr>
              <a:t>: </a:t>
            </a:r>
            <a:r>
              <a:rPr lang="en-US" altLang="ko-KR" sz="3200" dirty="0" smtClean="0"/>
              <a:t>1.671m</a:t>
            </a:r>
            <a:r>
              <a:rPr lang="en-US" altLang="ko-KR" sz="3200" baseline="30000" dirty="0" smtClean="0"/>
              <a:t>3</a:t>
            </a:r>
          </a:p>
          <a:p>
            <a:pPr>
              <a:buFont typeface="Wingdings" pitchFamily="2" charset="2"/>
              <a:buChar char="Ø"/>
            </a:pPr>
            <a:endParaRPr lang="en-US" altLang="ko-KR" sz="3200" baseline="30000" dirty="0" smtClean="0"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3200" dirty="0" smtClean="0"/>
              <a:t>1.671m</a:t>
            </a:r>
            <a:r>
              <a:rPr lang="en-US" altLang="ko-KR" sz="3200" baseline="30000" dirty="0" smtClean="0"/>
              <a:t>3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절토한 흙이 남게 된다</a:t>
            </a:r>
            <a:r>
              <a:rPr lang="en-US" altLang="ko-KR" sz="32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ko-KR" sz="3200" baseline="30000" dirty="0" smtClean="0">
              <a:latin typeface="+mn-ea"/>
            </a:endParaRPr>
          </a:p>
          <a:p>
            <a:endParaRPr lang="ko-KR" altLang="en-US" sz="3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토공량</a:t>
            </a:r>
            <a:r>
              <a:rPr lang="ko-KR" altLang="en-US" dirty="0" smtClean="0"/>
              <a:t> 계산 결과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토적도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sz="quarter" idx="13"/>
          </p:nvPr>
        </p:nvGraphicFramePr>
        <p:xfrm>
          <a:off x="1" y="1340768"/>
          <a:ext cx="9144000" cy="551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기타 시설계획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035998" cy="4724400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Font typeface="Wingdings" pitchFamily="2" charset="2"/>
              <a:buChar char="l"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도로폭을</a:t>
            </a:r>
            <a:r>
              <a:rPr lang="ko-KR" altLang="en-US" dirty="0" smtClean="0"/>
              <a:t> 최소화 하고 보도나 자전거 도로를 설치하여 산책로기능을 확대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l"/>
            </a:pPr>
            <a:r>
              <a:rPr lang="en-US" altLang="ko-KR" dirty="0" smtClean="0"/>
              <a:t> </a:t>
            </a:r>
            <a:r>
              <a:rPr lang="ko-KR" altLang="en-US" dirty="0" smtClean="0"/>
              <a:t>녹지대는 자연상대 그대로를 이용함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l"/>
            </a:pPr>
            <a:r>
              <a:rPr lang="en-US" altLang="ko-KR" dirty="0" smtClean="0"/>
              <a:t> </a:t>
            </a:r>
            <a:r>
              <a:rPr lang="ko-KR" altLang="en-US" dirty="0" smtClean="0"/>
              <a:t>과속방지턱 설치로 차량의 고속화 예방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908679" cy="335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ko-KR" altLang="en-US" sz="2400" dirty="0" smtClean="0"/>
              <a:t> 횡단측량의 범위는 노선측량의 경우 도로 폭 이상측정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ko-KR" altLang="en-US" sz="2400" dirty="0" smtClean="0"/>
              <a:t> 전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후 측점 사이에 지형변화가 큰 곳이 있으면 변곡점을 설치하여 추가적으로 측정</a:t>
            </a:r>
            <a:r>
              <a:rPr lang="en-US" altLang="ko-KR" sz="2400" dirty="0" smtClean="0"/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기고식으로</a:t>
            </a:r>
            <a:r>
              <a:rPr lang="ko-KR" altLang="en-US" sz="2400" dirty="0" smtClean="0"/>
              <a:t> 측정 시 오차가 증가할 수 있으므로 적당한 지점에 전환점을 설치하여 기계를 옮기면서 측량</a:t>
            </a:r>
            <a:r>
              <a:rPr lang="en-US" altLang="ko-KR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ko-KR" sz="2400" dirty="0" smtClean="0"/>
              <a:t> </a:t>
            </a:r>
            <a:r>
              <a:rPr lang="ko-KR" altLang="en-US" sz="2400" dirty="0" smtClean="0"/>
              <a:t>종단측량에서 진행거리가 멀면 약 </a:t>
            </a:r>
            <a:r>
              <a:rPr lang="en-US" altLang="ko-KR" sz="2400" dirty="0" smtClean="0"/>
              <a:t>1km</a:t>
            </a:r>
            <a:r>
              <a:rPr lang="ko-KR" altLang="en-US" sz="2400" dirty="0" smtClean="0"/>
              <a:t>마다 검조점을 설치하여 </a:t>
            </a:r>
            <a:r>
              <a:rPr lang="ko-KR" altLang="en-US" sz="2400" dirty="0" err="1" smtClean="0"/>
              <a:t>검측</a:t>
            </a:r>
            <a:r>
              <a:rPr lang="ko-KR" altLang="en-US" sz="2400" dirty="0" smtClean="0"/>
              <a:t> 실시</a:t>
            </a:r>
            <a:r>
              <a:rPr lang="en-US" altLang="ko-KR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종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횡단 </a:t>
            </a:r>
            <a:r>
              <a:rPr lang="ko-KR" altLang="en-US" dirty="0" err="1" smtClean="0"/>
              <a:t>측량시</a:t>
            </a:r>
            <a:r>
              <a:rPr lang="ko-KR" altLang="en-US" dirty="0" smtClean="0"/>
              <a:t> 유의사항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ko-KR" sz="8800" dirty="0" smtClean="0"/>
              <a:t>Thank you~</a:t>
            </a:r>
            <a:endParaRPr lang="ko-KR" altLang="en-US" sz="8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6342251165483727638370.jpg"/>
          <p:cNvPicPr preferRelativeResize="0"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043442" y="2074703"/>
            <a:ext cx="3600000" cy="4320000"/>
          </a:xfrm>
        </p:spPr>
      </p:pic>
      <p:pic>
        <p:nvPicPr>
          <p:cNvPr id="7" name="내용 개체 틀 6" descr="6342251168696227638371.jpg"/>
          <p:cNvPicPr preferRelativeResize="0">
            <a:picLocks noGrp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95254" y="2074703"/>
            <a:ext cx="3600000" cy="4320000"/>
          </a:xfrm>
        </p:spPr>
      </p:pic>
      <p:sp>
        <p:nvSpPr>
          <p:cNvPr id="9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종</a:t>
            </a:r>
            <a:r>
              <a:rPr lang="en-US" altLang="ko-KR" dirty="0" smtClean="0"/>
              <a:t>·</a:t>
            </a:r>
            <a:r>
              <a:rPr lang="ko-KR" altLang="en-US" dirty="0" smtClean="0"/>
              <a:t>횡단 측량 실시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6342251165499352638370.jpg"/>
          <p:cNvPicPr preferRelativeResize="0"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015732" y="2060848"/>
            <a:ext cx="3600000" cy="4320000"/>
          </a:xfrm>
        </p:spPr>
      </p:pic>
      <p:pic>
        <p:nvPicPr>
          <p:cNvPr id="5" name="내용 개체 틀 4" descr="6342251165516540138370.jpg"/>
          <p:cNvPicPr preferRelativeResize="0">
            <a:picLocks noGrp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67544" y="2060848"/>
            <a:ext cx="3600000" cy="4320000"/>
          </a:xfr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종</a:t>
            </a:r>
            <a:r>
              <a:rPr lang="en-US" altLang="ko-KR" dirty="0" smtClean="0"/>
              <a:t>·</a:t>
            </a:r>
            <a:r>
              <a:rPr lang="ko-KR" altLang="en-US" dirty="0" smtClean="0"/>
              <a:t>횡단 측량 실시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사용자 지정 1">
      <a:dk1>
        <a:srgbClr val="248D7B"/>
      </a:dk1>
      <a:lt1>
        <a:sysClr val="window" lastClr="FFFFFF"/>
      </a:lt1>
      <a:dk2>
        <a:srgbClr val="716B00"/>
      </a:dk2>
      <a:lt2>
        <a:srgbClr val="DBF5F9"/>
      </a:lt2>
      <a:accent1>
        <a:srgbClr val="85DFD0"/>
      </a:accent1>
      <a:accent2>
        <a:srgbClr val="A5C24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TS101790491</Template>
  <TotalTime>864</TotalTime>
  <Words>2430</Words>
  <Application>Microsoft Office PowerPoint</Application>
  <PresentationFormat>화면 슬라이드 쇼(4:3)</PresentationFormat>
  <Paragraphs>1596</Paragraphs>
  <Slides>70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71" baseType="lpstr">
      <vt:lpstr>Mylar</vt:lpstr>
      <vt:lpstr>도로기하구조설계</vt:lpstr>
      <vt:lpstr> 목 차</vt:lpstr>
      <vt:lpstr>도로 설계 계획</vt:lpstr>
      <vt:lpstr> 설계 속도</vt:lpstr>
      <vt:lpstr> 설계 차량</vt:lpstr>
      <vt:lpstr> 종·횡단 측량 </vt:lpstr>
      <vt:lpstr> 종, 횡단 측량시 유의사항</vt:lpstr>
      <vt:lpstr> 종·횡단 측량 실시 </vt:lpstr>
      <vt:lpstr> 종·횡단 측량 실시 </vt:lpstr>
      <vt:lpstr>슬라이드 10</vt:lpstr>
      <vt:lpstr>슬라이드 11</vt:lpstr>
      <vt:lpstr>슬라이드 12</vt:lpstr>
      <vt:lpstr>슬라이드 13</vt:lpstr>
      <vt:lpstr> 종단면도(CAD)</vt:lpstr>
      <vt:lpstr> 횡단 지형도(CAD)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 종단곡선 설치</vt:lpstr>
      <vt:lpstr> 최대 종단경사 설계</vt:lpstr>
      <vt:lpstr> 종단곡선 설치 계획</vt:lpstr>
      <vt:lpstr> 종단곡선 위치 선정</vt:lpstr>
      <vt:lpstr>종단곡선 AB</vt:lpstr>
      <vt:lpstr>종단곡선 CD</vt:lpstr>
      <vt:lpstr>종단곡선 EF</vt:lpstr>
      <vt:lpstr> 종단곡선 설치 후</vt:lpstr>
      <vt:lpstr> 절, 성토 높이</vt:lpstr>
      <vt:lpstr> 절, 성토 높이</vt:lpstr>
      <vt:lpstr> 절, 성토 높이</vt:lpstr>
      <vt:lpstr> 횡단면도</vt:lpstr>
      <vt:lpstr> 추가 횡단측량 실시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 토공량 최적화</vt:lpstr>
      <vt:lpstr> 계획고 1.</vt:lpstr>
      <vt:lpstr>슬라이드 59</vt:lpstr>
      <vt:lpstr> 계획고 2.</vt:lpstr>
      <vt:lpstr>슬라이드 61</vt:lpstr>
      <vt:lpstr>슬라이드 62</vt:lpstr>
      <vt:lpstr> 토공량 계산</vt:lpstr>
      <vt:lpstr> 토량계산표</vt:lpstr>
      <vt:lpstr> 토량계산표</vt:lpstr>
      <vt:lpstr> 토량계산표</vt:lpstr>
      <vt:lpstr> 토공량 계산 결과</vt:lpstr>
      <vt:lpstr> 토적도</vt:lpstr>
      <vt:lpstr> 기타 시설계획</vt:lpstr>
      <vt:lpstr>슬라이드 70</vt:lpstr>
    </vt:vector>
  </TitlesOfParts>
  <Company>Black Edition SP3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도로기하구조설계</dc:title>
  <dc:creator>Windows XP</dc:creator>
  <cp:lastModifiedBy>Windows XP</cp:lastModifiedBy>
  <cp:revision>89</cp:revision>
  <dcterms:created xsi:type="dcterms:W3CDTF">2010-10-27T10:44:29Z</dcterms:created>
  <dcterms:modified xsi:type="dcterms:W3CDTF">2010-11-03T17:12:43Z</dcterms:modified>
</cp:coreProperties>
</file>