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85" r:id="rId5"/>
    <p:sldId id="286" r:id="rId6"/>
    <p:sldId id="319" r:id="rId7"/>
    <p:sldId id="311" r:id="rId8"/>
    <p:sldId id="312" r:id="rId9"/>
    <p:sldId id="323" r:id="rId10"/>
    <p:sldId id="320" r:id="rId11"/>
    <p:sldId id="321" r:id="rId12"/>
    <p:sldId id="322" r:id="rId13"/>
    <p:sldId id="287" r:id="rId14"/>
    <p:sldId id="288" r:id="rId15"/>
    <p:sldId id="313" r:id="rId16"/>
    <p:sldId id="314" r:id="rId17"/>
    <p:sldId id="289" r:id="rId18"/>
    <p:sldId id="290" r:id="rId19"/>
    <p:sldId id="315" r:id="rId20"/>
    <p:sldId id="316" r:id="rId21"/>
    <p:sldId id="296" r:id="rId22"/>
    <p:sldId id="297" r:id="rId23"/>
    <p:sldId id="317" r:id="rId24"/>
    <p:sldId id="318" r:id="rId25"/>
    <p:sldId id="292" r:id="rId26"/>
    <p:sldId id="293" r:id="rId27"/>
    <p:sldId id="295" r:id="rId28"/>
    <p:sldId id="294" r:id="rId2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대각선 방향의 모서리가 둥근 사각형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1EB4C9B-3CB4-4F1B-848C-A6DDF22F4A6C}" type="datetimeFigureOut">
              <a:rPr lang="ko-KR" altLang="en-US" smtClean="0"/>
              <a:pPr/>
              <a:t>2010-11-01</a:t>
            </a:fld>
            <a:endParaRPr lang="ko-KR" altLang="en-US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5FA90E3-F673-48EB-85C9-35C18610511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B4C9B-3CB4-4F1B-848C-A6DDF22F4A6C}" type="datetimeFigureOut">
              <a:rPr lang="ko-KR" altLang="en-US" smtClean="0"/>
              <a:pPr/>
              <a:t>2010-11-01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A90E3-F673-48EB-85C9-35C1861051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B4C9B-3CB4-4F1B-848C-A6DDF22F4A6C}" type="datetimeFigureOut">
              <a:rPr lang="ko-KR" altLang="en-US" smtClean="0"/>
              <a:pPr/>
              <a:t>2010-11-01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A90E3-F673-48EB-85C9-35C1861051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B4C9B-3CB4-4F1B-848C-A6DDF22F4A6C}" type="datetimeFigureOut">
              <a:rPr lang="ko-KR" altLang="en-US" smtClean="0"/>
              <a:pPr/>
              <a:t>2010-11-01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A90E3-F673-48EB-85C9-35C1861051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1EB4C9B-3CB4-4F1B-848C-A6DDF22F4A6C}" type="datetimeFigureOut">
              <a:rPr lang="ko-KR" altLang="en-US" smtClean="0"/>
              <a:pPr/>
              <a:t>2010-11-01</a:t>
            </a:fld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5FA90E3-F673-48EB-85C9-35C18610511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B4C9B-3CB4-4F1B-848C-A6DDF22F4A6C}" type="datetimeFigureOut">
              <a:rPr lang="ko-KR" altLang="en-US" smtClean="0"/>
              <a:pPr/>
              <a:t>2010-11-01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5FA90E3-F673-48EB-85C9-35C18610511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B4C9B-3CB4-4F1B-848C-A6DDF22F4A6C}" type="datetimeFigureOut">
              <a:rPr lang="ko-KR" altLang="en-US" smtClean="0"/>
              <a:pPr/>
              <a:t>2010-11-01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5FA90E3-F673-48EB-85C9-35C1861051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B4C9B-3CB4-4F1B-848C-A6DDF22F4A6C}" type="datetimeFigureOut">
              <a:rPr lang="ko-KR" altLang="en-US" smtClean="0"/>
              <a:pPr/>
              <a:t>2010-11-01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A90E3-F673-48EB-85C9-35C18610511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B4C9B-3CB4-4F1B-848C-A6DDF22F4A6C}" type="datetimeFigureOut">
              <a:rPr lang="ko-KR" altLang="en-US" smtClean="0"/>
              <a:pPr/>
              <a:t>2010-11-01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A90E3-F673-48EB-85C9-35C1861051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9" name="날짜 개체 틀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1EB4C9B-3CB4-4F1B-848C-A6DDF22F4A6C}" type="datetimeFigureOut">
              <a:rPr lang="ko-KR" altLang="en-US" smtClean="0"/>
              <a:pPr/>
              <a:t>2010-11-01</a:t>
            </a:fld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5FA90E3-F673-48EB-85C9-35C18610511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3" name="그림 개체 틀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ko-KR" alt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그림을 추가하려면 아이콘을 클릭하십시오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1EB4C9B-3CB4-4F1B-848C-A6DDF22F4A6C}" type="datetimeFigureOut">
              <a:rPr lang="ko-KR" altLang="en-US" smtClean="0"/>
              <a:pPr/>
              <a:t>2010-11-01</a:t>
            </a:fld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5FA90E3-F673-48EB-85C9-35C18610511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대각선 방향의 모서리가 둥근 사각형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E1EB4C9B-3CB4-4F1B-848C-A6DDF22F4A6C}" type="datetimeFigureOut">
              <a:rPr lang="ko-KR" altLang="en-US" smtClean="0"/>
              <a:pPr/>
              <a:t>2010-11-01</a:t>
            </a:fld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5FA90E3-F673-48EB-85C9-35C18610511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marL="54864" algn="r" rtl="0" eaLnBrk="1" latinLnBrk="1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1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1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1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1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1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1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1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1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1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err="1" smtClean="0"/>
              <a:t>종횡단</a:t>
            </a:r>
            <a:r>
              <a:rPr lang="ko-KR" altLang="en-US" dirty="0" smtClean="0"/>
              <a:t> 수준측량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653242" cy="3467120"/>
          </a:xfrm>
        </p:spPr>
        <p:txBody>
          <a:bodyPr>
            <a:normAutofit/>
          </a:bodyPr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일방통행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                      </a:t>
            </a:r>
            <a:r>
              <a:rPr lang="ko-KR" altLang="en-US" dirty="0" smtClean="0"/>
              <a:t>발표자                   </a:t>
            </a:r>
            <a:endParaRPr lang="en-US" altLang="ko-KR" dirty="0" smtClean="0"/>
          </a:p>
          <a:p>
            <a:r>
              <a:rPr lang="en-US" altLang="ko-KR" sz="2000" dirty="0"/>
              <a:t> </a:t>
            </a:r>
            <a:r>
              <a:rPr lang="en-US" altLang="ko-KR" sz="2000" dirty="0" smtClean="0"/>
              <a:t>                                              </a:t>
            </a:r>
          </a:p>
          <a:p>
            <a:r>
              <a:rPr lang="en-US" altLang="ko-KR" sz="2000" dirty="0"/>
              <a:t> </a:t>
            </a:r>
            <a:r>
              <a:rPr lang="en-US" altLang="ko-KR" sz="2000" dirty="0" smtClean="0"/>
              <a:t>                                                      20525153 </a:t>
            </a:r>
            <a:r>
              <a:rPr lang="ko-KR" altLang="en-US" sz="2000" dirty="0" smtClean="0"/>
              <a:t>서인호  </a:t>
            </a:r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기울기5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428604"/>
            <a:ext cx="5715040" cy="61607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토량계산</a:t>
            </a:r>
            <a:r>
              <a:rPr lang="en-US" altLang="ko-KR" dirty="0" smtClean="0"/>
              <a:t>-</a:t>
            </a:r>
            <a:r>
              <a:rPr lang="en-US" altLang="ko-KR" sz="2000" dirty="0" smtClean="0"/>
              <a:t>1.</a:t>
            </a:r>
            <a:r>
              <a:rPr lang="ko-KR" altLang="en-US" sz="2000" dirty="0" err="1" smtClean="0"/>
              <a:t>단면적구하기</a:t>
            </a:r>
            <a:endParaRPr lang="ko-KR" altLang="en-US" sz="2000" dirty="0"/>
          </a:p>
        </p:txBody>
      </p:sp>
      <p:pic>
        <p:nvPicPr>
          <p:cNvPr id="4" name="내용 개체 틀 3" descr="8.6-3.9면적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500174"/>
            <a:ext cx="6215090" cy="49720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토량계산</a:t>
            </a:r>
            <a:r>
              <a:rPr lang="en-US" altLang="ko-KR" dirty="0" smtClean="0"/>
              <a:t>-</a:t>
            </a:r>
            <a:r>
              <a:rPr lang="en-US" altLang="ko-KR" sz="2000" dirty="0" smtClean="0"/>
              <a:t>2.</a:t>
            </a:r>
            <a:r>
              <a:rPr lang="ko-KR" altLang="en-US" sz="2000" dirty="0" err="1" smtClean="0"/>
              <a:t>토량계산표</a:t>
            </a:r>
            <a:r>
              <a:rPr lang="ko-KR" altLang="en-US" sz="2000" dirty="0" smtClean="0"/>
              <a:t> 작성</a:t>
            </a:r>
            <a:endParaRPr lang="ko-KR" altLang="en-US" sz="2000" dirty="0"/>
          </a:p>
        </p:txBody>
      </p:sp>
      <p:pic>
        <p:nvPicPr>
          <p:cNvPr id="4" name="내용 개체 틀 3" descr="토량계산표5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5796" y="2641467"/>
            <a:ext cx="4152407" cy="25355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</a:t>
            </a:r>
            <a:r>
              <a:rPr lang="ko-KR" altLang="en-US" dirty="0" smtClean="0"/>
              <a:t>차 </a:t>
            </a:r>
            <a:r>
              <a:rPr lang="ko-KR" altLang="en-US" dirty="0" smtClean="0"/>
              <a:t>종단곡선 결정</a:t>
            </a:r>
            <a:endParaRPr lang="ko-KR" altLang="en-US" dirty="0"/>
          </a:p>
        </p:txBody>
      </p:sp>
      <p:pic>
        <p:nvPicPr>
          <p:cNvPr id="5" name="내용 개체 틀 4" descr="8.7,4.1-Mode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571612"/>
            <a:ext cx="6139677" cy="49117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기울기2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250122"/>
            <a:ext cx="5929353" cy="58760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토량계산</a:t>
            </a:r>
            <a:r>
              <a:rPr lang="en-US" altLang="ko-KR" dirty="0" smtClean="0"/>
              <a:t>-</a:t>
            </a:r>
            <a:r>
              <a:rPr lang="en-US" altLang="ko-KR" sz="2000" dirty="0" smtClean="0"/>
              <a:t>1.</a:t>
            </a:r>
            <a:r>
              <a:rPr lang="ko-KR" altLang="en-US" sz="2000" dirty="0" err="1" smtClean="0"/>
              <a:t>단면적구하기</a:t>
            </a:r>
            <a:endParaRPr lang="ko-KR" altLang="en-US" sz="2000" dirty="0"/>
          </a:p>
        </p:txBody>
      </p:sp>
      <p:pic>
        <p:nvPicPr>
          <p:cNvPr id="4" name="내용 개체 틀 3" descr="8.7-4.1 면적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428736"/>
            <a:ext cx="6257751" cy="50062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토량계산</a:t>
            </a:r>
            <a:r>
              <a:rPr lang="en-US" altLang="ko-KR" dirty="0" smtClean="0"/>
              <a:t>-</a:t>
            </a:r>
            <a:r>
              <a:rPr lang="en-US" altLang="ko-KR" sz="2000" dirty="0" smtClean="0"/>
              <a:t>2.</a:t>
            </a:r>
            <a:r>
              <a:rPr lang="ko-KR" altLang="en-US" sz="2000" dirty="0" err="1" smtClean="0"/>
              <a:t>토량계산표</a:t>
            </a:r>
            <a:r>
              <a:rPr lang="ko-KR" altLang="en-US" sz="2000" dirty="0" smtClean="0"/>
              <a:t> 작성</a:t>
            </a:r>
            <a:endParaRPr lang="ko-KR" altLang="en-US" sz="2000" dirty="0"/>
          </a:p>
        </p:txBody>
      </p:sp>
      <p:pic>
        <p:nvPicPr>
          <p:cNvPr id="4" name="내용 개체 틀 3" descr="토량계산표2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1285860"/>
            <a:ext cx="3969505" cy="53358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</a:t>
            </a:r>
            <a:r>
              <a:rPr lang="ko-KR" altLang="en-US" dirty="0" smtClean="0"/>
              <a:t>차 </a:t>
            </a:r>
            <a:r>
              <a:rPr lang="ko-KR" altLang="en-US" dirty="0" smtClean="0"/>
              <a:t>종단곡선 결정</a:t>
            </a:r>
            <a:endParaRPr lang="ko-KR" altLang="en-US" dirty="0"/>
          </a:p>
        </p:txBody>
      </p:sp>
      <p:pic>
        <p:nvPicPr>
          <p:cNvPr id="4" name="내용 개체 틀 3" descr="8.7, 4.0-Mode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571612"/>
            <a:ext cx="6228974" cy="49831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z="2000" dirty="0"/>
          </a:p>
        </p:txBody>
      </p:sp>
      <p:pic>
        <p:nvPicPr>
          <p:cNvPr id="4" name="내용 개체 틀 3" descr="기울기3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357166"/>
            <a:ext cx="5643602" cy="63008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토량계산</a:t>
            </a:r>
            <a:r>
              <a:rPr lang="en-US" altLang="ko-KR" dirty="0" smtClean="0"/>
              <a:t>-</a:t>
            </a:r>
            <a:r>
              <a:rPr lang="en-US" altLang="ko-KR" sz="2000" dirty="0" smtClean="0"/>
              <a:t>1.</a:t>
            </a:r>
            <a:r>
              <a:rPr lang="ko-KR" altLang="en-US" sz="2000" dirty="0" err="1" smtClean="0"/>
              <a:t>단면적구하기</a:t>
            </a:r>
            <a:endParaRPr lang="ko-KR" altLang="en-US" sz="2000" dirty="0"/>
          </a:p>
        </p:txBody>
      </p:sp>
      <p:pic>
        <p:nvPicPr>
          <p:cNvPr id="4" name="내용 개체 틀 3" descr="8.7-4.0 면적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623198"/>
            <a:ext cx="6543503" cy="52348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   차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종횡단</a:t>
            </a:r>
            <a:r>
              <a:rPr lang="ko-KR" altLang="en-US" dirty="0" smtClean="0"/>
              <a:t> 수준측량</a:t>
            </a:r>
            <a:endParaRPr lang="en-US" altLang="ko-KR" dirty="0" smtClean="0"/>
          </a:p>
          <a:p>
            <a:r>
              <a:rPr lang="ko-KR" altLang="en-US" smtClean="0"/>
              <a:t>기울기 및 종단곡선 </a:t>
            </a:r>
            <a:r>
              <a:rPr lang="ko-KR" altLang="en-US" dirty="0" smtClean="0"/>
              <a:t>결정</a:t>
            </a:r>
            <a:endParaRPr lang="en-US" altLang="ko-KR" dirty="0" smtClean="0"/>
          </a:p>
          <a:p>
            <a:r>
              <a:rPr lang="ko-KR" altLang="en-US" dirty="0" err="1" smtClean="0"/>
              <a:t>토량계산</a:t>
            </a:r>
            <a:endParaRPr lang="en-US" altLang="ko-KR" dirty="0" smtClean="0"/>
          </a:p>
          <a:p>
            <a:r>
              <a:rPr lang="ko-KR" altLang="en-US" dirty="0" err="1" smtClean="0"/>
              <a:t>토적토</a:t>
            </a:r>
            <a:r>
              <a:rPr lang="ko-KR" altLang="en-US" dirty="0" smtClean="0"/>
              <a:t> 작성</a:t>
            </a:r>
            <a:endParaRPr lang="en-US" altLang="ko-KR" dirty="0" smtClean="0"/>
          </a:p>
          <a:p>
            <a:r>
              <a:rPr lang="ko-KR" altLang="en-US" dirty="0" smtClean="0"/>
              <a:t>문제점 및 고찰</a:t>
            </a:r>
            <a:endParaRPr lang="en-US" altLang="ko-KR" dirty="0" smtClean="0"/>
          </a:p>
          <a:p>
            <a:r>
              <a:rPr lang="ko-KR" altLang="en-US" dirty="0" smtClean="0"/>
              <a:t>설계후기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토량계산</a:t>
            </a:r>
            <a:r>
              <a:rPr lang="en-US" altLang="ko-KR" dirty="0" smtClean="0"/>
              <a:t>-</a:t>
            </a:r>
            <a:r>
              <a:rPr lang="en-US" altLang="ko-KR" sz="2000" dirty="0" smtClean="0"/>
              <a:t>2.</a:t>
            </a:r>
            <a:r>
              <a:rPr lang="ko-KR" altLang="en-US" sz="2000" dirty="0" err="1" smtClean="0"/>
              <a:t>토량계산표</a:t>
            </a:r>
            <a:r>
              <a:rPr lang="ko-KR" altLang="en-US" sz="2000" dirty="0" smtClean="0"/>
              <a:t> 작성</a:t>
            </a:r>
            <a:endParaRPr lang="ko-KR" altLang="en-US" sz="2000" dirty="0"/>
          </a:p>
        </p:txBody>
      </p:sp>
      <p:pic>
        <p:nvPicPr>
          <p:cNvPr id="4" name="내용 개체 틀 3" descr="토량계산표3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285860"/>
            <a:ext cx="4115649" cy="52972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5</a:t>
            </a:r>
            <a:r>
              <a:rPr lang="ko-KR" altLang="en-US" smtClean="0"/>
              <a:t>차 </a:t>
            </a:r>
            <a:r>
              <a:rPr lang="ko-KR" altLang="en-US" dirty="0" smtClean="0"/>
              <a:t>종단곡선 결정</a:t>
            </a:r>
            <a:endParaRPr lang="ko-KR" altLang="en-US" dirty="0"/>
          </a:p>
        </p:txBody>
      </p:sp>
      <p:pic>
        <p:nvPicPr>
          <p:cNvPr id="4" name="내용 개체 틀 3" descr="8.7,3.9-Mode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0348" y="1285860"/>
            <a:ext cx="6050379" cy="48403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143900" y="274638"/>
            <a:ext cx="542900" cy="1011222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4" name="내용 개체 틀 3" descr="기울기4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500042"/>
            <a:ext cx="7363028" cy="57404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토량계산</a:t>
            </a:r>
            <a:r>
              <a:rPr lang="en-US" altLang="ko-KR" dirty="0" smtClean="0"/>
              <a:t>-</a:t>
            </a:r>
            <a:r>
              <a:rPr lang="en-US" altLang="ko-KR" sz="2000" dirty="0" smtClean="0"/>
              <a:t>1.</a:t>
            </a:r>
            <a:r>
              <a:rPr lang="ko-KR" altLang="en-US" sz="2000" dirty="0" err="1" smtClean="0"/>
              <a:t>단면적구하기</a:t>
            </a:r>
            <a:endParaRPr lang="ko-KR" altLang="en-US" sz="2000" dirty="0"/>
          </a:p>
        </p:txBody>
      </p:sp>
      <p:pic>
        <p:nvPicPr>
          <p:cNvPr id="4" name="내용 개체 틀 3" descr="8.7-3.9 면적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3273" y="1646238"/>
            <a:ext cx="5657453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토량계산</a:t>
            </a:r>
            <a:r>
              <a:rPr lang="en-US" altLang="ko-KR" dirty="0" smtClean="0"/>
              <a:t>-</a:t>
            </a:r>
            <a:r>
              <a:rPr lang="en-US" altLang="ko-KR" sz="2000" dirty="0" smtClean="0"/>
              <a:t>2.</a:t>
            </a:r>
            <a:r>
              <a:rPr lang="ko-KR" altLang="en-US" sz="2000" dirty="0" err="1" smtClean="0"/>
              <a:t>토량계산표</a:t>
            </a:r>
            <a:r>
              <a:rPr lang="ko-KR" altLang="en-US" sz="2000" dirty="0" smtClean="0"/>
              <a:t> 작성</a:t>
            </a:r>
            <a:endParaRPr lang="ko-KR" altLang="en-US" sz="2000" dirty="0"/>
          </a:p>
        </p:txBody>
      </p:sp>
      <p:pic>
        <p:nvPicPr>
          <p:cNvPr id="4" name="내용 개체 틀 3" descr="토량계산표4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1357298"/>
            <a:ext cx="4090049" cy="53421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토적토</a:t>
            </a:r>
            <a:r>
              <a:rPr lang="ko-KR" altLang="en-US" dirty="0" smtClean="0"/>
              <a:t> 작성</a:t>
            </a:r>
            <a:endParaRPr lang="ko-KR" altLang="en-US" dirty="0"/>
          </a:p>
        </p:txBody>
      </p:sp>
      <p:pic>
        <p:nvPicPr>
          <p:cNvPr id="4" name="내용 개체 틀 3" descr="토적토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1832883" y="-1261427"/>
            <a:ext cx="4786345" cy="104524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문제점 및 고찰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3900486" cy="4114815"/>
          </a:xfrm>
        </p:spPr>
        <p:txBody>
          <a:bodyPr>
            <a:normAutofit/>
          </a:bodyPr>
          <a:lstStyle/>
          <a:p>
            <a:r>
              <a:rPr lang="ko-KR" altLang="en-US" sz="2800" dirty="0" smtClean="0"/>
              <a:t>면적 계산시 폐합이 되지 않아 추가 측량을 실시</a:t>
            </a:r>
            <a:r>
              <a:rPr lang="en-US" altLang="ko-KR" sz="2800" dirty="0" smtClean="0"/>
              <a:t>.</a:t>
            </a:r>
          </a:p>
          <a:p>
            <a:endParaRPr lang="en-US" altLang="ko-KR" sz="2800" dirty="0"/>
          </a:p>
          <a:p>
            <a:endParaRPr lang="en-US" altLang="ko-KR" sz="2800" dirty="0" smtClean="0"/>
          </a:p>
          <a:p>
            <a:r>
              <a:rPr lang="ko-KR" altLang="en-US" sz="2800" dirty="0" smtClean="0"/>
              <a:t>추가 </a:t>
            </a:r>
            <a:r>
              <a:rPr lang="ko-KR" altLang="en-US" sz="2800" dirty="0" err="1" smtClean="0"/>
              <a:t>측량시</a:t>
            </a:r>
            <a:r>
              <a:rPr lang="ko-KR" altLang="en-US" sz="2800" dirty="0" smtClean="0"/>
              <a:t> 지난 </a:t>
            </a:r>
            <a:r>
              <a:rPr lang="en-US" altLang="ko-KR" sz="2800" dirty="0" smtClean="0"/>
              <a:t>   </a:t>
            </a:r>
            <a:r>
              <a:rPr lang="ko-KR" altLang="en-US" sz="2800" dirty="0" smtClean="0"/>
              <a:t>지점의 위치를 </a:t>
            </a:r>
            <a:r>
              <a:rPr lang="ko-KR" altLang="en-US" sz="2800" dirty="0" err="1" smtClean="0"/>
              <a:t>찾기어려움</a:t>
            </a:r>
            <a:r>
              <a:rPr lang="ko-KR" altLang="en-US" sz="2800" dirty="0" smtClean="0"/>
              <a:t> </a:t>
            </a:r>
            <a:r>
              <a:rPr lang="en-US" altLang="ko-KR" sz="2800" dirty="0" smtClean="0"/>
              <a:t>.</a:t>
            </a:r>
          </a:p>
          <a:p>
            <a:endParaRPr lang="en-US" altLang="ko-KR" sz="2800" dirty="0"/>
          </a:p>
          <a:p>
            <a:endParaRPr lang="ko-KR" altLang="en-US" sz="2800" dirty="0"/>
          </a:p>
        </p:txBody>
      </p:sp>
      <p:pic>
        <p:nvPicPr>
          <p:cNvPr id="4" name="그림 3" descr="사진 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4357694"/>
            <a:ext cx="2964972" cy="2214578"/>
          </a:xfrm>
          <a:prstGeom prst="rect">
            <a:avLst/>
          </a:prstGeom>
        </p:spPr>
      </p:pic>
      <p:pic>
        <p:nvPicPr>
          <p:cNvPr id="6" name="그림 5" descr="사진 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696869" y="1803933"/>
            <a:ext cx="2964972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설계후기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158" y="1571612"/>
            <a:ext cx="8501122" cy="4600905"/>
          </a:xfrm>
        </p:spPr>
        <p:txBody>
          <a:bodyPr/>
          <a:lstStyle/>
          <a:p>
            <a:r>
              <a:rPr lang="ko-KR" altLang="en-US" dirty="0" smtClean="0"/>
              <a:t>이번 실습을 하면서 처음에는 많이 힘이 들고 어려웠지만  조원들과 여러 번의 시행착오를 거쳐가며 더 나은 값을 얻기 위해 노력하다 보니 점점 나아지는 우리의 모습을  보며 보람을 느꼈고  측량실습에 대해서도 많은 자신감을 얻게 되었다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ko-KR" altLang="en-US" sz="4800" dirty="0" smtClean="0"/>
              <a:t>          </a:t>
            </a:r>
            <a:r>
              <a:rPr lang="en-US" altLang="ko-KR" sz="4800" dirty="0" smtClean="0"/>
              <a:t>              </a:t>
            </a:r>
          </a:p>
          <a:p>
            <a:pPr>
              <a:buNone/>
            </a:pPr>
            <a:r>
              <a:rPr lang="en-US" altLang="ko-KR" sz="4800" dirty="0" smtClean="0"/>
              <a:t>   </a:t>
            </a:r>
            <a:r>
              <a:rPr lang="ko-KR" altLang="en-US" sz="4800" dirty="0" smtClean="0"/>
              <a:t>                                            </a:t>
            </a:r>
            <a:r>
              <a:rPr lang="en-US" altLang="ko-KR" sz="4800" dirty="0" smtClean="0"/>
              <a:t>        </a:t>
            </a:r>
          </a:p>
          <a:p>
            <a:r>
              <a:rPr lang="en-US" altLang="ko-KR" sz="5400" dirty="0"/>
              <a:t> </a:t>
            </a:r>
            <a:r>
              <a:rPr lang="en-US" altLang="ko-KR" sz="5400" dirty="0" smtClean="0"/>
              <a:t>      </a:t>
            </a:r>
            <a:r>
              <a:rPr lang="ko-KR" altLang="en-US" sz="5400" dirty="0" smtClean="0"/>
              <a:t>감사합니다</a:t>
            </a:r>
            <a:endParaRPr lang="ko-KR" alt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종횡단</a:t>
            </a:r>
            <a:r>
              <a:rPr lang="ko-KR" altLang="en-US" dirty="0" smtClean="0"/>
              <a:t> 수준측량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158" y="1500174"/>
            <a:ext cx="8372476" cy="4668839"/>
          </a:xfrm>
        </p:spPr>
        <p:txBody>
          <a:bodyPr>
            <a:normAutofit/>
          </a:bodyPr>
          <a:lstStyle/>
          <a:p>
            <a:r>
              <a:rPr lang="ko-KR" altLang="en-US" sz="2000" dirty="0" smtClean="0"/>
              <a:t>위치 </a:t>
            </a:r>
            <a:r>
              <a:rPr lang="en-US" altLang="ko-KR" sz="2000" dirty="0" smtClean="0"/>
              <a:t>:  </a:t>
            </a:r>
            <a:r>
              <a:rPr lang="ko-KR" altLang="en-US" sz="2000" dirty="0" smtClean="0"/>
              <a:t>대구대학교 본관 뒤 산책로</a:t>
            </a:r>
            <a:endParaRPr lang="en-US" altLang="ko-KR" sz="2000" dirty="0" smtClean="0"/>
          </a:p>
          <a:p>
            <a:endParaRPr lang="en-US" altLang="ko-KR" sz="2000" dirty="0"/>
          </a:p>
          <a:p>
            <a:r>
              <a:rPr lang="ko-KR" altLang="en-US" sz="2000" dirty="0" smtClean="0"/>
              <a:t>길이 </a:t>
            </a:r>
            <a:r>
              <a:rPr lang="en-US" altLang="ko-KR" sz="2000" dirty="0" smtClean="0"/>
              <a:t>: 688.22 M </a:t>
            </a:r>
          </a:p>
          <a:p>
            <a:endParaRPr lang="en-US" altLang="ko-KR" sz="2000" dirty="0"/>
          </a:p>
          <a:p>
            <a:r>
              <a:rPr lang="ko-KR" altLang="en-US" sz="2000" dirty="0" smtClean="0"/>
              <a:t>측정방법 </a:t>
            </a:r>
            <a:r>
              <a:rPr lang="en-US" altLang="ko-KR" sz="2000" dirty="0" smtClean="0"/>
              <a:t>: </a:t>
            </a:r>
            <a:r>
              <a:rPr lang="ko-KR" altLang="en-US" sz="2000" dirty="0" err="1" smtClean="0"/>
              <a:t>기고식</a:t>
            </a:r>
            <a:r>
              <a:rPr lang="ko-KR" altLang="en-US" sz="2000" dirty="0" smtClean="0"/>
              <a:t> </a:t>
            </a:r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지점간 거리 </a:t>
            </a:r>
            <a:r>
              <a:rPr lang="en-US" altLang="ko-KR" sz="2000" dirty="0" smtClean="0"/>
              <a:t>: 20 M</a:t>
            </a:r>
          </a:p>
          <a:p>
            <a:endParaRPr lang="en-US" altLang="ko-KR" sz="2000" dirty="0"/>
          </a:p>
          <a:p>
            <a:endParaRPr lang="en-US" altLang="ko-KR" sz="2000" dirty="0" smtClean="0"/>
          </a:p>
        </p:txBody>
      </p:sp>
      <p:pic>
        <p:nvPicPr>
          <p:cNvPr id="4" name="그림 3" descr="제목 없음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2143116"/>
            <a:ext cx="4006591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기울기 및 종단곡선 결정</a:t>
            </a:r>
            <a:endParaRPr lang="ko-KR" altLang="en-US" dirty="0"/>
          </a:p>
        </p:txBody>
      </p:sp>
      <p:pic>
        <p:nvPicPr>
          <p:cNvPr id="4" name="내용 개체 틀 3" descr="8.8,4.2-Mode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428736"/>
            <a:ext cx="6161528" cy="49292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기울기1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85728"/>
            <a:ext cx="8839446" cy="628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토량계산</a:t>
            </a:r>
            <a:endParaRPr lang="ko-KR" altLang="en-US" dirty="0"/>
          </a:p>
        </p:txBody>
      </p:sp>
      <p:pic>
        <p:nvPicPr>
          <p:cNvPr id="4" name="내용 개체 틀 3" descr="평균단면법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00496" y="2214554"/>
            <a:ext cx="4786346" cy="3829076"/>
          </a:xfrm>
        </p:spPr>
      </p:pic>
      <p:sp>
        <p:nvSpPr>
          <p:cNvPr id="5" name="TextBox 4"/>
          <p:cNvSpPr txBox="1"/>
          <p:nvPr/>
        </p:nvSpPr>
        <p:spPr>
          <a:xfrm>
            <a:off x="968666" y="2756822"/>
            <a:ext cx="26746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양단면</a:t>
            </a:r>
            <a:r>
              <a:rPr lang="ko-KR" altLang="en-US" dirty="0" smtClean="0"/>
              <a:t> 평균법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- no2 </a:t>
            </a:r>
            <a:r>
              <a:rPr lang="ko-KR" altLang="en-US" dirty="0" smtClean="0"/>
              <a:t>단면과 </a:t>
            </a:r>
            <a:r>
              <a:rPr lang="en-US" altLang="ko-KR" dirty="0" smtClean="0"/>
              <a:t>no3</a:t>
            </a:r>
            <a:r>
              <a:rPr lang="ko-KR" altLang="en-US" dirty="0" smtClean="0"/>
              <a:t>단면을 평균하여 높이</a:t>
            </a:r>
            <a:r>
              <a:rPr lang="en-US" altLang="ko-KR" dirty="0" smtClean="0"/>
              <a:t>(</a:t>
            </a:r>
            <a:r>
              <a:rPr lang="ko-KR" altLang="en-US" dirty="0" smtClean="0"/>
              <a:t>거리</a:t>
            </a:r>
            <a:r>
              <a:rPr lang="en-US" altLang="ko-KR" dirty="0" smtClean="0"/>
              <a:t>)</a:t>
            </a:r>
            <a:r>
              <a:rPr lang="ko-KR" altLang="en-US" dirty="0" smtClean="0"/>
              <a:t>를 곱하여 나타낸 값</a:t>
            </a:r>
            <a:r>
              <a:rPr lang="en-US" altLang="ko-KR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토량계산</a:t>
            </a:r>
            <a:r>
              <a:rPr lang="en-US" altLang="ko-KR" dirty="0" smtClean="0"/>
              <a:t>-</a:t>
            </a:r>
            <a:r>
              <a:rPr lang="en-US" altLang="ko-KR" sz="2000" dirty="0" smtClean="0"/>
              <a:t>1.</a:t>
            </a:r>
            <a:r>
              <a:rPr lang="ko-KR" altLang="en-US" sz="2000" dirty="0" err="1" smtClean="0"/>
              <a:t>단면적구하기</a:t>
            </a:r>
            <a:endParaRPr lang="ko-KR" altLang="en-US" sz="2000" dirty="0"/>
          </a:p>
        </p:txBody>
      </p:sp>
      <p:pic>
        <p:nvPicPr>
          <p:cNvPr id="4" name="내용 개체 틀 3" descr="8.8-4.2 면적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3273" y="1646238"/>
            <a:ext cx="5657453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토량계산</a:t>
            </a:r>
            <a:r>
              <a:rPr lang="en-US" altLang="ko-KR" dirty="0" smtClean="0"/>
              <a:t>-</a:t>
            </a:r>
            <a:r>
              <a:rPr lang="en-US" altLang="ko-KR" sz="2000" dirty="0" smtClean="0"/>
              <a:t>2.</a:t>
            </a:r>
            <a:r>
              <a:rPr lang="ko-KR" altLang="en-US" sz="2000" dirty="0" err="1" smtClean="0"/>
              <a:t>토량계산표</a:t>
            </a:r>
            <a:r>
              <a:rPr lang="ko-KR" altLang="en-US" sz="2000" dirty="0" smtClean="0"/>
              <a:t> 작성</a:t>
            </a:r>
            <a:endParaRPr lang="ko-KR" altLang="en-US" sz="2000" dirty="0"/>
          </a:p>
        </p:txBody>
      </p:sp>
      <p:pic>
        <p:nvPicPr>
          <p:cNvPr id="4" name="내용 개체 틀 3" descr="토량계산표1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214422"/>
            <a:ext cx="6143668" cy="53946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</a:t>
            </a:r>
            <a:r>
              <a:rPr lang="ko-KR" altLang="en-US" dirty="0" smtClean="0"/>
              <a:t>차 </a:t>
            </a:r>
            <a:r>
              <a:rPr lang="ko-KR" altLang="en-US" dirty="0" smtClean="0"/>
              <a:t>종단곡선 결정</a:t>
            </a:r>
            <a:endParaRPr lang="ko-KR" altLang="en-US" dirty="0"/>
          </a:p>
        </p:txBody>
      </p:sp>
      <p:pic>
        <p:nvPicPr>
          <p:cNvPr id="4" name="내용 개체 틀 3" descr="8.6,3.9-Mode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357298"/>
            <a:ext cx="6496867" cy="51974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대장간">
  <a:themeElements>
    <a:clrScheme name="대장간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대장간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대장간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154</TotalTime>
  <Words>198</Words>
  <Application>Microsoft Office PowerPoint</Application>
  <PresentationFormat>화면 슬라이드 쇼(4:3)</PresentationFormat>
  <Paragraphs>54</Paragraphs>
  <Slides>28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29" baseType="lpstr">
      <vt:lpstr>대장간</vt:lpstr>
      <vt:lpstr>종횡단 수준측량</vt:lpstr>
      <vt:lpstr>목   차 </vt:lpstr>
      <vt:lpstr>종횡단 수준측량</vt:lpstr>
      <vt:lpstr>기울기 및 종단곡선 결정</vt:lpstr>
      <vt:lpstr>슬라이드 5</vt:lpstr>
      <vt:lpstr>토량계산</vt:lpstr>
      <vt:lpstr>토량계산-1.단면적구하기</vt:lpstr>
      <vt:lpstr>토량계산-2.토량계산표 작성</vt:lpstr>
      <vt:lpstr>2차 종단곡선 결정</vt:lpstr>
      <vt:lpstr>슬라이드 10</vt:lpstr>
      <vt:lpstr>토량계산-1.단면적구하기</vt:lpstr>
      <vt:lpstr>토량계산-2.토량계산표 작성</vt:lpstr>
      <vt:lpstr>3차 종단곡선 결정</vt:lpstr>
      <vt:lpstr>슬라이드 14</vt:lpstr>
      <vt:lpstr>토량계산-1.단면적구하기</vt:lpstr>
      <vt:lpstr>토량계산-2.토량계산표 작성</vt:lpstr>
      <vt:lpstr>4차 종단곡선 결정</vt:lpstr>
      <vt:lpstr>슬라이드 18</vt:lpstr>
      <vt:lpstr>토량계산-1.단면적구하기</vt:lpstr>
      <vt:lpstr>토량계산-2.토량계산표 작성</vt:lpstr>
      <vt:lpstr>5차 종단곡선 결정</vt:lpstr>
      <vt:lpstr>슬라이드 22</vt:lpstr>
      <vt:lpstr>토량계산-1.단면적구하기</vt:lpstr>
      <vt:lpstr>토량계산-2.토량계산표 작성</vt:lpstr>
      <vt:lpstr>토적토 작성</vt:lpstr>
      <vt:lpstr>문제점 및 고찰</vt:lpstr>
      <vt:lpstr>설계후기</vt:lpstr>
      <vt:lpstr>슬라이드 28</vt:lpstr>
    </vt:vector>
  </TitlesOfParts>
  <Company>BlackEdition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종횡단 수준측량</dc:title>
  <dc:creator>Windows XP</dc:creator>
  <cp:lastModifiedBy>공2412</cp:lastModifiedBy>
  <cp:revision>27</cp:revision>
  <dcterms:created xsi:type="dcterms:W3CDTF">2010-10-31T20:45:16Z</dcterms:created>
  <dcterms:modified xsi:type="dcterms:W3CDTF">2010-11-01T01:17:29Z</dcterms:modified>
</cp:coreProperties>
</file>