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2" r:id="rId2"/>
    <p:sldId id="276" r:id="rId3"/>
    <p:sldId id="267" r:id="rId4"/>
    <p:sldId id="268" r:id="rId5"/>
    <p:sldId id="269" r:id="rId6"/>
    <p:sldId id="270" r:id="rId7"/>
    <p:sldId id="256" r:id="rId8"/>
    <p:sldId id="257" r:id="rId9"/>
    <p:sldId id="264" r:id="rId10"/>
    <p:sldId id="259" r:id="rId11"/>
    <p:sldId id="271" r:id="rId12"/>
    <p:sldId id="272" r:id="rId13"/>
    <p:sldId id="273" r:id="rId14"/>
    <p:sldId id="274" r:id="rId15"/>
    <p:sldId id="275" r:id="rId16"/>
    <p:sldId id="265" r:id="rId17"/>
    <p:sldId id="266" r:id="rId18"/>
    <p:sldId id="263" r:id="rId19"/>
    <p:sldId id="260" r:id="rId20"/>
    <p:sldId id="261" r:id="rId2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615" autoAdjust="0"/>
    <p:restoredTop sz="86387" autoAdjust="0"/>
  </p:normalViewPr>
  <p:slideViewPr>
    <p:cSldViewPr>
      <p:cViewPr varScale="1">
        <p:scale>
          <a:sx n="109" d="100"/>
          <a:sy n="109" d="100"/>
        </p:scale>
        <p:origin x="-4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51208;&#49457;&#53664;&#47049;1&#52264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51208;&#49457;&#53664;&#47049;2&#5226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>
        <c:manualLayout>
          <c:layoutTarget val="inner"/>
          <c:xMode val="edge"/>
          <c:yMode val="edge"/>
          <c:x val="7.3386458442031177E-2"/>
          <c:y val="1.5331811817278483E-2"/>
          <c:w val="0.90947816924487479"/>
          <c:h val="0.92208758115761735"/>
        </c:manualLayout>
      </c:layout>
      <c:lineChart>
        <c:grouping val="stacked"/>
        <c:ser>
          <c:idx val="0"/>
          <c:order val="0"/>
          <c:cat>
            <c:strRef>
              <c:f>토공량산출표!$A$3:$A$39</c:f>
              <c:strCache>
                <c:ptCount val="37"/>
                <c:pt idx="0">
                  <c:v>no.0-19.080</c:v>
                </c:pt>
                <c:pt idx="1">
                  <c:v>no.0</c:v>
                </c:pt>
                <c:pt idx="2">
                  <c:v>no.1</c:v>
                </c:pt>
                <c:pt idx="3">
                  <c:v>no.2</c:v>
                </c:pt>
                <c:pt idx="4">
                  <c:v>no.3</c:v>
                </c:pt>
                <c:pt idx="5">
                  <c:v>no.4</c:v>
                </c:pt>
                <c:pt idx="6">
                  <c:v>no.5</c:v>
                </c:pt>
                <c:pt idx="7">
                  <c:v>no.6</c:v>
                </c:pt>
                <c:pt idx="8">
                  <c:v>no.7</c:v>
                </c:pt>
                <c:pt idx="9">
                  <c:v>no.8</c:v>
                </c:pt>
                <c:pt idx="10">
                  <c:v>no.9</c:v>
                </c:pt>
                <c:pt idx="11">
                  <c:v>no.10</c:v>
                </c:pt>
                <c:pt idx="12">
                  <c:v>no.11</c:v>
                </c:pt>
                <c:pt idx="13">
                  <c:v>no.12</c:v>
                </c:pt>
                <c:pt idx="14">
                  <c:v>no.13</c:v>
                </c:pt>
                <c:pt idx="15">
                  <c:v>no.14</c:v>
                </c:pt>
                <c:pt idx="16">
                  <c:v>no.15</c:v>
                </c:pt>
                <c:pt idx="17">
                  <c:v>no.16</c:v>
                </c:pt>
                <c:pt idx="18">
                  <c:v>no.17</c:v>
                </c:pt>
                <c:pt idx="19">
                  <c:v>no.18</c:v>
                </c:pt>
                <c:pt idx="20">
                  <c:v>no.19</c:v>
                </c:pt>
                <c:pt idx="21">
                  <c:v>no.20</c:v>
                </c:pt>
                <c:pt idx="22">
                  <c:v>no.21</c:v>
                </c:pt>
                <c:pt idx="23">
                  <c:v>no.22</c:v>
                </c:pt>
                <c:pt idx="24">
                  <c:v>no.23</c:v>
                </c:pt>
                <c:pt idx="25">
                  <c:v>no.24</c:v>
                </c:pt>
                <c:pt idx="26">
                  <c:v>no.25</c:v>
                </c:pt>
                <c:pt idx="27">
                  <c:v>no.26</c:v>
                </c:pt>
                <c:pt idx="28">
                  <c:v>no.27</c:v>
                </c:pt>
                <c:pt idx="29">
                  <c:v>no.28</c:v>
                </c:pt>
                <c:pt idx="30">
                  <c:v>no.29</c:v>
                </c:pt>
                <c:pt idx="31">
                  <c:v>no.30</c:v>
                </c:pt>
                <c:pt idx="32">
                  <c:v>no.31</c:v>
                </c:pt>
                <c:pt idx="33">
                  <c:v>no.32</c:v>
                </c:pt>
                <c:pt idx="34">
                  <c:v>no.33</c:v>
                </c:pt>
                <c:pt idx="35">
                  <c:v>no.34</c:v>
                </c:pt>
                <c:pt idx="36">
                  <c:v>no.34+6.648</c:v>
                </c:pt>
              </c:strCache>
            </c:strRef>
          </c:cat>
          <c:val>
            <c:numRef>
              <c:f>토공량산출표!$K$3:$K$39</c:f>
              <c:numCache>
                <c:formatCode>General</c:formatCode>
                <c:ptCount val="37"/>
                <c:pt idx="0">
                  <c:v>0</c:v>
                </c:pt>
                <c:pt idx="1">
                  <c:v>-85.713942600000024</c:v>
                </c:pt>
                <c:pt idx="2">
                  <c:v>128.85175740000008</c:v>
                </c:pt>
                <c:pt idx="3">
                  <c:v>712.31375739999999</c:v>
                </c:pt>
                <c:pt idx="4">
                  <c:v>1117.7917574000007</c:v>
                </c:pt>
                <c:pt idx="5">
                  <c:v>1291.106757400001</c:v>
                </c:pt>
                <c:pt idx="6">
                  <c:v>1389.721757400001</c:v>
                </c:pt>
                <c:pt idx="7">
                  <c:v>1427.7683574000007</c:v>
                </c:pt>
                <c:pt idx="8">
                  <c:v>1360.2266574000014</c:v>
                </c:pt>
                <c:pt idx="9">
                  <c:v>1292.7631574000006</c:v>
                </c:pt>
                <c:pt idx="10">
                  <c:v>1238.8798574000007</c:v>
                </c:pt>
                <c:pt idx="11">
                  <c:v>1234.6802574000001</c:v>
                </c:pt>
                <c:pt idx="12">
                  <c:v>1312.3533574</c:v>
                </c:pt>
                <c:pt idx="13">
                  <c:v>1504.0429574000007</c:v>
                </c:pt>
                <c:pt idx="14">
                  <c:v>1769.2369574000011</c:v>
                </c:pt>
                <c:pt idx="15">
                  <c:v>1938.3349573999999</c:v>
                </c:pt>
                <c:pt idx="16">
                  <c:v>2053.5658573999999</c:v>
                </c:pt>
                <c:pt idx="17">
                  <c:v>2115.0187574000001</c:v>
                </c:pt>
                <c:pt idx="18">
                  <c:v>2023.9585574000016</c:v>
                </c:pt>
                <c:pt idx="19">
                  <c:v>1645.1413574000003</c:v>
                </c:pt>
                <c:pt idx="20">
                  <c:v>1175.6365574000015</c:v>
                </c:pt>
                <c:pt idx="21">
                  <c:v>997.96885740000039</c:v>
                </c:pt>
                <c:pt idx="22">
                  <c:v>811.68545740000059</c:v>
                </c:pt>
                <c:pt idx="23">
                  <c:v>59.229657400000292</c:v>
                </c:pt>
                <c:pt idx="24">
                  <c:v>-1020.6587426000001</c:v>
                </c:pt>
                <c:pt idx="25">
                  <c:v>-1804.8782425999989</c:v>
                </c:pt>
                <c:pt idx="26">
                  <c:v>-2294.4998426000002</c:v>
                </c:pt>
                <c:pt idx="27">
                  <c:v>-2847.0926425999996</c:v>
                </c:pt>
                <c:pt idx="28">
                  <c:v>-3396.8081426000012</c:v>
                </c:pt>
                <c:pt idx="29">
                  <c:v>-3623.9028426</c:v>
                </c:pt>
                <c:pt idx="30">
                  <c:v>-3539.8156426000014</c:v>
                </c:pt>
                <c:pt idx="31">
                  <c:v>-3311.9326426000002</c:v>
                </c:pt>
                <c:pt idx="32">
                  <c:v>-3029.3849426000002</c:v>
                </c:pt>
                <c:pt idx="33">
                  <c:v>-2711.0676426</c:v>
                </c:pt>
                <c:pt idx="34">
                  <c:v>-2449.9890426000002</c:v>
                </c:pt>
                <c:pt idx="35">
                  <c:v>-2373.0814426000002</c:v>
                </c:pt>
                <c:pt idx="36" formatCode="0.000_ ">
                  <c:v>-2379.3557917600001</c:v>
                </c:pt>
              </c:numCache>
            </c:numRef>
          </c:val>
        </c:ser>
        <c:marker val="1"/>
        <c:axId val="157226496"/>
        <c:axId val="157241344"/>
      </c:lineChart>
      <c:catAx>
        <c:axId val="157226496"/>
        <c:scaling>
          <c:orientation val="minMax"/>
        </c:scaling>
        <c:axPos val="b"/>
        <c:tickLblPos val="nextTo"/>
        <c:crossAx val="157241344"/>
        <c:crosses val="autoZero"/>
        <c:auto val="1"/>
        <c:lblAlgn val="ctr"/>
        <c:lblOffset val="100"/>
      </c:catAx>
      <c:valAx>
        <c:axId val="157241344"/>
        <c:scaling>
          <c:orientation val="minMax"/>
        </c:scaling>
        <c:axPos val="l"/>
        <c:majorGridlines/>
        <c:numFmt formatCode="General" sourceLinked="1"/>
        <c:tickLblPos val="nextTo"/>
        <c:crossAx val="157226496"/>
        <c:crosses val="autoZero"/>
        <c:crossBetween val="between"/>
      </c:valAx>
    </c:plotArea>
    <c:plotVisOnly val="1"/>
  </c:chart>
  <c:txPr>
    <a:bodyPr/>
    <a:lstStyle/>
    <a:p>
      <a:pPr>
        <a:defRPr>
          <a:solidFill>
            <a:schemeClr val="tx1">
              <a:lumMod val="95000"/>
              <a:lumOff val="5000"/>
            </a:schemeClr>
          </a:solidFill>
        </a:defRPr>
      </a:pPr>
      <a:endParaRPr lang="ko-K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>
        <c:manualLayout>
          <c:layoutTarget val="inner"/>
          <c:xMode val="edge"/>
          <c:yMode val="edge"/>
          <c:x val="0.10837803617340115"/>
          <c:y val="1.6404619336927613E-2"/>
          <c:w val="0.88708166870741556"/>
          <c:h val="0.94030904658601255"/>
        </c:manualLayout>
      </c:layout>
      <c:lineChart>
        <c:grouping val="standard"/>
        <c:ser>
          <c:idx val="0"/>
          <c:order val="0"/>
          <c:cat>
            <c:strRef>
              <c:f>토량계산출표!$A$3:$A$39</c:f>
              <c:strCache>
                <c:ptCount val="37"/>
                <c:pt idx="0">
                  <c:v>no.0-19.080</c:v>
                </c:pt>
                <c:pt idx="1">
                  <c:v>no.0</c:v>
                </c:pt>
                <c:pt idx="2">
                  <c:v>no.1</c:v>
                </c:pt>
                <c:pt idx="3">
                  <c:v>no.2</c:v>
                </c:pt>
                <c:pt idx="4">
                  <c:v>no.3</c:v>
                </c:pt>
                <c:pt idx="5">
                  <c:v>no.4</c:v>
                </c:pt>
                <c:pt idx="6">
                  <c:v>no.5</c:v>
                </c:pt>
                <c:pt idx="7">
                  <c:v>no.6</c:v>
                </c:pt>
                <c:pt idx="8">
                  <c:v>no.7</c:v>
                </c:pt>
                <c:pt idx="9">
                  <c:v>no.8</c:v>
                </c:pt>
                <c:pt idx="10">
                  <c:v>no.9</c:v>
                </c:pt>
                <c:pt idx="11">
                  <c:v>no.10</c:v>
                </c:pt>
                <c:pt idx="12">
                  <c:v>no.11</c:v>
                </c:pt>
                <c:pt idx="13">
                  <c:v>no.12</c:v>
                </c:pt>
                <c:pt idx="14">
                  <c:v>no.13</c:v>
                </c:pt>
                <c:pt idx="15">
                  <c:v>no.14</c:v>
                </c:pt>
                <c:pt idx="16">
                  <c:v>no.15</c:v>
                </c:pt>
                <c:pt idx="17">
                  <c:v>no.16</c:v>
                </c:pt>
                <c:pt idx="18">
                  <c:v>no.17</c:v>
                </c:pt>
                <c:pt idx="19">
                  <c:v>no.18</c:v>
                </c:pt>
                <c:pt idx="20">
                  <c:v>no.19</c:v>
                </c:pt>
                <c:pt idx="21">
                  <c:v>no.20</c:v>
                </c:pt>
                <c:pt idx="22">
                  <c:v>no.21</c:v>
                </c:pt>
                <c:pt idx="23">
                  <c:v>no.22</c:v>
                </c:pt>
                <c:pt idx="24">
                  <c:v>no.23</c:v>
                </c:pt>
                <c:pt idx="25">
                  <c:v>no.24</c:v>
                </c:pt>
                <c:pt idx="26">
                  <c:v>no.25</c:v>
                </c:pt>
                <c:pt idx="27">
                  <c:v>no.26</c:v>
                </c:pt>
                <c:pt idx="28">
                  <c:v>no.27</c:v>
                </c:pt>
                <c:pt idx="29">
                  <c:v>no.28</c:v>
                </c:pt>
                <c:pt idx="30">
                  <c:v>no.29</c:v>
                </c:pt>
                <c:pt idx="31">
                  <c:v>no.30</c:v>
                </c:pt>
                <c:pt idx="32">
                  <c:v>no.31</c:v>
                </c:pt>
                <c:pt idx="33">
                  <c:v>no.32</c:v>
                </c:pt>
                <c:pt idx="34">
                  <c:v>no.33</c:v>
                </c:pt>
                <c:pt idx="35">
                  <c:v>no.34</c:v>
                </c:pt>
                <c:pt idx="36">
                  <c:v>no.34+6.648</c:v>
                </c:pt>
              </c:strCache>
            </c:strRef>
          </c:cat>
          <c:val>
            <c:numRef>
              <c:f>토량계산출표!$K$3:$K$39</c:f>
              <c:numCache>
                <c:formatCode>0.000_ </c:formatCode>
                <c:ptCount val="37"/>
                <c:pt idx="0">
                  <c:v>0</c:v>
                </c:pt>
                <c:pt idx="1">
                  <c:v>-85.219389000000007</c:v>
                </c:pt>
                <c:pt idx="2">
                  <c:v>134.47171099999994</c:v>
                </c:pt>
                <c:pt idx="3">
                  <c:v>729.23871099999985</c:v>
                </c:pt>
                <c:pt idx="4">
                  <c:v>1149.4467110000005</c:v>
                </c:pt>
                <c:pt idx="5">
                  <c:v>1389.5207109999997</c:v>
                </c:pt>
                <c:pt idx="6">
                  <c:v>1558.7617109999997</c:v>
                </c:pt>
                <c:pt idx="7">
                  <c:v>1622.7081109999997</c:v>
                </c:pt>
                <c:pt idx="8">
                  <c:v>1586.8918109999991</c:v>
                </c:pt>
                <c:pt idx="9">
                  <c:v>1553.6336109999991</c:v>
                </c:pt>
                <c:pt idx="10">
                  <c:v>1538.3084109999998</c:v>
                </c:pt>
                <c:pt idx="11">
                  <c:v>1584.463410999999</c:v>
                </c:pt>
                <c:pt idx="12">
                  <c:v>1719.4817109999997</c:v>
                </c:pt>
                <c:pt idx="13">
                  <c:v>1976.9053110000004</c:v>
                </c:pt>
                <c:pt idx="14">
                  <c:v>2313.2503110000002</c:v>
                </c:pt>
                <c:pt idx="15">
                  <c:v>2550.9723110000009</c:v>
                </c:pt>
                <c:pt idx="16">
                  <c:v>2737.5153110000015</c:v>
                </c:pt>
                <c:pt idx="17">
                  <c:v>2996.7633110000002</c:v>
                </c:pt>
                <c:pt idx="18">
                  <c:v>3112.7399110000001</c:v>
                </c:pt>
                <c:pt idx="19">
                  <c:v>2851.2341110000002</c:v>
                </c:pt>
                <c:pt idx="20">
                  <c:v>2507.9795110000009</c:v>
                </c:pt>
                <c:pt idx="21">
                  <c:v>2424.8303110000015</c:v>
                </c:pt>
                <c:pt idx="22">
                  <c:v>2341.5047109999996</c:v>
                </c:pt>
                <c:pt idx="23">
                  <c:v>1746.2042109999998</c:v>
                </c:pt>
                <c:pt idx="24">
                  <c:v>839.08071099999972</c:v>
                </c:pt>
                <c:pt idx="25">
                  <c:v>181.79901099999972</c:v>
                </c:pt>
                <c:pt idx="26">
                  <c:v>-209.81888900000038</c:v>
                </c:pt>
                <c:pt idx="27">
                  <c:v>-663.23438900000053</c:v>
                </c:pt>
                <c:pt idx="28">
                  <c:v>-1128.1086890000001</c:v>
                </c:pt>
                <c:pt idx="29">
                  <c:v>-1293.8677890000001</c:v>
                </c:pt>
                <c:pt idx="30">
                  <c:v>-1163.2962890000001</c:v>
                </c:pt>
                <c:pt idx="31">
                  <c:v>-895.25528900000018</c:v>
                </c:pt>
                <c:pt idx="32">
                  <c:v>-574.69208900000012</c:v>
                </c:pt>
                <c:pt idx="33">
                  <c:v>-227.12068900000014</c:v>
                </c:pt>
                <c:pt idx="34">
                  <c:v>50.010510999999866</c:v>
                </c:pt>
                <c:pt idx="35">
                  <c:v>130.80331099999984</c:v>
                </c:pt>
                <c:pt idx="36">
                  <c:v>124.3762905199998</c:v>
                </c:pt>
              </c:numCache>
            </c:numRef>
          </c:val>
        </c:ser>
        <c:marker val="1"/>
        <c:axId val="164379264"/>
        <c:axId val="173310336"/>
      </c:lineChart>
      <c:catAx>
        <c:axId val="164379264"/>
        <c:scaling>
          <c:orientation val="minMax"/>
        </c:scaling>
        <c:axPos val="b"/>
        <c:tickLblPos val="nextTo"/>
        <c:crossAx val="173310336"/>
        <c:crosses val="autoZero"/>
        <c:auto val="1"/>
        <c:lblAlgn val="ctr"/>
        <c:lblOffset val="100"/>
      </c:catAx>
      <c:valAx>
        <c:axId val="173310336"/>
        <c:scaling>
          <c:orientation val="minMax"/>
          <c:min val="-1500"/>
        </c:scaling>
        <c:axPos val="l"/>
        <c:majorGridlines/>
        <c:numFmt formatCode="0.000_ " sourceLinked="1"/>
        <c:tickLblPos val="nextTo"/>
        <c:crossAx val="164379264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364331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sp>
        <p:nvSpPr>
          <p:cNvPr id="21" name="제목 20"/>
          <p:cNvSpPr>
            <a:spLocks noGrp="1"/>
          </p:cNvSpPr>
          <p:nvPr>
            <p:ph type="ctrTitle"/>
          </p:nvPr>
        </p:nvSpPr>
        <p:spPr>
          <a:xfrm>
            <a:off x="457200" y="228599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62263" y="51347"/>
            <a:ext cx="1000131" cy="1036773"/>
            <a:chOff x="13317" y="34771"/>
            <a:chExt cx="1272534" cy="13101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9" name="자유형 8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29454" y="428606"/>
            <a:ext cx="1757346" cy="5357851"/>
          </a:xfrm>
        </p:spPr>
        <p:txBody>
          <a:bodyPr vert="eaVert"/>
          <a:lstStyle>
            <a:lvl1pPr algn="l">
              <a:defRPr>
                <a:gradFill flip="none" rotWithShape="1">
                  <a:gsLst>
                    <a:gs pos="0">
                      <a:schemeClr val="tx2"/>
                    </a:gs>
                    <a:gs pos="26000">
                      <a:schemeClr val="tx2"/>
                    </a:gs>
                    <a:gs pos="41000">
                      <a:schemeClr val="tx2">
                        <a:shade val="90000"/>
                      </a:schemeClr>
                    </a:gs>
                    <a:gs pos="67000">
                      <a:schemeClr val="tx2">
                        <a:shade val="50000"/>
                      </a:schemeClr>
                    </a:gs>
                    <a:gs pos="95000">
                      <a:schemeClr val="tx2"/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28596" y="428606"/>
            <a:ext cx="6357982" cy="536893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98948B-7704-4F92-9A61-23507C5AADC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5" name="자유형 24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6" name="자유형 25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00202"/>
            <a:ext cx="8258204" cy="4525963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42976" y="357166"/>
            <a:ext cx="7472386" cy="10001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71407" y="106210"/>
            <a:ext cx="1000131" cy="1036773"/>
            <a:chOff x="13317" y="34771"/>
            <a:chExt cx="1272534" cy="13101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21" name="자유형 2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4414" y="1857364"/>
            <a:ext cx="690717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14414" y="3286124"/>
            <a:ext cx="691514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142845" y="1857364"/>
            <a:ext cx="1000131" cy="1036773"/>
            <a:chOff x="13317" y="34771"/>
            <a:chExt cx="1272534" cy="1310103"/>
          </a:xfrm>
        </p:grpSpPr>
        <p:sp>
          <p:nvSpPr>
            <p:cNvPr id="26" name="자유형 2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7" name="자유형 2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8" name="자유형 2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9" name="자유형 2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30" name="자유형 2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11" name="자유형 1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4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71407" y="71414"/>
            <a:ext cx="1000131" cy="1036774"/>
            <a:chOff x="13317" y="34771"/>
            <a:chExt cx="1272535" cy="1310104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969940" y="1030550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4" name="자유형 23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noFill/>
                  <a:prstDash val="solid"/>
                </a:ln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71407" y="106211"/>
            <a:ext cx="1000131" cy="1036773"/>
            <a:chOff x="13317" y="34771"/>
            <a:chExt cx="1272534" cy="1310103"/>
          </a:xfrm>
        </p:grpSpPr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6" name="그룹 5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06400" y="384598"/>
            <a:ext cx="7500990" cy="48177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anchor="b"/>
          <a:lstStyle>
            <a:lvl1pPr algn="l">
              <a:defRPr sz="2400" b="1">
                <a:ln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7662" y="1089026"/>
            <a:ext cx="4686304" cy="50546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71580" y="1089026"/>
            <a:ext cx="2686038" cy="50546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자유형 10"/>
          <p:cNvSpPr>
            <a:spLocks/>
          </p:cNvSpPr>
          <p:nvPr/>
        </p:nvSpPr>
        <p:spPr bwMode="gray">
          <a:xfrm>
            <a:off x="340905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gray">
          <a:xfrm>
            <a:off x="71407" y="653955"/>
            <a:ext cx="247040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gray">
          <a:xfrm>
            <a:off x="73902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4" name="자유형 13"/>
          <p:cNvSpPr>
            <a:spLocks/>
          </p:cNvSpPr>
          <p:nvPr/>
        </p:nvSpPr>
        <p:spPr bwMode="gray">
          <a:xfrm>
            <a:off x="823251" y="894237"/>
            <a:ext cx="248287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3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gray">
          <a:xfrm>
            <a:off x="344103" y="376692"/>
            <a:ext cx="479107" cy="517546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29190" y="928670"/>
            <a:ext cx="3857652" cy="928694"/>
          </a:xfrm>
        </p:spPr>
        <p:txBody>
          <a:bodyPr anchor="b"/>
          <a:lstStyle>
            <a:lvl1pPr algn="l">
              <a:defRPr sz="2000" b="1">
                <a:ln>
                  <a:noFill/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9190" y="1928802"/>
            <a:ext cx="3857652" cy="3357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21422455">
            <a:off x="609122" y="1000108"/>
            <a:ext cx="4000528" cy="4857784"/>
          </a:xfrm>
          <a:prstGeom prst="rect">
            <a:avLst/>
          </a:prstGeom>
          <a:solidFill>
            <a:srgbClr val="F8F8F8"/>
          </a:solidFill>
          <a:ln w="3175" cap="sq" cmpd="sng" algn="ctr">
            <a:solidFill>
              <a:srgbClr val="C0C0C0"/>
            </a:solidFill>
            <a:prstDash val="solid"/>
          </a:ln>
          <a:effectLst>
            <a:outerShdw blurRad="57150" dist="381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9" name="그림 개체 틀 8"/>
          <p:cNvSpPr>
            <a:spLocks noGrp="1"/>
          </p:cNvSpPr>
          <p:nvPr>
            <p:ph type="pic" sz="quarter" idx="1"/>
          </p:nvPr>
        </p:nvSpPr>
        <p:spPr>
          <a:xfrm>
            <a:off x="642910" y="1000108"/>
            <a:ext cx="4004390" cy="4857784"/>
          </a:xfrm>
          <a:prstGeom prst="rect">
            <a:avLst/>
          </a:prstGeom>
          <a:solidFill>
            <a:schemeClr val="accent3"/>
          </a:solidFill>
          <a:ln w="3175" cap="sq" cmpd="sng" algn="ctr">
            <a:solidFill>
              <a:srgbClr val="F8F8F8"/>
            </a:solidFill>
            <a:prstDash val="solid"/>
            <a:miter lim="800000"/>
          </a:ln>
          <a:effectLst>
            <a:outerShdw blurRad="38100" dist="50800" dir="3000000" algn="tl" rotWithShape="0">
              <a:srgbClr val="000000">
                <a:alpha val="40000"/>
              </a:srgbClr>
            </a:outerShdw>
          </a:effectLst>
          <a:sp3d contourW="12700" prstMaterial="plastic">
            <a:contourClr>
              <a:srgbClr val="000000">
                <a:alpha val="35294"/>
              </a:srgbClr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grpSp>
        <p:nvGrpSpPr>
          <p:cNvPr id="3" name="그룹 2"/>
          <p:cNvGrpSpPr/>
          <p:nvPr/>
        </p:nvGrpSpPr>
        <p:grpSpPr>
          <a:xfrm>
            <a:off x="8116469" y="45696"/>
            <a:ext cx="1000131" cy="1036773"/>
            <a:chOff x="13317" y="34771"/>
            <a:chExt cx="1272534" cy="1310103"/>
          </a:xfrm>
        </p:grpSpPr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61000">
                <a:schemeClr val="bg1">
                  <a:alpha val="40000"/>
                </a:schemeClr>
              </a:gs>
            </a:gsLst>
            <a:lin ang="5400000" scaled="1"/>
            <a:tileRect/>
          </a:gradFill>
          <a:ln w="1905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D92FE0D-A3DC-4DD8-9C10-D174AE36A618}" type="datetimeFigureOut">
              <a:rPr lang="ko-KR" altLang="en-US" smtClean="0"/>
              <a:pPr/>
              <a:t>2010-11-01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8C35D7C-4775-4F07-9B0C-E5BD84C029E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 fov="0">
                <a:rot lat="0" lon="0" rev="0"/>
              </a:camera>
              <a:lightRig rig="glow" dir="t">
                <a:rot lat="0" lon="0" rev="4500000"/>
              </a:lightRig>
            </a:scene3d>
            <a:sp3d prstMaterial="matte">
              <a:contourClr>
                <a:schemeClr val="accent1">
                  <a:alpha val="95000"/>
                </a:schemeClr>
              </a:contourClr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pc="50" dirty="0" smtClean="0">
          <a:ln>
            <a:noFill/>
            <a:prstDash val="solid"/>
          </a:ln>
          <a:gradFill flip="none" rotWithShape="1">
            <a:gsLst>
              <a:gs pos="0">
                <a:schemeClr val="tx2"/>
              </a:gs>
              <a:gs pos="26000">
                <a:schemeClr val="tx2"/>
              </a:gs>
              <a:gs pos="41000">
                <a:schemeClr val="tx2">
                  <a:shade val="90000"/>
                </a:schemeClr>
              </a:gs>
              <a:gs pos="67000">
                <a:schemeClr val="tx2">
                  <a:shade val="50000"/>
                </a:schemeClr>
              </a:gs>
              <a:gs pos="95000">
                <a:schemeClr val="tx2"/>
              </a:gs>
            </a:gsLst>
            <a:lin ang="5400000" scaled="1"/>
            <a:tileRect/>
          </a:gradFill>
          <a:effectLst>
            <a:outerShdw blurRad="50800" dist="50800" dir="54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"/>
        <a:buChar char="u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"/>
        <a:buChar char="u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"/>
        <a:buChar char="u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"/>
        <a:buChar char="u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tx2"/>
        </a:buClr>
        <a:buSzPct val="60000"/>
        <a:buFont typeface="Wingdings"/>
        <a:buChar char="u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"/>
        <a:buChar char="u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55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50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572132" y="4214818"/>
            <a:ext cx="2928958" cy="2071702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ko-KR" alt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조</a:t>
            </a:r>
            <a:endParaRPr lang="en-US" altLang="ko-KR" sz="4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ko-KR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강성희 </a:t>
            </a:r>
            <a:r>
              <a:rPr lang="en-US" altLang="ko-K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(20524387)</a:t>
            </a:r>
          </a:p>
          <a:p>
            <a:r>
              <a:rPr lang="ko-KR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이동훈 </a:t>
            </a:r>
            <a:r>
              <a:rPr lang="en-US" altLang="ko-K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(20525467)</a:t>
            </a:r>
          </a:p>
          <a:p>
            <a:r>
              <a:rPr lang="ko-KR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이승훈 </a:t>
            </a:r>
            <a:r>
              <a:rPr lang="en-US" altLang="ko-K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(20627828)</a:t>
            </a:r>
          </a:p>
          <a:p>
            <a:r>
              <a:rPr lang="ko-KR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이재원 </a:t>
            </a:r>
            <a:r>
              <a:rPr lang="en-US" altLang="ko-K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(20726237)</a:t>
            </a:r>
            <a:endParaRPr lang="ko-KR" alt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57200" y="785794"/>
            <a:ext cx="8229600" cy="1714512"/>
          </a:xfrm>
        </p:spPr>
        <p:txBody>
          <a:bodyPr>
            <a:noAutofit/>
          </a:bodyPr>
          <a:lstStyle/>
          <a:p>
            <a:r>
              <a:rPr lang="en-US" altLang="ko-KR" sz="7200" dirty="0" smtClean="0"/>
              <a:t>F a m </a:t>
            </a:r>
            <a:r>
              <a:rPr lang="en-US" altLang="ko-KR" sz="7200" dirty="0" err="1" smtClean="0"/>
              <a:t>i</a:t>
            </a:r>
            <a:r>
              <a:rPr lang="en-US" altLang="ko-KR" sz="7200" dirty="0" smtClean="0"/>
              <a:t> l y</a:t>
            </a:r>
            <a:endParaRPr lang="ko-KR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idx="1"/>
          </p:nvPr>
        </p:nvSpPr>
        <p:spPr>
          <a:xfrm>
            <a:off x="557242" y="1903433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/>
              <a:t>   </a:t>
            </a:r>
            <a:endParaRPr lang="ko-KR" altLang="en-US" dirty="0"/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ko-KR" altLang="en-US" dirty="0" smtClean="0"/>
              <a:t>토적도 </a:t>
            </a:r>
            <a:r>
              <a:rPr lang="en-US" altLang="ko-KR" dirty="0" smtClean="0"/>
              <a:t>1</a:t>
            </a:r>
            <a:r>
              <a:rPr lang="ko-KR" altLang="en-US" dirty="0"/>
              <a:t>차</a:t>
            </a:r>
          </a:p>
        </p:txBody>
      </p:sp>
      <p:graphicFrame>
        <p:nvGraphicFramePr>
          <p:cNvPr id="6" name="차트 5"/>
          <p:cNvGraphicFramePr/>
          <p:nvPr/>
        </p:nvGraphicFramePr>
        <p:xfrm>
          <a:off x="428596" y="1285860"/>
          <a:ext cx="7858180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785786" y="2189185"/>
            <a:ext cx="7715304" cy="4525963"/>
          </a:xfrm>
        </p:spPr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err="1" smtClean="0"/>
              <a:t>차토량</a:t>
            </a:r>
            <a:r>
              <a:rPr lang="ko-KR" altLang="en-US" dirty="0" smtClean="0"/>
              <a:t> 계산결과 </a:t>
            </a:r>
            <a:r>
              <a:rPr lang="ko-KR" altLang="en-US" dirty="0" err="1" smtClean="0"/>
              <a:t>구배</a:t>
            </a:r>
            <a:r>
              <a:rPr lang="ko-KR" altLang="en-US" dirty="0" smtClean="0"/>
              <a:t> </a:t>
            </a:r>
            <a:r>
              <a:rPr lang="en-US" altLang="ko-KR" dirty="0" smtClean="0"/>
              <a:t>+1.0%,+8.9%,-4.9%,+1.3%</a:t>
            </a:r>
            <a:r>
              <a:rPr lang="ko-KR" altLang="en-US" dirty="0" smtClean="0"/>
              <a:t>의 경우 성토요구량이 전체 토량의 </a:t>
            </a:r>
            <a:r>
              <a:rPr lang="en-US" altLang="ko-KR" dirty="0" smtClean="0"/>
              <a:t>24.6%</a:t>
            </a:r>
            <a:r>
              <a:rPr lang="ko-KR" altLang="en-US" dirty="0" smtClean="0"/>
              <a:t>의 결과값이 나와서 구배를 </a:t>
            </a:r>
            <a:r>
              <a:rPr lang="en-US" altLang="ko-KR" dirty="0" smtClean="0"/>
              <a:t>+1.0%,+8.8%,-4.7%,+1.3%</a:t>
            </a:r>
            <a:r>
              <a:rPr lang="ko-KR" altLang="en-US" dirty="0" smtClean="0"/>
              <a:t>로 다시 설정하여 </a:t>
            </a:r>
            <a:r>
              <a:rPr lang="ko-KR" altLang="en-US" dirty="0" err="1" smtClean="0"/>
              <a:t>토량을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다시계산</a:t>
            </a:r>
            <a:r>
              <a:rPr lang="ko-KR" altLang="en-US" dirty="0" smtClean="0"/>
              <a:t> 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토량</a:t>
            </a:r>
            <a:r>
              <a:rPr lang="ko-KR" altLang="en-US" dirty="0" smtClean="0"/>
              <a:t> 계산 결과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23850" y="260350"/>
            <a:ext cx="8496300" cy="77162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ko-KR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종단곡선 </a:t>
            </a:r>
            <a:r>
              <a:rPr lang="en-US" altLang="ko-KR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ko-KR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차</a:t>
            </a:r>
            <a:r>
              <a:rPr lang="en-US" altLang="ko-KR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최종</a:t>
            </a:r>
            <a:r>
              <a:rPr lang="en-US" altLang="ko-KR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ko-KR" altLang="en-US" sz="4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3" name="그림 12" descr="2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771671"/>
            <a:ext cx="8143875" cy="4657725"/>
          </a:xfrm>
          <a:prstGeom prst="rect">
            <a:avLst/>
          </a:prstGeom>
        </p:spPr>
      </p:pic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4713290" y="2249385"/>
            <a:ext cx="1295400" cy="522418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endParaRPr lang="ko-KR" altLang="en-US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7164389" y="3408400"/>
            <a:ext cx="1295400" cy="522418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endParaRPr lang="ko-KR" altLang="en-US"/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895354" y="5289580"/>
            <a:ext cx="1295400" cy="792162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857752" y="3294739"/>
            <a:ext cx="16430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L=60.0M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Y1=0.113M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Y2=1.013M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Y3=2.813M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Y4=4.05M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1538" y="4278345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L=35.0M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Y1=0.341M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Y2=1.365M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00892" y="4348803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L=35.0 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Y1=0.263M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Y2=1.05M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120" name="Group 32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5112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1" lang="ko-KR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지반고</a:t>
                      </a:r>
                      <a:endParaRPr kumimoji="1" lang="ko-KR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절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성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토 높이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예상지반고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50m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0.341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50.341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54.032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-2.269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51.763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55.614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-2.088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53.526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56.962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-1.672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55.290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57.870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-0.817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57.053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59.393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-0.577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58.816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60.422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0.157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60.579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61.767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0.581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62.342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64.051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0.054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64.106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65.139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0.730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65.869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67.569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0.063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67.632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69.376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0.019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69.395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121" name="Text Box 329"/>
          <p:cNvSpPr txBox="1">
            <a:spLocks noChangeArrowheads="1"/>
          </p:cNvSpPr>
          <p:nvPr/>
        </p:nvSpPr>
        <p:spPr bwMode="auto">
          <a:xfrm>
            <a:off x="285720" y="285728"/>
            <a:ext cx="84963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ko-KR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123" name="Text Box 331"/>
          <p:cNvSpPr txBox="1">
            <a:spLocks noChangeArrowheads="1"/>
          </p:cNvSpPr>
          <p:nvPr/>
        </p:nvSpPr>
        <p:spPr bwMode="auto">
          <a:xfrm>
            <a:off x="323850" y="413151"/>
            <a:ext cx="8496300" cy="5869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/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절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성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토 높이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25" name="Group 8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5112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1" lang="ko-KR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절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성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토 높이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예상지반고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73.091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-1.933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71.158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74.589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-1.667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72.922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75.756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-1.071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74.685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77.427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-0.979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76.448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79.977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-1.766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78.211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79.456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0.518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79.974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79.973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1.765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81.738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82.189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1.199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83.388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84.764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-0.512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84.252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82.862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1.353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84.215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79.927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3.429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83.356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78.925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3.477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82.402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928" name="Text Box 88"/>
          <p:cNvSpPr txBox="1">
            <a:spLocks noChangeArrowheads="1"/>
          </p:cNvSpPr>
          <p:nvPr/>
        </p:nvSpPr>
        <p:spPr bwMode="auto">
          <a:xfrm>
            <a:off x="323850" y="260350"/>
            <a:ext cx="84963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ko-KR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929" name="Text Box 89"/>
          <p:cNvSpPr txBox="1">
            <a:spLocks noChangeArrowheads="1"/>
          </p:cNvSpPr>
          <p:nvPr/>
        </p:nvSpPr>
        <p:spPr bwMode="auto">
          <a:xfrm>
            <a:off x="323850" y="484589"/>
            <a:ext cx="8496300" cy="5869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/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절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성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토 높이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984" name="Group 9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9044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1" lang="ko-KR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절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성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토 높이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예상지반고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79.236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2.212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81.448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78.733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1.760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80.493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77.168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2.371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79.539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76.890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1.695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78.585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77.235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0.396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77.631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77.672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-0.995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76.677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-1.298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75.723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76.858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-2.089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74.769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75.798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-1.983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73.815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73.653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-0.792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72.861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71.930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0.239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72.169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85" name="Text Box 97"/>
          <p:cNvSpPr txBox="1">
            <a:spLocks noChangeArrowheads="1"/>
          </p:cNvSpPr>
          <p:nvPr/>
        </p:nvSpPr>
        <p:spPr bwMode="auto">
          <a:xfrm>
            <a:off x="323850" y="260350"/>
            <a:ext cx="84963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ko-KR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987" name="Text Box 99"/>
          <p:cNvSpPr txBox="1">
            <a:spLocks noChangeArrowheads="1"/>
          </p:cNvSpPr>
          <p:nvPr/>
        </p:nvSpPr>
        <p:spPr bwMode="auto">
          <a:xfrm>
            <a:off x="323850" y="413151"/>
            <a:ext cx="8496300" cy="5869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/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절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성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토 높이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o-KR" altLang="en-US" dirty="0" err="1" smtClean="0"/>
              <a:t>토공량</a:t>
            </a:r>
            <a:r>
              <a:rPr lang="ko-KR" altLang="en-US" dirty="0" smtClean="0"/>
              <a:t> 계산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최종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graphicFrame>
        <p:nvGraphicFramePr>
          <p:cNvPr id="13" name="내용 개체 틀 12"/>
          <p:cNvGraphicFramePr>
            <a:graphicFrameLocks noGrp="1"/>
          </p:cNvGraphicFramePr>
          <p:nvPr>
            <p:ph sz="half" idx="2"/>
          </p:nvPr>
        </p:nvGraphicFramePr>
        <p:xfrm>
          <a:off x="457204" y="1000116"/>
          <a:ext cx="8186761" cy="5500717"/>
        </p:xfrm>
        <a:graphic>
          <a:graphicData uri="http://schemas.openxmlformats.org/drawingml/2006/table">
            <a:tbl>
              <a:tblPr/>
              <a:tblGrid>
                <a:gridCol w="917672"/>
                <a:gridCol w="729109"/>
                <a:gridCol w="725966"/>
                <a:gridCol w="725966"/>
                <a:gridCol w="725966"/>
                <a:gridCol w="725966"/>
                <a:gridCol w="725966"/>
                <a:gridCol w="725966"/>
                <a:gridCol w="725966"/>
                <a:gridCol w="729109"/>
                <a:gridCol w="729109"/>
              </a:tblGrid>
              <a:tr h="3496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측점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거리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절토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성토량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차인토량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누가토량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단면적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평균단면적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단면적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평균단면적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토량변화율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보정토량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68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no.0-19.080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0.429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0.452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19.08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0.215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4.096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9.950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5.201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89.316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-85.219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-85.219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30.924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15.462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309.242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4.975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89.551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219.691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134.472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28.553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29.738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594.767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594.767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729.239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13.468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21.010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420.208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420.208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1149.447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10.539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12.004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240.074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240.074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1389.521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6.385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8.462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169.241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169.241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1558.762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1.215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3.800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76.001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1.339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0.670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12.055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63.946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1622.708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0.608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12.151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3.990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2.665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47.967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-35.816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1586.892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0.546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0.273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5.458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0.312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2.151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38.716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-33.258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1553.634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1.027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0.786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15.723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3.138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1.725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31.048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-15.325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1538.308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6.484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3.755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75.108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0.079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1.609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28.953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46.155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1584.463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7.151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6.818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136.353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0.070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1.335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135.018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1719.482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18.654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12.903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258.050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0.035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0.626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257.424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1976.905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14.981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16.817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336.345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336.345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2313.250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8.792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11.886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237.722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237.722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2550.972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9.863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9.327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186.543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186.543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2737.515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16.062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12.962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259.248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259.248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2996.763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8.031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160.622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4.961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2.480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44.645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115.977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3112.740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o-KR" altLang="en-US" dirty="0" err="1" smtClean="0"/>
              <a:t>토공량</a:t>
            </a:r>
            <a:r>
              <a:rPr lang="ko-KR" altLang="en-US" dirty="0" smtClean="0"/>
              <a:t> 계산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최종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graphicFrame>
        <p:nvGraphicFramePr>
          <p:cNvPr id="13" name="내용 개체 틀 12"/>
          <p:cNvGraphicFramePr>
            <a:graphicFrameLocks noGrp="1"/>
          </p:cNvGraphicFramePr>
          <p:nvPr>
            <p:ph sz="half" idx="2"/>
          </p:nvPr>
        </p:nvGraphicFramePr>
        <p:xfrm>
          <a:off x="428596" y="928670"/>
          <a:ext cx="8329638" cy="5469852"/>
        </p:xfrm>
        <a:graphic>
          <a:graphicData uri="http://schemas.openxmlformats.org/drawingml/2006/table">
            <a:tbl>
              <a:tblPr/>
              <a:tblGrid>
                <a:gridCol w="1042962"/>
                <a:gridCol w="603819"/>
                <a:gridCol w="725966"/>
                <a:gridCol w="725966"/>
                <a:gridCol w="725966"/>
                <a:gridCol w="725966"/>
                <a:gridCol w="725966"/>
                <a:gridCol w="725966"/>
                <a:gridCol w="725966"/>
                <a:gridCol w="729109"/>
                <a:gridCol w="871986"/>
              </a:tblGrid>
              <a:tr h="3536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측점</a:t>
                      </a:r>
                      <a:endParaRPr lang="ko-KR" alt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거리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절토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성토량</a:t>
                      </a:r>
                      <a:endParaRPr lang="ko-KR" alt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차인토량</a:t>
                      </a:r>
                      <a:endParaRPr lang="ko-KR" alt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누가토량</a:t>
                      </a:r>
                      <a:endParaRPr lang="ko-KR" alt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13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단면적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평균단면적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토량</a:t>
                      </a:r>
                      <a:endParaRPr lang="ko-KR" alt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단면적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평균단면적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토량변화율</a:t>
                      </a:r>
                      <a:endParaRPr lang="ko-KR" alt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보정토량</a:t>
                      </a:r>
                      <a:endParaRPr lang="ko-KR" alt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11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no.18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24.096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14.528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261.506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-261.506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2851.234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no.19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14.044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19.070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343.255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-343.255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2507.980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4.325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2.162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43.245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7.022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126.394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-83.149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2424.830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2.162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43.245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14.063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7.032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126.571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-83.326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2341.505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52.081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33.072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595.301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-595.301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1746.204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48.710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50.396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907.124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-907.124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839.081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24.321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36.516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657.282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-657.282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181.799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19.192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21.757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391.618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-391.618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-209.819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31.187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25.190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453.416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-453.416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-663.234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0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no.27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20.465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25.826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464.874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-464.874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-1128.109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7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3.772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1.886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37.721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2.144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11.304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203.480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-165.759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-1293.868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11.214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7.493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149.863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1.072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19.292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130.572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-1163.296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15.590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13.402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268.041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268.041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-895.255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16.468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16.029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320.574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0.001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0.011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320.563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-574.692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18.537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17.502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350.041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0.273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0.137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2.470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347.571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-227.121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9.422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13.980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279.590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0.137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2.459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277.131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50.011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0.180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4.801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96.019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1.692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0.846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15.226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80.793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130.803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no.34+6.648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6.648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0.452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0.316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2.098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1.158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1.425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8.525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-6.427 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FF0000"/>
                          </a:solidFill>
                          <a:latin typeface="맑은 고딕"/>
                        </a:rPr>
                        <a:t>124.376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          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ko-KR" altLang="en-US" dirty="0" smtClean="0"/>
              <a:t>토적도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최종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graphicFrame>
        <p:nvGraphicFramePr>
          <p:cNvPr id="4" name="차트 3"/>
          <p:cNvGraphicFramePr/>
          <p:nvPr/>
        </p:nvGraphicFramePr>
        <p:xfrm>
          <a:off x="285720" y="1500174"/>
          <a:ext cx="8467725" cy="477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부제목 9"/>
          <p:cNvSpPr>
            <a:spLocks noGrp="1"/>
          </p:cNvSpPr>
          <p:nvPr>
            <p:ph type="subTitle" idx="1"/>
          </p:nvPr>
        </p:nvSpPr>
        <p:spPr>
          <a:xfrm>
            <a:off x="285720" y="1857364"/>
            <a:ext cx="8143932" cy="4286280"/>
          </a:xfrm>
        </p:spPr>
        <p:txBody>
          <a:bodyPr>
            <a:normAutofit/>
          </a:bodyPr>
          <a:lstStyle/>
          <a:p>
            <a:pPr algn="l" latinLnBrk="0">
              <a:spcBef>
                <a:spcPct val="50000"/>
              </a:spcBef>
            </a:pPr>
            <a:r>
              <a:rPr kumimoji="0" lang="ko-KR" altLang="en-US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⋆</a:t>
            </a:r>
            <a:r>
              <a:rPr kumimoji="0"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`</a:t>
            </a:r>
            <a:r>
              <a:rPr kumimoji="0" lang="ko-KR" altLang="en-US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구  간 </a:t>
            </a:r>
            <a:r>
              <a:rPr kumimoji="0"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:  </a:t>
            </a:r>
            <a:r>
              <a:rPr kumimoji="0" lang="ko-KR" altLang="en-US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버스 주차장 </a:t>
            </a:r>
            <a:r>
              <a:rPr kumimoji="0"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~ </a:t>
            </a:r>
            <a:r>
              <a:rPr lang="en-US" altLang="ko-KR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복지관</a:t>
            </a:r>
            <a:endParaRPr kumimoji="0" lang="en-US" altLang="ko-KR" b="1" dirty="0" smtClean="0">
              <a:solidFill>
                <a:srgbClr val="080808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l" latinLnBrk="0">
              <a:spcBef>
                <a:spcPct val="50000"/>
              </a:spcBef>
            </a:pPr>
            <a:r>
              <a:rPr kumimoji="0"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⋆ </a:t>
            </a:r>
            <a:r>
              <a:rPr kumimoji="0" lang="ko-KR" altLang="en-US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총 길이 </a:t>
            </a:r>
            <a:r>
              <a:rPr kumimoji="0"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: 740m </a:t>
            </a:r>
          </a:p>
          <a:p>
            <a:pPr algn="l" latinLnBrk="0">
              <a:spcBef>
                <a:spcPct val="50000"/>
              </a:spcBef>
            </a:pPr>
            <a:r>
              <a:rPr kumimoji="0"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⋆ </a:t>
            </a:r>
            <a:r>
              <a:rPr kumimoji="0" lang="ko-KR" altLang="en-US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시공 기면 기울기  </a:t>
            </a:r>
            <a:endParaRPr kumimoji="0" lang="en-US" altLang="ko-KR" b="1" dirty="0" smtClean="0">
              <a:solidFill>
                <a:srgbClr val="080808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l" latinLnBrk="0">
              <a:spcBef>
                <a:spcPct val="50000"/>
              </a:spcBef>
            </a:pPr>
            <a:r>
              <a:rPr lang="en-US" altLang="ko-KR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  : </a:t>
            </a:r>
            <a:r>
              <a:rPr kumimoji="0"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+1% , +8.8%, -4.7%, +1.3%</a:t>
            </a:r>
          </a:p>
          <a:p>
            <a:pPr algn="l" latinLnBrk="0">
              <a:spcBef>
                <a:spcPct val="50000"/>
              </a:spcBef>
            </a:pPr>
            <a:r>
              <a:rPr lang="en-US" altLang="ko-KR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</a:t>
            </a:r>
            <a:r>
              <a:rPr lang="ko-KR" altLang="en-US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절토  </a:t>
            </a:r>
            <a:r>
              <a:rPr lang="en-US" altLang="ko-KR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:  124.376</a:t>
            </a:r>
            <a:r>
              <a:rPr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m³ [</a:t>
            </a:r>
            <a:r>
              <a:rPr lang="ko-KR" altLang="en-US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전체 </a:t>
            </a:r>
            <a:r>
              <a:rPr lang="ko-KR" altLang="en-US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토량의</a:t>
            </a:r>
            <a:r>
              <a:rPr lang="ko-KR" altLang="en-US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1.3%]</a:t>
            </a:r>
          </a:p>
          <a:p>
            <a:pPr algn="l" latinLnBrk="0">
              <a:spcBef>
                <a:spcPct val="50000"/>
              </a:spcBef>
            </a:pPr>
            <a:r>
              <a:rPr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⋆ </a:t>
            </a:r>
            <a:r>
              <a:rPr lang="ko-KR" altLang="en-US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최적의 기울기 이므로 여기까지만 반복</a:t>
            </a:r>
            <a:r>
              <a:rPr lang="en-US" altLang="ko-KR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928694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2"/>
                </a:solidFill>
              </a:rPr>
              <a:t>결     </a:t>
            </a:r>
            <a:r>
              <a:rPr lang="ko-KR" altLang="en-US" dirty="0" err="1" smtClean="0">
                <a:solidFill>
                  <a:schemeClr val="tx2"/>
                </a:solidFill>
              </a:rPr>
              <a:t>론</a:t>
            </a:r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11" name="부제목 9"/>
          <p:cNvSpPr txBox="1">
            <a:spLocks/>
          </p:cNvSpPr>
          <p:nvPr/>
        </p:nvSpPr>
        <p:spPr>
          <a:xfrm>
            <a:off x="4572000" y="1428736"/>
            <a:ext cx="3929090" cy="2357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1500" b="1" i="0" u="none" strike="noStrike" kern="1200" cap="none" spc="0" normalizeH="0" baseline="0" noProof="0" dirty="0" smtClean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HY헤드라인M" pitchFamily="18" charset="-127"/>
              <a:ea typeface="HY헤드라인M" pitchFamily="18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1500" indent="-571500">
              <a:buFont typeface="+mj-lt"/>
              <a:buAutoNum type="arabicParenR"/>
            </a:pPr>
            <a:r>
              <a:rPr lang="en-US" altLang="ko-KR" dirty="0" smtClean="0"/>
              <a:t>1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구배</a:t>
            </a:r>
            <a:r>
              <a:rPr lang="ko-KR" altLang="en-US" dirty="0" smtClean="0"/>
              <a:t> 결정 및 종단곡선 설치</a:t>
            </a:r>
            <a:endParaRPr lang="en-US" altLang="ko-KR" dirty="0" smtClean="0"/>
          </a:p>
          <a:p>
            <a:pPr marL="571500" indent="-571500">
              <a:buFont typeface="+mj-lt"/>
              <a:buAutoNum type="arabicParenR"/>
            </a:pPr>
            <a:r>
              <a:rPr lang="en-US" altLang="ko-KR" dirty="0" smtClean="0"/>
              <a:t>1</a:t>
            </a:r>
            <a:r>
              <a:rPr lang="ko-KR" altLang="en-US" dirty="0" smtClean="0"/>
              <a:t>차 절</a:t>
            </a:r>
            <a:r>
              <a:rPr lang="en-US" altLang="ko-KR" dirty="0" smtClean="0"/>
              <a:t>(</a:t>
            </a:r>
            <a:r>
              <a:rPr lang="ko-KR" altLang="en-US" dirty="0" smtClean="0"/>
              <a:t>성</a:t>
            </a:r>
            <a:r>
              <a:rPr lang="en-US" altLang="ko-KR" dirty="0" smtClean="0"/>
              <a:t>)</a:t>
            </a:r>
            <a:r>
              <a:rPr lang="ko-KR" altLang="en-US" dirty="0" smtClean="0"/>
              <a:t>토 높이 계산</a:t>
            </a:r>
            <a:endParaRPr lang="en-US" altLang="ko-KR" dirty="0" smtClean="0"/>
          </a:p>
          <a:p>
            <a:pPr marL="571500" indent="-571500">
              <a:buFont typeface="+mj-lt"/>
              <a:buAutoNum type="arabicParenR"/>
            </a:pPr>
            <a:r>
              <a:rPr lang="en-US" altLang="ko-KR" dirty="0" smtClean="0"/>
              <a:t>1</a:t>
            </a:r>
            <a:r>
              <a:rPr lang="ko-KR" altLang="en-US" dirty="0" smtClean="0"/>
              <a:t>차 절</a:t>
            </a:r>
            <a:r>
              <a:rPr lang="en-US" altLang="ko-KR" dirty="0" smtClean="0"/>
              <a:t>(</a:t>
            </a:r>
            <a:r>
              <a:rPr lang="ko-KR" altLang="en-US" dirty="0" smtClean="0"/>
              <a:t>성</a:t>
            </a:r>
            <a:r>
              <a:rPr lang="en-US" altLang="ko-KR" dirty="0" smtClean="0"/>
              <a:t>)</a:t>
            </a:r>
            <a:r>
              <a:rPr lang="ko-KR" altLang="en-US" dirty="0" err="1" smtClean="0"/>
              <a:t>토량</a:t>
            </a:r>
            <a:r>
              <a:rPr lang="ko-KR" altLang="en-US" dirty="0" smtClean="0"/>
              <a:t> 계산</a:t>
            </a:r>
            <a:endParaRPr lang="en-US" altLang="ko-KR" dirty="0" smtClean="0"/>
          </a:p>
          <a:p>
            <a:pPr marL="571500" indent="-571500">
              <a:buFont typeface="+mj-lt"/>
              <a:buAutoNum type="arabicParenR"/>
            </a:pPr>
            <a:r>
              <a:rPr lang="en-US" altLang="ko-KR" dirty="0" smtClean="0"/>
              <a:t>1</a:t>
            </a:r>
            <a:r>
              <a:rPr lang="ko-KR" altLang="en-US" dirty="0" smtClean="0"/>
              <a:t>차 토적도</a:t>
            </a:r>
            <a:endParaRPr lang="en-US" altLang="ko-KR" dirty="0" smtClean="0"/>
          </a:p>
          <a:p>
            <a:pPr marL="571500" indent="-571500">
              <a:buFont typeface="+mj-lt"/>
              <a:buAutoNum type="arabicParenR"/>
            </a:pPr>
            <a:r>
              <a:rPr lang="en-US" altLang="ko-KR" dirty="0" smtClean="0"/>
              <a:t>2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구배</a:t>
            </a:r>
            <a:r>
              <a:rPr lang="ko-KR" altLang="en-US" dirty="0" smtClean="0"/>
              <a:t> 재결정 및 종단곡선 설치</a:t>
            </a:r>
            <a:endParaRPr lang="en-US" altLang="ko-KR" dirty="0" smtClean="0"/>
          </a:p>
          <a:p>
            <a:pPr marL="571500" indent="-571500">
              <a:buFont typeface="+mj-lt"/>
              <a:buAutoNum type="arabicParenR"/>
            </a:pPr>
            <a:r>
              <a:rPr lang="en-US" altLang="ko-KR" dirty="0" smtClean="0"/>
              <a:t>2</a:t>
            </a:r>
            <a:r>
              <a:rPr lang="ko-KR" altLang="en-US" dirty="0" smtClean="0"/>
              <a:t>차 절</a:t>
            </a:r>
            <a:r>
              <a:rPr lang="en-US" altLang="ko-KR" dirty="0" smtClean="0"/>
              <a:t>(</a:t>
            </a:r>
            <a:r>
              <a:rPr lang="ko-KR" altLang="en-US" dirty="0" smtClean="0"/>
              <a:t>성</a:t>
            </a:r>
            <a:r>
              <a:rPr lang="en-US" altLang="ko-KR" dirty="0" smtClean="0"/>
              <a:t>)</a:t>
            </a:r>
            <a:r>
              <a:rPr lang="ko-KR" altLang="en-US" dirty="0" smtClean="0"/>
              <a:t>토 높이 계산</a:t>
            </a:r>
            <a:endParaRPr lang="en-US" altLang="ko-KR" dirty="0" smtClean="0"/>
          </a:p>
          <a:p>
            <a:pPr marL="571500" indent="-571500">
              <a:buFont typeface="+mj-lt"/>
              <a:buAutoNum type="arabicParenR"/>
            </a:pPr>
            <a:r>
              <a:rPr lang="en-US" altLang="ko-KR" dirty="0" smtClean="0"/>
              <a:t>2</a:t>
            </a:r>
            <a:r>
              <a:rPr lang="ko-KR" altLang="en-US" dirty="0" smtClean="0"/>
              <a:t>차 절</a:t>
            </a:r>
            <a:r>
              <a:rPr lang="en-US" altLang="ko-KR" dirty="0" smtClean="0"/>
              <a:t>(</a:t>
            </a:r>
            <a:r>
              <a:rPr lang="ko-KR" altLang="en-US" dirty="0" smtClean="0"/>
              <a:t>성</a:t>
            </a:r>
            <a:r>
              <a:rPr lang="en-US" altLang="ko-KR" dirty="0" smtClean="0"/>
              <a:t>)</a:t>
            </a:r>
            <a:r>
              <a:rPr lang="ko-KR" altLang="en-US" dirty="0" err="1" smtClean="0"/>
              <a:t>토량</a:t>
            </a:r>
            <a:r>
              <a:rPr lang="ko-KR" altLang="en-US" dirty="0" smtClean="0"/>
              <a:t> 계산</a:t>
            </a:r>
            <a:endParaRPr lang="en-US" altLang="ko-KR" dirty="0" smtClean="0"/>
          </a:p>
          <a:p>
            <a:pPr marL="571500" indent="-571500">
              <a:buFont typeface="+mj-lt"/>
              <a:buAutoNum type="arabicParenR"/>
            </a:pPr>
            <a:r>
              <a:rPr lang="en-US" altLang="ko-KR" dirty="0" smtClean="0"/>
              <a:t>2</a:t>
            </a:r>
            <a:r>
              <a:rPr lang="ko-KR" altLang="en-US" dirty="0" smtClean="0"/>
              <a:t>차 토적도</a:t>
            </a:r>
            <a:endParaRPr lang="en-US" altLang="ko-KR" dirty="0" smtClean="0"/>
          </a:p>
          <a:p>
            <a:pPr marL="571500" indent="-571500">
              <a:buFont typeface="+mj-lt"/>
              <a:buAutoNum type="arabicParenR"/>
            </a:pPr>
            <a:r>
              <a:rPr lang="ko-KR" altLang="en-US" dirty="0" smtClean="0"/>
              <a:t>결론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목  차</a:t>
            </a:r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57200" y="2643190"/>
            <a:ext cx="8229600" cy="1143000"/>
          </a:xfrm>
        </p:spPr>
        <p:txBody>
          <a:bodyPr>
            <a:noAutofit/>
          </a:bodyPr>
          <a:lstStyle/>
          <a:p>
            <a:r>
              <a:rPr lang="ko-KR" altLang="en-US" sz="9600" dirty="0" smtClean="0"/>
              <a:t>감사 합니다</a:t>
            </a:r>
            <a:r>
              <a:rPr lang="en-US" altLang="ko-KR" sz="9600" dirty="0" smtClean="0"/>
              <a:t>.</a:t>
            </a:r>
            <a:endParaRPr lang="ko-KR" alt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ko-KR" altLang="ko-KR"/>
          </a:p>
        </p:txBody>
      </p:sp>
      <p:pic>
        <p:nvPicPr>
          <p:cNvPr id="9224" name="Picture 8" descr="12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341438"/>
            <a:ext cx="8429625" cy="5286375"/>
          </a:xfrm>
          <a:prstGeom prst="rect">
            <a:avLst/>
          </a:prstGeom>
          <a:noFill/>
        </p:spPr>
      </p:pic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4356100" y="1484313"/>
            <a:ext cx="1295400" cy="792162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ko-KR" altLang="en-US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7021513" y="2708275"/>
            <a:ext cx="1295400" cy="792163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ko-KR" altLang="en-US"/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395288" y="4868863"/>
            <a:ext cx="1295400" cy="792162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ko-KR" altLang="en-US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23850" y="260350"/>
            <a:ext cx="8496300" cy="77162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ko-KR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종단곡선 </a:t>
            </a:r>
            <a:r>
              <a:rPr lang="en-US" altLang="ko-KR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ko-KR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차</a:t>
            </a:r>
            <a:endParaRPr lang="ko-KR" altLang="en-US" sz="4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2500306"/>
            <a:ext cx="16430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L=61.33M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Y1=0.128M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Y2=1.058M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Y3=2.888M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Y4=4.232M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3857628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L=35.11M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Y1=0.342M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Y2=1.369M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29454" y="3648678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L=35.0 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Y1=0.158M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Y2=0.63M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120" name="Group 32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5112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1" lang="ko-KR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절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성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토 높이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예상지반고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50m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+0.347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50.347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54.032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-2.244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51.788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55.614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- 2.038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53.576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56.962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- 1.597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55.365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57.870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- 0.217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57.153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59.393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- 0.452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58.941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60.422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0.307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60.729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61.767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0.750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62.517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64.051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0.252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64.306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65.139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0.955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66.094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67.569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0.313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67.882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69.376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0.294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69.670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121" name="Text Box 329"/>
          <p:cNvSpPr txBox="1">
            <a:spLocks noChangeArrowheads="1"/>
          </p:cNvSpPr>
          <p:nvPr/>
        </p:nvSpPr>
        <p:spPr bwMode="auto">
          <a:xfrm>
            <a:off x="285720" y="285728"/>
            <a:ext cx="84963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ko-KR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123" name="Text Box 331"/>
          <p:cNvSpPr txBox="1">
            <a:spLocks noChangeArrowheads="1"/>
          </p:cNvSpPr>
          <p:nvPr/>
        </p:nvSpPr>
        <p:spPr bwMode="auto">
          <a:xfrm>
            <a:off x="323850" y="413151"/>
            <a:ext cx="8496300" cy="5869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/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절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성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토 높이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25" name="Group 8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5112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1" lang="ko-KR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절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성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토 높이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예상지반고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73.091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- 1.633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71.458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74.589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- 1.342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73.247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75.756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- 0.721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75.035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77.427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- 0.604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76.823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79.977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- 1.366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78.611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79.456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0.943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80.399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79.973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2.215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82.188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82.189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1.659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83.848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84.764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- 0.058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84.706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82.862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1.802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84.664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79.927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3.861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83.788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78.925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3.875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82.800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928" name="Text Box 88"/>
          <p:cNvSpPr txBox="1">
            <a:spLocks noChangeArrowheads="1"/>
          </p:cNvSpPr>
          <p:nvPr/>
        </p:nvSpPr>
        <p:spPr bwMode="auto">
          <a:xfrm>
            <a:off x="323850" y="260350"/>
            <a:ext cx="84963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ko-KR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929" name="Text Box 89"/>
          <p:cNvSpPr txBox="1">
            <a:spLocks noChangeArrowheads="1"/>
          </p:cNvSpPr>
          <p:nvPr/>
        </p:nvSpPr>
        <p:spPr bwMode="auto">
          <a:xfrm>
            <a:off x="323850" y="484589"/>
            <a:ext cx="8496300" cy="5869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/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절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성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토 높이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984" name="Group 9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9044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1" lang="ko-KR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절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성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토 높이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예상지반고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79.236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2.575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81.811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78.733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2.09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80.823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77.168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2.667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79.835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76.890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1.957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78.847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77.235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0.624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77.859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NO.29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77.672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- 0.801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76.871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77.021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- 1.138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75.883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76.858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- 1.964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74.894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75.798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- 1.892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73.906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73.653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- 0.735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72.918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NO.34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71.930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0.214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72.144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85" name="Text Box 97"/>
          <p:cNvSpPr txBox="1">
            <a:spLocks noChangeArrowheads="1"/>
          </p:cNvSpPr>
          <p:nvPr/>
        </p:nvSpPr>
        <p:spPr bwMode="auto">
          <a:xfrm>
            <a:off x="323850" y="260350"/>
            <a:ext cx="84963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ko-KR" altLang="ko-KR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987" name="Text Box 99"/>
          <p:cNvSpPr txBox="1">
            <a:spLocks noChangeArrowheads="1"/>
          </p:cNvSpPr>
          <p:nvPr/>
        </p:nvSpPr>
        <p:spPr bwMode="auto">
          <a:xfrm>
            <a:off x="323850" y="413151"/>
            <a:ext cx="8496300" cy="5869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/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절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성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토 높이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714876" y="214290"/>
            <a:ext cx="3008313" cy="500066"/>
          </a:xfrm>
        </p:spPr>
        <p:txBody>
          <a:bodyPr>
            <a:normAutofit fontScale="90000"/>
          </a:bodyPr>
          <a:lstStyle/>
          <a:p>
            <a:r>
              <a:rPr lang="ko-KR" altLang="en-US" sz="4000" dirty="0" err="1" smtClean="0"/>
              <a:t>토공량</a:t>
            </a:r>
            <a:r>
              <a:rPr lang="ko-KR" altLang="en-US" sz="4000" dirty="0" smtClean="0"/>
              <a:t> 계산</a:t>
            </a:r>
            <a:endParaRPr lang="ko-KR" altLang="en-US" sz="1100" dirty="0"/>
          </a:p>
        </p:txBody>
      </p:sp>
      <p:grpSp>
        <p:nvGrpSpPr>
          <p:cNvPr id="7" name="그룹 30"/>
          <p:cNvGrpSpPr>
            <a:grpSpLocks noGrp="1"/>
          </p:cNvGrpSpPr>
          <p:nvPr>
            <p:ph idx="1"/>
          </p:nvPr>
        </p:nvGrpSpPr>
        <p:grpSpPr bwMode="auto">
          <a:xfrm>
            <a:off x="3714744" y="862035"/>
            <a:ext cx="5111750" cy="5853113"/>
            <a:chOff x="857224" y="3929066"/>
            <a:chExt cx="4500594" cy="2786082"/>
          </a:xfrm>
        </p:grpSpPr>
        <p:sp>
          <p:nvSpPr>
            <p:cNvPr id="8" name="직사각형 7"/>
            <p:cNvSpPr/>
            <p:nvPr/>
          </p:nvSpPr>
          <p:spPr>
            <a:xfrm>
              <a:off x="857224" y="3929066"/>
              <a:ext cx="4500594" cy="2786082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bg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28662" y="4000504"/>
              <a:ext cx="4362450" cy="2619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텍스트 개체 틀 5"/>
          <p:cNvSpPr>
            <a:spLocks noGrp="1"/>
          </p:cNvSpPr>
          <p:nvPr>
            <p:ph type="body" sz="half" idx="2"/>
          </p:nvPr>
        </p:nvSpPr>
        <p:spPr>
          <a:xfrm>
            <a:off x="457200" y="214290"/>
            <a:ext cx="3008313" cy="6429420"/>
          </a:xfrm>
        </p:spPr>
        <p:txBody>
          <a:bodyPr>
            <a:noAutofit/>
          </a:bodyPr>
          <a:lstStyle/>
          <a:p>
            <a:pPr latinLnBrk="0">
              <a:spcBef>
                <a:spcPct val="50000"/>
              </a:spcBef>
              <a:defRPr/>
            </a:pPr>
            <a:r>
              <a:rPr lang="ko-KR" altLang="en-US" sz="1270" b="1" dirty="0" err="1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토공량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계산에는 건설교통부에서 권장하고 있는 </a:t>
            </a:r>
            <a:r>
              <a:rPr lang="ko-KR" altLang="en-US" sz="1270" b="1" dirty="0" err="1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양단면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평균법을 주로 사용한다</a:t>
            </a:r>
            <a:r>
              <a:rPr lang="en-US" altLang="ko-KR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 </a:t>
            </a:r>
          </a:p>
          <a:p>
            <a:pPr marL="342900" indent="-342900" latinLnBrk="0">
              <a:spcBef>
                <a:spcPct val="50000"/>
              </a:spcBef>
              <a:buFontTx/>
              <a:buAutoNum type="arabicPeriod"/>
              <a:defRPr/>
            </a:pPr>
            <a:r>
              <a:rPr lang="ko-KR" altLang="en-US" sz="1270" b="1" dirty="0" err="1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측점란에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각 </a:t>
            </a: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횡단면도의 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중심점을 기입한다</a:t>
            </a:r>
            <a:r>
              <a:rPr lang="en-US" altLang="ko-KR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marL="342900" indent="-342900" latinLnBrk="0">
              <a:spcBef>
                <a:spcPct val="50000"/>
              </a:spcBef>
              <a:buFontTx/>
              <a:buAutoNum type="arabicPeriod"/>
              <a:defRPr/>
            </a:pPr>
            <a:r>
              <a:rPr lang="ko-KR" altLang="en-US" sz="1270" b="1" dirty="0" err="1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거리란에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각 측점간의 거리를 기입한다</a:t>
            </a:r>
            <a:r>
              <a:rPr lang="en-US" altLang="ko-KR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marL="342900" indent="-342900" latinLnBrk="0">
              <a:spcBef>
                <a:spcPct val="50000"/>
              </a:spcBef>
              <a:buFontTx/>
              <a:buAutoNum type="arabicPeriod"/>
              <a:defRPr/>
            </a:pP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단면적 </a:t>
            </a:r>
            <a:r>
              <a:rPr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란에</a:t>
            </a: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각 횡단면도에서 계산된 횡단면적을 절토와 성토로 나누어 기입한다</a:t>
            </a:r>
            <a:r>
              <a:rPr lang="en-US" altLang="ko-KR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endParaRPr lang="en-US" altLang="ko-KR" sz="1270" b="1" dirty="0">
              <a:solidFill>
                <a:srgbClr val="080808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latinLnBrk="0">
              <a:spcBef>
                <a:spcPct val="50000"/>
              </a:spcBef>
              <a:buFontTx/>
              <a:buAutoNum type="arabicPeriod"/>
              <a:defRPr/>
            </a:pP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평균 단면적은 각 종단측점의 양단면적을 평균하여 기입한다</a:t>
            </a:r>
            <a:r>
              <a:rPr lang="en-US" altLang="ko-KR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 </a:t>
            </a:r>
          </a:p>
          <a:p>
            <a:pPr marL="342900" indent="-342900" latinLnBrk="0">
              <a:spcBef>
                <a:spcPct val="50000"/>
              </a:spcBef>
              <a:buFontTx/>
              <a:buAutoNum type="arabicPeriod"/>
              <a:defRPr/>
            </a:pP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절토의 </a:t>
            </a: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토량란에는</a:t>
            </a: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평균단면적에 거리를 곱하여 기입한다</a:t>
            </a:r>
            <a:r>
              <a:rPr lang="en-US" altLang="ko-KR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 </a:t>
            </a:r>
          </a:p>
          <a:p>
            <a:pPr marL="342900" indent="-342900" latinLnBrk="0">
              <a:spcBef>
                <a:spcPct val="50000"/>
              </a:spcBef>
              <a:buFontTx/>
              <a:buAutoNum type="arabicPeriod"/>
              <a:defRPr/>
            </a:pP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성토의 </a:t>
            </a: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토량변화율</a:t>
            </a: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c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값은 일반적으로 </a:t>
            </a:r>
            <a:r>
              <a:rPr lang="en-US" altLang="ko-KR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0.8~0.9</a:t>
            </a:r>
            <a:r>
              <a:rPr lang="ko-KR" altLang="en-US" sz="1270" b="1" dirty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를 많이 사용 </a:t>
            </a: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우리는 </a:t>
            </a:r>
            <a:r>
              <a:rPr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0.9 </a:t>
            </a:r>
            <a:r>
              <a:rPr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사용</a:t>
            </a:r>
            <a:r>
              <a:rPr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</a:p>
          <a:p>
            <a:pPr marL="342900" indent="-342900" latinLnBrk="0">
              <a:spcBef>
                <a:spcPct val="50000"/>
              </a:spcBef>
              <a:buFontTx/>
              <a:buAutoNum type="arabicPeriod" startAt="7"/>
            </a:pP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성토의 </a:t>
            </a:r>
            <a:r>
              <a:rPr kumimoji="0"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보정토량란에는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평균단면적에 거리를 곱하고 </a:t>
            </a:r>
            <a:r>
              <a:rPr kumimoji="0"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토량변화율의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역수를</a:t>
            </a:r>
            <a:endParaRPr kumimoji="0" lang="en-US" altLang="ko-KR" sz="1270" b="1" dirty="0" smtClean="0">
              <a:solidFill>
                <a:srgbClr val="080808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latinLnBrk="0">
              <a:spcBef>
                <a:spcPct val="50000"/>
              </a:spcBef>
            </a:pPr>
            <a:r>
              <a:rPr kumimoji="0"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   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곱하여 기입한다</a:t>
            </a:r>
            <a:r>
              <a:rPr kumimoji="0"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marL="342900" indent="-342900" latinLnBrk="0">
              <a:spcBef>
                <a:spcPct val="50000"/>
              </a:spcBef>
            </a:pPr>
            <a:r>
              <a:rPr kumimoji="0"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      </a:t>
            </a:r>
            <a:r>
              <a:rPr kumimoji="0"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보정토량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0"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= 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평균단면적</a:t>
            </a:r>
            <a:r>
              <a:rPr kumimoji="0"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성토</a:t>
            </a:r>
            <a:r>
              <a:rPr kumimoji="0"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) * 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거리 </a:t>
            </a:r>
            <a:r>
              <a:rPr kumimoji="0"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* 1/C</a:t>
            </a:r>
          </a:p>
          <a:p>
            <a:pPr marL="342900" indent="-342900" latinLnBrk="0">
              <a:spcBef>
                <a:spcPct val="50000"/>
              </a:spcBef>
              <a:buFontTx/>
              <a:buAutoNum type="arabicPeriod" startAt="8"/>
            </a:pPr>
            <a:r>
              <a:rPr kumimoji="0"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차인토량란에는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0"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절토량과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0"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보정성토량의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차이를 기입한다</a:t>
            </a:r>
            <a:r>
              <a:rPr kumimoji="0"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marL="342900" indent="-342900" latinLnBrk="0">
              <a:spcBef>
                <a:spcPct val="50000"/>
              </a:spcBef>
              <a:buFontTx/>
              <a:buAutoNum type="arabicPeriod" startAt="8"/>
            </a:pP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누가 </a:t>
            </a:r>
            <a:r>
              <a:rPr kumimoji="0"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토량란에는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출발점 </a:t>
            </a:r>
            <a:r>
              <a:rPr kumimoji="0" lang="ko-KR" altLang="en-US" sz="1270" b="1" dirty="0" err="1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차인토량에</a:t>
            </a:r>
            <a:r>
              <a:rPr kumimoji="0" lang="ko-KR" altLang="en-US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 누적 합을 기인한다</a:t>
            </a:r>
            <a:r>
              <a:rPr kumimoji="0" lang="en-US" altLang="ko-KR" sz="1270" b="1" dirty="0" smtClean="0">
                <a:solidFill>
                  <a:srgbClr val="080808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o-KR" altLang="en-US" dirty="0" err="1" smtClean="0"/>
              <a:t>토공량</a:t>
            </a:r>
            <a:r>
              <a:rPr lang="ko-KR" altLang="en-US" dirty="0" smtClean="0"/>
              <a:t> 계산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</a:t>
            </a:r>
            <a:endParaRPr lang="ko-KR" altLang="en-US" dirty="0"/>
          </a:p>
        </p:txBody>
      </p:sp>
      <p:graphicFrame>
        <p:nvGraphicFramePr>
          <p:cNvPr id="13" name="내용 개체 틀 12"/>
          <p:cNvGraphicFramePr>
            <a:graphicFrameLocks noGrp="1"/>
          </p:cNvGraphicFramePr>
          <p:nvPr>
            <p:ph sz="half" idx="2"/>
          </p:nvPr>
        </p:nvGraphicFramePr>
        <p:xfrm>
          <a:off x="457204" y="1000116"/>
          <a:ext cx="8186761" cy="5500717"/>
        </p:xfrm>
        <a:graphic>
          <a:graphicData uri="http://schemas.openxmlformats.org/drawingml/2006/table">
            <a:tbl>
              <a:tblPr/>
              <a:tblGrid>
                <a:gridCol w="917672"/>
                <a:gridCol w="729109"/>
                <a:gridCol w="725966"/>
                <a:gridCol w="725966"/>
                <a:gridCol w="725966"/>
                <a:gridCol w="725966"/>
                <a:gridCol w="725966"/>
                <a:gridCol w="725966"/>
                <a:gridCol w="725966"/>
                <a:gridCol w="729109"/>
                <a:gridCol w="729109"/>
              </a:tblGrid>
              <a:tr h="3496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측점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거리</a:t>
                      </a:r>
                      <a:endParaRPr lang="ko-KR" altLang="en-US" sz="1000" b="1" i="0" u="none" strike="noStrike" dirty="0">
                        <a:solidFill>
                          <a:srgbClr val="7030A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절토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성토량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차인토량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누가토량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단면적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평균단면적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단면적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평균단면적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토량변화율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보정토량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68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no.0-19.080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0.429 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0.452 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no.0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19.08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0.2147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4.096476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10.0077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5.23005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89.810419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-85.71394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-85.71394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30.4635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15.23175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304.635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5.00385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90.0693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214.5657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128.85176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27.8827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29.1731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583.462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583.462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712.31376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12.6651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20.2739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405.478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405.478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1117.7918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no.4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4.6664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8.66575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173.315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173.315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1291.1068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no.5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5.1951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4.93075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98.615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98.615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1389.7218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no.6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0.7314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2.96325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59.265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2.3576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1.1788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21.2184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38.0466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1427.7684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no.7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0.3657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7.314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5.9597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4.15865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74.8557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-67.5417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1360.2267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no.8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0.1076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0.0538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1.076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1.6558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3.80775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68.5395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-67.4635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1292.7632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no.9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0.406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0.2568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5.136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4.9019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3.27885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59.0193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-53.8833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1238.8799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no.10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4.7976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2.6018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52.036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1.3465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3.1242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56.2356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-4.1996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1234.6803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no.11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5.3809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5.08925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101.785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1.3326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1.33955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24.1119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77.6731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1312.3534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no.12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14.9874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10.18415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203.683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0.6663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11.9934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191.6896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1504.043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no.13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11.532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13.2597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265.194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265.194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1769.237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no.14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5.3778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8.4549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169.098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169.098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1938.335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no.15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6.1677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5.77275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115.455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0.0249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0.01245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0.2241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115.2309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2053.5659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no.16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3.08385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61.677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0.01245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0.2241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61.4529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2115.0188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no.17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10.1178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5.0589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91.0602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-91.0602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2023.9586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o-KR" altLang="en-US" dirty="0" err="1" smtClean="0"/>
              <a:t>토공량</a:t>
            </a:r>
            <a:r>
              <a:rPr lang="ko-KR" altLang="en-US" dirty="0" smtClean="0"/>
              <a:t> 계산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sz="half" idx="2"/>
          </p:nvPr>
        </p:nvGraphicFramePr>
        <p:xfrm>
          <a:off x="428594" y="1000108"/>
          <a:ext cx="8215374" cy="5572156"/>
        </p:xfrm>
        <a:graphic>
          <a:graphicData uri="http://schemas.openxmlformats.org/drawingml/2006/table">
            <a:tbl>
              <a:tblPr/>
              <a:tblGrid>
                <a:gridCol w="918411"/>
                <a:gridCol w="752510"/>
                <a:gridCol w="765841"/>
                <a:gridCol w="765841"/>
                <a:gridCol w="634595"/>
                <a:gridCol w="729696"/>
                <a:gridCol w="729696"/>
                <a:gridCol w="729696"/>
                <a:gridCol w="729696"/>
                <a:gridCol w="729696"/>
                <a:gridCol w="729696"/>
              </a:tblGrid>
              <a:tr h="2779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측점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거리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절토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성토량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차인토량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누가토량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단면적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평균단면적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단면적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평균단면적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토량변화율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보정토량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no.18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31.973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21.0454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378.8172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-378.8172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1645.1414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no.19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20.1942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26.0836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469.5048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-469.5048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1175.6366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no.20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0.553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0.2765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5.53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0.1611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10.17765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183.1977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-177.6677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997.96886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no.21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0.2765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5.53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21.1515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10.6563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191.8134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-186.2834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811.68546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no.22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62.4547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41.8031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752.4558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-752.4558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59.229657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no.23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57.5329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59.9938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1079.8884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-1079.888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-1020.659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no.24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29.6026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43.56775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784.2195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-784.2195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-1804.878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no.25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24.7998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27.2012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489.6216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-489.6216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-2294.5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no.26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36.5994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30.6996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552.5928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-552.5928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-2847.093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no.27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24.4801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30.53975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549.7155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-549.7155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-3396.808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no.28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2.7896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1.3948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27.896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3.8522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14.16615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254.9907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-227.0947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-3623.903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no.29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9.0861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5.93785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118.757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1.9261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34.6698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84.0872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-3539.816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no.30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13.7022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11.39415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227.883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227.883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-3311.933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no.31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14.6135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14.15785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283.157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0.0677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0.03385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0.6093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282.5477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-3029.385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no.32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17.7027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16.1581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323.162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0.4706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0.26915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4.8447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318.3173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-2711.068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no.33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8.8287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13.2657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265.314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0.2353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4.2354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261.0786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-2449.989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no.34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0.2315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4.5301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90.602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1.5216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0.7608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13.6944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76.9076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-2373.081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no.34+6.648</a:t>
                      </a:r>
                    </a:p>
                  </a:txBody>
                  <a:tcPr marL="4640" marR="4640" marT="46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6.648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0.391 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0.311 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2.070 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1.268 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1.395 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0.9 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8.344 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-6.274 </a:t>
                      </a:r>
                    </a:p>
                  </a:txBody>
                  <a:tcPr marL="4640" marR="4640" marT="464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1" i="0" u="none" strike="noStrike" dirty="0">
                          <a:solidFill>
                            <a:srgbClr val="FF0000"/>
                          </a:solidFill>
                          <a:latin typeface="맑은 고딕"/>
                        </a:rPr>
                        <a:t>-2379.356 </a:t>
                      </a:r>
                    </a:p>
                  </a:txBody>
                  <a:tcPr marL="4640" marR="4640" marT="46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려청자">
  <a:themeElements>
    <a:clrScheme name="고려청자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고려청자">
      <a:majorFont>
        <a:latin typeface="Georgia"/>
        <a:ea typeface=""/>
        <a:cs typeface=""/>
        <a:font script="Grek" typeface="Arial"/>
        <a:font script="Cyrl" typeface="Arial"/>
        <a:font script="Jpan" typeface="HG明朝E"/>
        <a:font script="Hang" typeface="HY견명조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고려청자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378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2700000" algn="tl">
              <a:srgbClr val="000000">
                <a:alpha val="43137"/>
              </a:srgbClr>
            </a:outerShdw>
          </a:effectLst>
        </a:effectStyle>
        <a:effectStyle>
          <a:effectLst>
            <a:outerShdw blurRad="38100" dist="38100" dir="3000000" algn="tl">
              <a:srgbClr val="000000">
                <a:alpha val="45490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100000"/>
            </a:lightRig>
          </a:scene3d>
          <a:sp3d contourW="12700" prstMaterial="plastic">
            <a:bevelT w="50800" h="63500"/>
            <a:contourClr>
              <a:srgbClr val="000000">
                <a:alpha val="35294"/>
              </a:srgbClr>
            </a:contourClr>
          </a:sp3d>
        </a:effectStyle>
        <a:effectStyle>
          <a:effectLst>
            <a:outerShdw blurRad="63500" dist="63500" dir="3000000" algn="tl">
              <a:srgbClr val="000000">
                <a:alpha val="50196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8600000"/>
            </a:lightRig>
          </a:scene3d>
          <a:sp3d prstMaterial="plastic">
            <a:bevelT w="101600" h="63500"/>
            <a:contourClr>
              <a:srgbClr val="000000">
                <a:alpha val="40784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5000"/>
                <a:shade val="100000"/>
                <a:hueMod val="100000"/>
                <a:satMod val="100000"/>
              </a:schemeClr>
            </a:gs>
            <a:gs pos="20000">
              <a:schemeClr val="phClr">
                <a:tint val="100000"/>
                <a:shade val="75000"/>
                <a:hueMod val="100000"/>
                <a:satMod val="100000"/>
              </a:schemeClr>
            </a:gs>
            <a:gs pos="55000">
              <a:schemeClr val="phClr">
                <a:tint val="97000"/>
                <a:shade val="100000"/>
                <a:hueMod val="100000"/>
                <a:satMod val="100000"/>
              </a:schemeClr>
            </a:gs>
            <a:gs pos="85000">
              <a:schemeClr val="phClr">
                <a:tint val="100000"/>
                <a:shade val="65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0"/>
                <a:shade val="50000"/>
                <a:hueMod val="100000"/>
                <a:satMod val="100000"/>
              </a:schemeClr>
              <a:schemeClr val="phClr">
                <a:tint val="10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Crane</Template>
  <TotalTime>275</TotalTime>
  <Words>1662</Words>
  <Application>Microsoft Office PowerPoint</Application>
  <PresentationFormat>화면 슬라이드 쇼(4:3)</PresentationFormat>
  <Paragraphs>1241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고려청자</vt:lpstr>
      <vt:lpstr>F a m i l y</vt:lpstr>
      <vt:lpstr> 목  차</vt:lpstr>
      <vt:lpstr>슬라이드 3</vt:lpstr>
      <vt:lpstr>슬라이드 4</vt:lpstr>
      <vt:lpstr>슬라이드 5</vt:lpstr>
      <vt:lpstr>슬라이드 6</vt:lpstr>
      <vt:lpstr>토공량 계산</vt:lpstr>
      <vt:lpstr>토공량 계산1차</vt:lpstr>
      <vt:lpstr>토공량 계산1차</vt:lpstr>
      <vt:lpstr>토적도 1차</vt:lpstr>
      <vt:lpstr>1차 토량 계산 결과</vt:lpstr>
      <vt:lpstr>슬라이드 12</vt:lpstr>
      <vt:lpstr>슬라이드 13</vt:lpstr>
      <vt:lpstr>슬라이드 14</vt:lpstr>
      <vt:lpstr>슬라이드 15</vt:lpstr>
      <vt:lpstr>토공량 계산2차(최종)</vt:lpstr>
      <vt:lpstr>토공량 계산2차(최종)</vt:lpstr>
      <vt:lpstr>토적도 2차(최종)</vt:lpstr>
      <vt:lpstr>결     론</vt:lpstr>
      <vt:lpstr>감사 합니다.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토공량 계산</dc:title>
  <dc:creator>j</dc:creator>
  <cp:lastModifiedBy>j</cp:lastModifiedBy>
  <cp:revision>27</cp:revision>
  <dcterms:created xsi:type="dcterms:W3CDTF">2010-10-31T11:32:42Z</dcterms:created>
  <dcterms:modified xsi:type="dcterms:W3CDTF">2010-10-31T16:30:04Z</dcterms:modified>
</cp:coreProperties>
</file>