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0" r:id="rId9"/>
    <p:sldId id="273" r:id="rId10"/>
    <p:sldId id="269" r:id="rId11"/>
    <p:sldId id="272" r:id="rId12"/>
    <p:sldId id="275" r:id="rId13"/>
    <p:sldId id="271" r:id="rId14"/>
    <p:sldId id="274" r:id="rId15"/>
    <p:sldId id="262" r:id="rId16"/>
    <p:sldId id="277" r:id="rId17"/>
    <p:sldId id="263" r:id="rId18"/>
    <p:sldId id="266" r:id="rId19"/>
    <p:sldId id="267" r:id="rId20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1082-57F9-4BC9-A651-70D17D6FA630}" type="datetimeFigureOut">
              <a:rPr lang="ko-KR" altLang="en-US" smtClean="0"/>
              <a:t>2011-11-29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72A53-C73E-437B-B57E-C09F9C9AC8B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71680-1079-49AA-8197-378ECB64B28E}" type="datetimeFigureOut">
              <a:rPr lang="ko-KR" altLang="en-US" smtClean="0"/>
              <a:pPr/>
              <a:t>2011-11-29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FBBC9-6C93-4539-9768-57ECF721B8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EF06-90EE-4A22-8D90-82EA1EBB910A}" type="datetimeFigureOut">
              <a:rPr lang="ko-KR" altLang="en-US" smtClean="0"/>
              <a:pPr/>
              <a:t>2011-11-29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F687-C5A2-4805-8BF9-FEC03854AE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3707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EF06-90EE-4A22-8D90-82EA1EBB910A}" type="datetimeFigureOut">
              <a:rPr lang="ko-KR" altLang="en-US" smtClean="0"/>
              <a:pPr/>
              <a:t>2011-11-29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F687-C5A2-4805-8BF9-FEC03854AE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2647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EF06-90EE-4A22-8D90-82EA1EBB910A}" type="datetimeFigureOut">
              <a:rPr lang="ko-KR" altLang="en-US" smtClean="0"/>
              <a:pPr/>
              <a:t>2011-11-29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F687-C5A2-4805-8BF9-FEC03854AE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2896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EF06-90EE-4A22-8D90-82EA1EBB910A}" type="datetimeFigureOut">
              <a:rPr lang="ko-KR" altLang="en-US" smtClean="0"/>
              <a:pPr/>
              <a:t>2011-11-29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F687-C5A2-4805-8BF9-FEC03854AE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9495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EF06-90EE-4A22-8D90-82EA1EBB910A}" type="datetimeFigureOut">
              <a:rPr lang="ko-KR" altLang="en-US" smtClean="0"/>
              <a:pPr/>
              <a:t>2011-11-29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F687-C5A2-4805-8BF9-FEC03854AE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638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EF06-90EE-4A22-8D90-82EA1EBB910A}" type="datetimeFigureOut">
              <a:rPr lang="ko-KR" altLang="en-US" smtClean="0"/>
              <a:pPr/>
              <a:t>2011-11-29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F687-C5A2-4805-8BF9-FEC03854AE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7126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EF06-90EE-4A22-8D90-82EA1EBB910A}" type="datetimeFigureOut">
              <a:rPr lang="ko-KR" altLang="en-US" smtClean="0"/>
              <a:pPr/>
              <a:t>2011-11-29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F687-C5A2-4805-8BF9-FEC03854AE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375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EF06-90EE-4A22-8D90-82EA1EBB910A}" type="datetimeFigureOut">
              <a:rPr lang="ko-KR" altLang="en-US" smtClean="0"/>
              <a:pPr/>
              <a:t>2011-11-29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F687-C5A2-4805-8BF9-FEC03854AE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087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EF06-90EE-4A22-8D90-82EA1EBB910A}" type="datetimeFigureOut">
              <a:rPr lang="ko-KR" altLang="en-US" smtClean="0"/>
              <a:pPr/>
              <a:t>2011-11-29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F687-C5A2-4805-8BF9-FEC03854AE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4294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EF06-90EE-4A22-8D90-82EA1EBB910A}" type="datetimeFigureOut">
              <a:rPr lang="ko-KR" altLang="en-US" smtClean="0"/>
              <a:pPr/>
              <a:t>2011-11-29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F687-C5A2-4805-8BF9-FEC03854AE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4372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EF06-90EE-4A22-8D90-82EA1EBB910A}" type="datetimeFigureOut">
              <a:rPr lang="ko-KR" altLang="en-US" smtClean="0"/>
              <a:pPr/>
              <a:t>2011-11-29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F687-C5A2-4805-8BF9-FEC03854AE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616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DEF06-90EE-4A22-8D90-82EA1EBB910A}" type="datetimeFigureOut">
              <a:rPr lang="ko-KR" altLang="en-US" smtClean="0"/>
              <a:pPr/>
              <a:t>2011-11-29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F687-C5A2-4805-8BF9-FEC03854AE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0013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04" t="1150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4175448" y="1857364"/>
            <a:ext cx="5165664" cy="5802524"/>
            <a:chOff x="4175448" y="1857363"/>
            <a:chExt cx="5165664" cy="7305997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175448" y="1857363"/>
              <a:ext cx="4968552" cy="5216987"/>
            </a:xfrm>
            <a:prstGeom prst="roundRect">
              <a:avLst>
                <a:gd name="adj" fmla="val 10777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43504" y="2071678"/>
              <a:ext cx="4197608" cy="7091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새굴림" pitchFamily="18" charset="-127"/>
                  <a:ea typeface="새굴림" pitchFamily="18" charset="-127"/>
                </a:rPr>
                <a:t>횡단설계</a:t>
              </a:r>
              <a:endParaRPr lang="en-US" altLang="ko-KR" sz="4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새굴림" pitchFamily="18" charset="-127"/>
                <a:ea typeface="새굴림" pitchFamily="18" charset="-127"/>
              </a:endParaRPr>
            </a:p>
            <a:p>
              <a:r>
                <a:rPr lang="en-US" altLang="ko-KR" sz="4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새굴림" pitchFamily="18" charset="-127"/>
                  <a:ea typeface="새굴림" pitchFamily="18" charset="-127"/>
                </a:rPr>
                <a:t>Presentation</a:t>
              </a:r>
            </a:p>
            <a:p>
              <a:endParaRPr lang="en-US" altLang="ko-K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새굴림" pitchFamily="18" charset="-127"/>
                <a:ea typeface="새굴림" pitchFamily="18" charset="-127"/>
              </a:endParaRPr>
            </a:p>
            <a:p>
              <a:r>
                <a:rPr lang="ko-KR" altLang="en-US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뼛속까지 토목</a:t>
              </a:r>
              <a:endPara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새굴림" pitchFamily="18" charset="-127"/>
                <a:ea typeface="새굴림" pitchFamily="18" charset="-127"/>
              </a:endParaRPr>
            </a:p>
            <a:p>
              <a:endPara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새굴림" pitchFamily="18" charset="-127"/>
                <a:ea typeface="새굴림" pitchFamily="18" charset="-127"/>
              </a:endParaRPr>
            </a:p>
            <a:p>
              <a:r>
                <a:rPr lang="ko-KR" alt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조원</a:t>
              </a:r>
              <a:r>
                <a: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: </a:t>
              </a:r>
              <a:r>
                <a:rPr lang="ko-KR" alt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정성실</a:t>
              </a:r>
              <a:r>
                <a: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, </a:t>
              </a:r>
              <a:r>
                <a:rPr lang="ko-KR" alt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장지석</a:t>
              </a:r>
              <a:r>
                <a: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, </a:t>
              </a:r>
              <a:r>
                <a:rPr lang="ko-KR" alt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김지현</a:t>
              </a:r>
              <a:r>
                <a: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, </a:t>
              </a:r>
            </a:p>
            <a:p>
              <a:r>
                <a: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       </a:t>
              </a:r>
              <a:r>
                <a: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 </a:t>
              </a:r>
              <a:r>
                <a:rPr lang="ko-KR" alt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정경락</a:t>
              </a:r>
              <a:r>
                <a: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, </a:t>
              </a:r>
              <a:r>
                <a:rPr lang="ko-KR" alt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김기일</a:t>
              </a:r>
              <a:r>
                <a:rPr lang="en-US" altLang="ko-K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, </a:t>
              </a:r>
              <a:r>
                <a:rPr lang="ko-KR" alt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새굴림" pitchFamily="18" charset="-127"/>
                  <a:ea typeface="새굴림" pitchFamily="18" charset="-127"/>
                </a:rPr>
                <a:t>김승현</a:t>
              </a:r>
            </a:p>
            <a:p>
              <a:endParaRPr lang="en-US" altLang="ko-KR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  <a:p>
              <a:endParaRPr lang="en-US" altLang="ko-KR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  <a:p>
              <a:endParaRPr lang="en-US" altLang="ko-KR" sz="4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48038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179512" y="188640"/>
            <a:ext cx="8712968" cy="6480720"/>
          </a:xfrm>
          <a:prstGeom prst="round2SameRect">
            <a:avLst>
              <a:gd name="adj1" fmla="val 5802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764704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67" y="37304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길어깨</a:t>
            </a:r>
            <a:r>
              <a:rPr lang="ko-KR" altLang="en-US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  <a:endParaRPr lang="ko-KR" altLang="en-US" sz="1400" b="1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7" name="개체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4" name="한글과컴퓨터 한글 문서" r:id="rId4" imgW="0" imgH="0" progId="Hwp.Document.7">
              <p:embed/>
            </p:oleObj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68760"/>
            <a:ext cx="3816424" cy="2555549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71538" y="836712"/>
            <a:ext cx="2343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&lt;</a:t>
            </a:r>
            <a:r>
              <a:rPr lang="ko-KR" altLang="en-US" sz="20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길어깨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 설계기준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&gt;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946540" y="2991746"/>
            <a:ext cx="553890" cy="2165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대체 처리 11"/>
          <p:cNvSpPr/>
          <p:nvPr/>
        </p:nvSpPr>
        <p:spPr>
          <a:xfrm>
            <a:off x="218862" y="4149080"/>
            <a:ext cx="8640960" cy="230425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90870" y="414908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latin typeface="새굴림" pitchFamily="18" charset="-127"/>
                <a:ea typeface="새굴림" pitchFamily="18" charset="-127"/>
              </a:rPr>
              <a:t>󰋮도로의 구조</a:t>
            </a:r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·</a:t>
            </a:r>
            <a:r>
              <a:rPr lang="ko-KR" altLang="en-US" sz="1400" b="1" dirty="0" smtClean="0">
                <a:latin typeface="새굴림" pitchFamily="18" charset="-127"/>
                <a:ea typeface="새굴림" pitchFamily="18" charset="-127"/>
              </a:rPr>
              <a:t>시설 기준에 관한 규칙 </a:t>
            </a:r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- </a:t>
            </a:r>
            <a:r>
              <a:rPr lang="ko-KR" altLang="en-US" sz="1400" b="1" dirty="0" smtClean="0">
                <a:latin typeface="새굴림" pitchFamily="18" charset="-127"/>
                <a:ea typeface="새굴림" pitchFamily="18" charset="-127"/>
              </a:rPr>
              <a:t>제</a:t>
            </a:r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30</a:t>
            </a:r>
            <a:r>
              <a:rPr lang="ko-KR" altLang="en-US" sz="1400" b="1" dirty="0" smtClean="0">
                <a:latin typeface="새굴림" pitchFamily="18" charset="-127"/>
                <a:ea typeface="새굴림" pitchFamily="18" charset="-127"/>
              </a:rPr>
              <a:t>조</a:t>
            </a:r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(</a:t>
            </a:r>
            <a:r>
              <a:rPr lang="ko-KR" altLang="en-US" sz="1400" b="1" dirty="0" smtClean="0">
                <a:latin typeface="새굴림" pitchFamily="18" charset="-127"/>
                <a:ea typeface="새굴림" pitchFamily="18" charset="-127"/>
              </a:rPr>
              <a:t>배수시설</a:t>
            </a:r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) </a:t>
            </a:r>
          </a:p>
          <a:p>
            <a:endParaRPr lang="en-US" altLang="ko-KR" sz="1400" b="1" dirty="0" smtClean="0">
              <a:latin typeface="새굴림" pitchFamily="18" charset="-127"/>
              <a:ea typeface="새굴림" pitchFamily="18" charset="-127"/>
            </a:endParaRPr>
          </a:p>
          <a:p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① </a:t>
            </a:r>
            <a:r>
              <a:rPr lang="ko-KR" altLang="en-US" sz="1400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도로시설의 보전</a:t>
            </a:r>
            <a:r>
              <a:rPr lang="en-US" altLang="ko-KR" sz="1400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(</a:t>
            </a:r>
            <a:r>
              <a:rPr lang="ko-KR" altLang="en-US" sz="1400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保全</a:t>
            </a:r>
            <a:r>
              <a:rPr lang="en-US" altLang="ko-KR" sz="1400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), </a:t>
            </a:r>
            <a:r>
              <a:rPr lang="ko-KR" altLang="en-US" sz="1400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교통안전</a:t>
            </a:r>
            <a:r>
              <a:rPr lang="en-US" altLang="ko-KR" sz="1400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유지보수 등을 위하여 도로에는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측구</a:t>
            </a:r>
            <a:r>
              <a:rPr lang="en-US" altLang="ko-KR" sz="1400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집수정</a:t>
            </a:r>
            <a:r>
              <a:rPr lang="ko-KR" altLang="en-US" sz="1400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 및 도수로</a:t>
            </a:r>
            <a:r>
              <a:rPr lang="en-US" altLang="ko-KR" sz="1400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등 적절한 배수시설을 설치하여야 한다</a:t>
            </a:r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. </a:t>
            </a:r>
            <a:r>
              <a:rPr lang="ko-KR" altLang="en-US" sz="1400" b="1" dirty="0" smtClean="0">
                <a:latin typeface="새굴림" pitchFamily="18" charset="-127"/>
                <a:ea typeface="새굴림" pitchFamily="18" charset="-127"/>
              </a:rPr>
              <a:t>이 경우 배수시설에 공급되는 전기시설은 침수의 영향을 받지 않도록 설치하여야 한다</a:t>
            </a:r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.</a:t>
            </a:r>
          </a:p>
          <a:p>
            <a:endParaRPr lang="en-US" altLang="ko-KR" sz="1400" b="1" dirty="0" smtClean="0">
              <a:latin typeface="새굴림" pitchFamily="18" charset="-127"/>
              <a:ea typeface="새굴림" pitchFamily="18" charset="-127"/>
            </a:endParaRPr>
          </a:p>
          <a:p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② </a:t>
            </a:r>
            <a:r>
              <a:rPr lang="ko-KR" altLang="en-US" sz="1400" b="1" dirty="0" smtClean="0">
                <a:latin typeface="새굴림" pitchFamily="18" charset="-127"/>
                <a:ea typeface="새굴림" pitchFamily="18" charset="-127"/>
              </a:rPr>
              <a:t>배수시설의 규격은 강우</a:t>
            </a:r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(</a:t>
            </a:r>
            <a:r>
              <a:rPr lang="ko-KR" altLang="en-US" sz="1400" b="1" dirty="0" smtClean="0">
                <a:latin typeface="새굴림" pitchFamily="18" charset="-127"/>
                <a:ea typeface="새굴림" pitchFamily="18" charset="-127"/>
              </a:rPr>
              <a:t>降雨</a:t>
            </a:r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)</a:t>
            </a:r>
            <a:r>
              <a:rPr lang="ko-KR" altLang="en-US" sz="1400" b="1" dirty="0" smtClean="0">
                <a:latin typeface="새굴림" pitchFamily="18" charset="-127"/>
                <a:ea typeface="새굴림" pitchFamily="18" charset="-127"/>
              </a:rPr>
              <a:t>의 지속 시간 및 강도와 지형 상황에 따라 적절하게 결정되어야 한다</a:t>
            </a:r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.</a:t>
            </a:r>
          </a:p>
          <a:p>
            <a:endParaRPr lang="en-US" altLang="ko-KR" sz="1400" b="1" dirty="0" smtClean="0">
              <a:latin typeface="새굴림" pitchFamily="18" charset="-127"/>
              <a:ea typeface="새굴림" pitchFamily="18" charset="-127"/>
            </a:endParaRPr>
          </a:p>
          <a:p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③ </a:t>
            </a:r>
            <a:r>
              <a:rPr lang="ko-KR" altLang="en-US" sz="1400" b="1" dirty="0" err="1" smtClean="0">
                <a:latin typeface="새굴림" pitchFamily="18" charset="-127"/>
                <a:ea typeface="새굴림" pitchFamily="18" charset="-127"/>
              </a:rPr>
              <a:t>길어깨는</a:t>
            </a:r>
            <a:r>
              <a:rPr lang="ko-KR" altLang="en-US" sz="1400" b="1" dirty="0" smtClean="0">
                <a:latin typeface="새굴림" pitchFamily="18" charset="-127"/>
                <a:ea typeface="새굴림" pitchFamily="18" charset="-127"/>
              </a:rPr>
              <a:t> 노면 배수로로 활용할 수 있으며</a:t>
            </a:r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400" b="1" dirty="0" err="1" smtClean="0">
                <a:latin typeface="새굴림" pitchFamily="18" charset="-127"/>
                <a:ea typeface="새굴림" pitchFamily="18" charset="-127"/>
              </a:rPr>
              <a:t>길어깨에</a:t>
            </a:r>
            <a:r>
              <a:rPr lang="ko-KR" altLang="en-US" sz="1400" b="1" dirty="0" smtClean="0">
                <a:latin typeface="새굴림" pitchFamily="18" charset="-127"/>
                <a:ea typeface="새굴림" pitchFamily="18" charset="-127"/>
              </a:rPr>
              <a:t> 붙여서 </a:t>
            </a:r>
            <a:r>
              <a:rPr lang="ko-KR" altLang="en-US" sz="1400" b="1" dirty="0" err="1" smtClean="0">
                <a:latin typeface="새굴림" pitchFamily="18" charset="-127"/>
                <a:ea typeface="새굴림" pitchFamily="18" charset="-127"/>
              </a:rPr>
              <a:t>측구를</a:t>
            </a:r>
            <a:r>
              <a:rPr lang="ko-KR" altLang="en-US" sz="1400" b="1" dirty="0" smtClean="0">
                <a:latin typeface="새굴림" pitchFamily="18" charset="-127"/>
                <a:ea typeface="새굴림" pitchFamily="18" charset="-127"/>
              </a:rPr>
              <a:t> 설치하는 경우에는 교통안전을 위하여 윗면이 열린 </a:t>
            </a:r>
            <a:r>
              <a:rPr lang="ko-KR" altLang="en-US" sz="1400" b="1" dirty="0" err="1" smtClean="0">
                <a:latin typeface="새굴림" pitchFamily="18" charset="-127"/>
                <a:ea typeface="새굴림" pitchFamily="18" charset="-127"/>
              </a:rPr>
              <a:t>측구를</a:t>
            </a:r>
            <a:r>
              <a:rPr lang="ko-KR" altLang="en-US" sz="1400" b="1" dirty="0" smtClean="0">
                <a:latin typeface="새굴림" pitchFamily="18" charset="-127"/>
                <a:ea typeface="새굴림" pitchFamily="18" charset="-127"/>
              </a:rPr>
              <a:t> 설치하여서는 아니 된다</a:t>
            </a:r>
            <a:r>
              <a:rPr lang="en-US" altLang="ko-KR" sz="1400" b="1" dirty="0" smtClean="0">
                <a:latin typeface="새굴림" pitchFamily="18" charset="-127"/>
                <a:ea typeface="새굴림" pitchFamily="18" charset="-127"/>
              </a:rPr>
              <a:t>.</a:t>
            </a:r>
            <a:endParaRPr lang="ko-KR" altLang="en-US" sz="1400" b="1" dirty="0">
              <a:latin typeface="새굴림" pitchFamily="18" charset="-127"/>
              <a:ea typeface="새굴림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836712"/>
            <a:ext cx="4145335" cy="321007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8612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179512" y="188640"/>
            <a:ext cx="8712968" cy="6120680"/>
          </a:xfrm>
          <a:prstGeom prst="round2SameRect">
            <a:avLst>
              <a:gd name="adj1" fmla="val 5802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764704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67" y="37304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보도 설계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새굴림" pitchFamily="18" charset="-127"/>
              <a:ea typeface="새굴림" pitchFamily="18" charset="-127"/>
            </a:endParaRPr>
          </a:p>
        </p:txBody>
      </p:sp>
      <p:graphicFrame>
        <p:nvGraphicFramePr>
          <p:cNvPr id="7" name="개체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146" name="한글과컴퓨터 한글 문서" r:id="rId4" imgW="0" imgH="0" progId="Hwp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1052736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&lt;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보도 설계기준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&gt;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새굴림" pitchFamily="18" charset="-127"/>
              <a:ea typeface="새굴림" pitchFamily="18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861048"/>
            <a:ext cx="2267744" cy="2383241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700808"/>
            <a:ext cx="4220281" cy="1800199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" name="순서도: 대체 처리 11"/>
          <p:cNvSpPr/>
          <p:nvPr/>
        </p:nvSpPr>
        <p:spPr>
          <a:xfrm>
            <a:off x="323528" y="4437112"/>
            <a:ext cx="5904656" cy="165618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23528" y="4509120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연석의 높이는 배수</a:t>
            </a:r>
            <a:r>
              <a:rPr lang="en-US" altLang="ko-KR" b="1" dirty="0" smtClean="0"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자동차의 보도 진입 억제 등을 감안하여 결정하며</a:t>
            </a:r>
            <a:r>
              <a:rPr lang="en-US" altLang="ko-KR" b="1" dirty="0" smtClean="0"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자동차의 주행속도가 낮은 도로 구간에는 </a:t>
            </a:r>
            <a:r>
              <a:rPr lang="ko-KR" altLang="en-US" b="1" dirty="0" err="1" smtClean="0">
                <a:latin typeface="새굴림" pitchFamily="18" charset="-127"/>
                <a:ea typeface="새굴림" pitchFamily="18" charset="-127"/>
              </a:rPr>
              <a:t>수직형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 연석을</a:t>
            </a:r>
            <a:r>
              <a:rPr lang="en-US" altLang="ko-KR" b="1" dirty="0" smtClean="0"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주행속도가 높은 도로에서는 </a:t>
            </a:r>
            <a:r>
              <a:rPr lang="ko-KR" altLang="en-US" b="1" dirty="0" err="1" smtClean="0">
                <a:latin typeface="새굴림" pitchFamily="18" charset="-127"/>
                <a:ea typeface="새굴림" pitchFamily="18" charset="-127"/>
              </a:rPr>
              <a:t>경사형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 연석을 설치한다</a:t>
            </a:r>
            <a:r>
              <a:rPr lang="en-US" altLang="ko-KR" b="1" dirty="0" smtClean="0">
                <a:latin typeface="새굴림" pitchFamily="18" charset="-127"/>
                <a:ea typeface="새굴림" pitchFamily="18" charset="-127"/>
              </a:rPr>
              <a:t>. </a:t>
            </a:r>
            <a:r>
              <a:rPr lang="ko-KR" altLang="en-US" b="1" dirty="0" err="1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수직형의</a:t>
            </a:r>
            <a:r>
              <a:rPr lang="ko-KR" altLang="en-US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 높이는 </a:t>
            </a:r>
            <a:r>
              <a:rPr lang="en-US" altLang="ko-KR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150</a:t>
            </a:r>
            <a:r>
              <a:rPr lang="ko-KR" altLang="en-US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～</a:t>
            </a:r>
            <a:r>
              <a:rPr lang="en-US" altLang="ko-KR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225mm</a:t>
            </a:r>
            <a:r>
              <a:rPr lang="ko-KR" altLang="en-US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로 하고 표준높이는 </a:t>
            </a:r>
            <a:r>
              <a:rPr lang="en-US" altLang="ko-KR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150mm</a:t>
            </a:r>
            <a:r>
              <a:rPr lang="ko-KR" altLang="en-US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로 한다</a:t>
            </a:r>
            <a:r>
              <a:rPr lang="en-US" altLang="ko-KR" b="1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.</a:t>
            </a:r>
            <a:endParaRPr lang="en-US" altLang="ko-KR" b="1" dirty="0">
              <a:solidFill>
                <a:srgbClr val="FF0000"/>
              </a:solidFill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13" name="순서도: 대체 처리 12"/>
          <p:cNvSpPr/>
          <p:nvPr/>
        </p:nvSpPr>
        <p:spPr>
          <a:xfrm>
            <a:off x="386300" y="3861048"/>
            <a:ext cx="2232248" cy="43204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연석설치기준</a:t>
            </a:r>
            <a:endParaRPr lang="ko-KR" altLang="en-US" b="1" dirty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836712"/>
            <a:ext cx="3091977" cy="28083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8612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179512" y="188640"/>
            <a:ext cx="8712968" cy="6120680"/>
          </a:xfrm>
          <a:prstGeom prst="round2SameRect">
            <a:avLst>
              <a:gd name="adj1" fmla="val 5802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764704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67" y="373044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자전거도로설계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7" name="개체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6626" name="한글과컴퓨터 한글 문서" r:id="rId4" imgW="0" imgH="0" progId="Hwp.Document.7">
              <p:embed/>
            </p:oleObj>
          </a:graphicData>
        </a:graphic>
      </p:graphicFrame>
      <p:sp>
        <p:nvSpPr>
          <p:cNvPr id="10" name="순서도: 연결자 9"/>
          <p:cNvSpPr/>
          <p:nvPr/>
        </p:nvSpPr>
        <p:spPr>
          <a:xfrm>
            <a:off x="467544" y="134076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83568" y="1268760"/>
            <a:ext cx="662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「자전거 이용시설 설치 및 관리지침」에</a:t>
            </a:r>
            <a:r>
              <a:rPr lang="en-US" altLang="ko-KR" b="1" dirty="0" smtClean="0">
                <a:latin typeface="새굴림" pitchFamily="18" charset="-127"/>
                <a:ea typeface="새굴림" pitchFamily="18" charset="-127"/>
              </a:rPr>
              <a:t> 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의거 하여</a:t>
            </a:r>
            <a:endParaRPr lang="en-US" altLang="ko-KR" b="1" dirty="0" smtClean="0">
              <a:latin typeface="새굴림" pitchFamily="18" charset="-127"/>
              <a:ea typeface="새굴림" pitchFamily="18" charset="-127"/>
            </a:endParaRPr>
          </a:p>
          <a:p>
            <a:endParaRPr lang="en-US" altLang="ko-KR" b="1" dirty="0" smtClean="0">
              <a:latin typeface="새굴림" pitchFamily="18" charset="-127"/>
              <a:ea typeface="새굴림" pitchFamily="18" charset="-127"/>
            </a:endParaRPr>
          </a:p>
          <a:p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△</a:t>
            </a:r>
            <a:r>
              <a:rPr lang="en-US" altLang="ko-KR" b="1" dirty="0" smtClean="0">
                <a:latin typeface="새굴림" pitchFamily="18" charset="-127"/>
                <a:ea typeface="새굴림" pitchFamily="18" charset="-127"/>
              </a:rPr>
              <a:t>&lt;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자전거도로의 </a:t>
            </a:r>
            <a:r>
              <a:rPr lang="ko-KR" altLang="en-US" b="1" dirty="0" err="1" smtClean="0">
                <a:latin typeface="새굴림" pitchFamily="18" charset="-127"/>
                <a:ea typeface="새굴림" pitchFamily="18" charset="-127"/>
              </a:rPr>
              <a:t>일방향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 폭</a:t>
            </a:r>
            <a:r>
              <a:rPr lang="en-US" altLang="ko-KR" b="1" dirty="0" smtClean="0">
                <a:latin typeface="새굴림" pitchFamily="18" charset="-127"/>
                <a:ea typeface="새굴림" pitchFamily="18" charset="-127"/>
              </a:rPr>
              <a:t>&gt;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은 주행안전성 등을 고려하여          </a:t>
            </a:r>
            <a:r>
              <a:rPr lang="en-US" altLang="ko-KR" b="1" dirty="0" smtClean="0">
                <a:latin typeface="새굴림" pitchFamily="18" charset="-127"/>
                <a:ea typeface="새굴림" pitchFamily="18" charset="-127"/>
              </a:rPr>
              <a:t>1.5m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로 계획</a:t>
            </a:r>
            <a:r>
              <a:rPr lang="en-US" altLang="ko-KR" b="1" dirty="0" smtClean="0">
                <a:latin typeface="새굴림" pitchFamily="18" charset="-127"/>
                <a:ea typeface="새굴림" pitchFamily="18" charset="-127"/>
              </a:rPr>
              <a:t>(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부득이한 경우 </a:t>
            </a:r>
            <a:r>
              <a:rPr lang="ko-KR" altLang="en-US" b="1" dirty="0" err="1" smtClean="0">
                <a:latin typeface="새굴림" pitchFamily="18" charset="-127"/>
                <a:ea typeface="새굴림" pitchFamily="18" charset="-127"/>
              </a:rPr>
              <a:t>최소폭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 </a:t>
            </a:r>
            <a:r>
              <a:rPr lang="en-US" altLang="ko-KR" b="1" dirty="0" smtClean="0">
                <a:latin typeface="새굴림" pitchFamily="18" charset="-127"/>
                <a:ea typeface="새굴림" pitchFamily="18" charset="-127"/>
              </a:rPr>
              <a:t>1.2m)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하였다</a:t>
            </a:r>
            <a:r>
              <a:rPr lang="en-US" altLang="ko-KR" b="1" dirty="0" smtClean="0">
                <a:latin typeface="새굴림" pitchFamily="18" charset="-127"/>
                <a:ea typeface="새굴림" pitchFamily="18" charset="-127"/>
              </a:rPr>
              <a:t>.</a:t>
            </a:r>
            <a:r>
              <a:rPr lang="ko-KR" altLang="en-US" b="1" dirty="0" smtClean="0">
                <a:latin typeface="새굴림" pitchFamily="18" charset="-127"/>
                <a:ea typeface="새굴림" pitchFamily="18" charset="-127"/>
              </a:rPr>
              <a:t> </a:t>
            </a:r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852936"/>
            <a:ext cx="6912768" cy="3096344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8612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179512" y="188640"/>
            <a:ext cx="8712968" cy="6120680"/>
          </a:xfrm>
          <a:prstGeom prst="round2SameRect">
            <a:avLst>
              <a:gd name="adj1" fmla="val 5802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764704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67" y="37304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가로수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7" name="개체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122" name="한글과컴퓨터 한글 문서" r:id="rId4" imgW="0" imgH="0" progId="Hwp.Document.7">
              <p:embed/>
            </p:oleObj>
          </a:graphicData>
        </a:graphic>
      </p:graphicFrame>
      <p:sp>
        <p:nvSpPr>
          <p:cNvPr id="11" name="순서도: 대체 처리 10"/>
          <p:cNvSpPr/>
          <p:nvPr/>
        </p:nvSpPr>
        <p:spPr>
          <a:xfrm>
            <a:off x="395536" y="1196752"/>
            <a:ext cx="3744416" cy="475252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268760"/>
            <a:ext cx="36004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※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가로수</a:t>
            </a:r>
            <a:endParaRPr lang="en-US" altLang="ko-KR" sz="1300" b="1" dirty="0" smtClean="0">
              <a:latin typeface="새굴림" pitchFamily="18" charset="-127"/>
              <a:ea typeface="새굴림" pitchFamily="18" charset="-127"/>
            </a:endParaRPr>
          </a:p>
          <a:p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가로수 종류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: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은행나무</a:t>
            </a:r>
            <a:endParaRPr lang="en-US" altLang="ko-KR" sz="1300" b="1" dirty="0" smtClean="0">
              <a:latin typeface="새굴림" pitchFamily="18" charset="-127"/>
              <a:ea typeface="새굴림" pitchFamily="18" charset="-127"/>
            </a:endParaRPr>
          </a:p>
          <a:p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가로수 간격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:6m</a:t>
            </a:r>
          </a:p>
          <a:p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나무높이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:3.5m,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가슴높이지름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:8cm,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근원지름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:10cm</a:t>
            </a:r>
          </a:p>
          <a:p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가로수 규정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&gt;</a:t>
            </a:r>
          </a:p>
          <a:p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•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제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4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조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(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나무종류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) ①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가로수로 심는 나무종류는 일반적으로 다음 각호와 같다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.                      (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개정                            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1995. 5. 20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훈령 제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888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호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) </a:t>
            </a:r>
            <a:b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</a:b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도심지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- </a:t>
            </a:r>
            <a:r>
              <a:rPr lang="ko-KR" altLang="en-US" sz="1300" b="1" dirty="0" err="1" smtClean="0">
                <a:latin typeface="새굴림" pitchFamily="18" charset="-127"/>
                <a:ea typeface="새굴림" pitchFamily="18" charset="-127"/>
              </a:rPr>
              <a:t>양버즘나무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은행나무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300" b="1" dirty="0" err="1" smtClean="0">
                <a:latin typeface="새굴림" pitchFamily="18" charset="-127"/>
                <a:ea typeface="새굴림" pitchFamily="18" charset="-127"/>
              </a:rPr>
              <a:t>당단풍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은단풍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느티나무 </a:t>
            </a:r>
            <a:b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</a:b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•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나무높이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3.5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미터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가슴높이지름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8</a:t>
            </a:r>
            <a:r>
              <a:rPr lang="ko-KR" altLang="en-US" sz="1300" b="1" dirty="0" err="1" smtClean="0">
                <a:latin typeface="새굴림" pitchFamily="18" charset="-127"/>
                <a:ea typeface="새굴림" pitchFamily="18" charset="-127"/>
              </a:rPr>
              <a:t>센치미터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근원지름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10</a:t>
            </a:r>
            <a:r>
              <a:rPr lang="ko-KR" altLang="en-US" sz="1300" b="1" dirty="0" err="1" smtClean="0">
                <a:latin typeface="새굴림" pitchFamily="18" charset="-127"/>
                <a:ea typeface="새굴림" pitchFamily="18" charset="-127"/>
              </a:rPr>
              <a:t>센치미터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 이상으로 한다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.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다만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,  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현장여건상 그러하지 못할 경우 증감할 수 있다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.</a:t>
            </a:r>
          </a:p>
          <a:p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 •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심는 거리는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8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미터를 원칙으로 하되 도심지는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6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미터 거리로 심는다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. </a:t>
            </a:r>
            <a:b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</a:b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 •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심는 위치는 </a:t>
            </a:r>
            <a:r>
              <a:rPr lang="ko-KR" altLang="en-US" sz="1300" b="1" dirty="0" err="1" smtClean="0">
                <a:latin typeface="새굴림" pitchFamily="18" charset="-127"/>
                <a:ea typeface="새굴림" pitchFamily="18" charset="-127"/>
              </a:rPr>
              <a:t>보도폭이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3</a:t>
            </a:r>
            <a:r>
              <a:rPr lang="ko-KR" altLang="en-US" sz="1300" b="1" dirty="0" err="1" smtClean="0">
                <a:latin typeface="새굴림" pitchFamily="18" charset="-127"/>
                <a:ea typeface="새굴림" pitchFamily="18" charset="-127"/>
              </a:rPr>
              <a:t>미터미만일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 경우에는 </a:t>
            </a:r>
            <a:r>
              <a:rPr lang="ko-KR" altLang="en-US" sz="1300" b="1" dirty="0" err="1" smtClean="0">
                <a:latin typeface="새굴림" pitchFamily="18" charset="-127"/>
                <a:ea typeface="새굴림" pitchFamily="18" charset="-127"/>
              </a:rPr>
              <a:t>보차도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 경계석으로부터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60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센 </a:t>
            </a:r>
            <a:r>
              <a:rPr lang="ko-KR" altLang="en-US" sz="1300" b="1" dirty="0" err="1" smtClean="0">
                <a:latin typeface="새굴림" pitchFamily="18" charset="-127"/>
                <a:ea typeface="새굴림" pitchFamily="18" charset="-127"/>
              </a:rPr>
              <a:t>치미터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 떨어진 보도에 심고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300" b="1" dirty="0" err="1" smtClean="0">
                <a:latin typeface="새굴림" pitchFamily="18" charset="-127"/>
                <a:ea typeface="새굴림" pitchFamily="18" charset="-127"/>
              </a:rPr>
              <a:t>보도폭이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3</a:t>
            </a:r>
            <a:r>
              <a:rPr lang="ko-KR" altLang="en-US" sz="1300" b="1" dirty="0" err="1" smtClean="0">
                <a:latin typeface="새굴림" pitchFamily="18" charset="-127"/>
                <a:ea typeface="새굴림" pitchFamily="18" charset="-127"/>
              </a:rPr>
              <a:t>미터이상일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 경우에는 </a:t>
            </a:r>
            <a:r>
              <a:rPr lang="ko-KR" altLang="en-US" sz="1300" b="1" dirty="0" err="1" smtClean="0">
                <a:latin typeface="새굴림" pitchFamily="18" charset="-127"/>
                <a:ea typeface="새굴림" pitchFamily="18" charset="-127"/>
              </a:rPr>
              <a:t>보차도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 경계석으로부터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80</a:t>
            </a:r>
            <a:r>
              <a:rPr lang="ko-KR" altLang="en-US" sz="1300" b="1" dirty="0" err="1" smtClean="0">
                <a:latin typeface="새굴림" pitchFamily="18" charset="-127"/>
                <a:ea typeface="새굴림" pitchFamily="18" charset="-127"/>
              </a:rPr>
              <a:t>센치미터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 떨어진 보도에 심는다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.(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개정 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1995. 5. 20 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훈령 제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888</a:t>
            </a:r>
            <a:r>
              <a:rPr lang="ko-KR" altLang="en-US" sz="1300" b="1" dirty="0" smtClean="0">
                <a:latin typeface="새굴림" pitchFamily="18" charset="-127"/>
                <a:ea typeface="새굴림" pitchFamily="18" charset="-127"/>
              </a:rPr>
              <a:t>호</a:t>
            </a:r>
            <a:r>
              <a:rPr lang="en-US" altLang="ko-KR" sz="1300" b="1" dirty="0" smtClean="0">
                <a:latin typeface="새굴림" pitchFamily="18" charset="-127"/>
                <a:ea typeface="새굴림" pitchFamily="18" charset="-127"/>
              </a:rPr>
              <a:t>) </a:t>
            </a:r>
            <a:r>
              <a:rPr lang="en-US" altLang="ko-KR" sz="1300" b="1" dirty="0" smtClean="0"/>
              <a:t/>
            </a:r>
            <a:br>
              <a:rPr lang="en-US" altLang="ko-KR" sz="1300" b="1" dirty="0" smtClean="0"/>
            </a:br>
            <a:endParaRPr lang="ko-KR" altLang="en-US" sz="13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4226976" cy="46085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8612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179512" y="188640"/>
            <a:ext cx="8712968" cy="6120680"/>
          </a:xfrm>
          <a:prstGeom prst="round2SameRect">
            <a:avLst>
              <a:gd name="adj1" fmla="val 5802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764704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67" y="37304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가로등</a:t>
            </a:r>
            <a:r>
              <a:rPr lang="ko-KR" altLang="en-US" sz="1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  <a:endParaRPr lang="ko-KR" altLang="en-US" sz="14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graphicFrame>
        <p:nvGraphicFramePr>
          <p:cNvPr id="7" name="개체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5602" name="한글과컴퓨터 한글 문서" r:id="rId4" imgW="0" imgH="0" progId="Hwp.Document.7">
              <p:embed/>
            </p:oleObj>
          </a:graphicData>
        </a:graphic>
      </p:graphicFrame>
      <p:sp>
        <p:nvSpPr>
          <p:cNvPr id="24" name="모서리가 둥근 직사각형 23"/>
          <p:cNvSpPr/>
          <p:nvPr/>
        </p:nvSpPr>
        <p:spPr>
          <a:xfrm>
            <a:off x="323528" y="908720"/>
            <a:ext cx="6480720" cy="2808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일반도로 등에서 연속 조명을 설치하는 경우에는 보행자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자전거 등의 통행 </a:t>
            </a:r>
            <a:endParaRPr lang="en-US" altLang="ko-KR" sz="14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상황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도로변의 빛이 도로 교통에 미치는 영향 등을 고려한다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.</a:t>
            </a:r>
          </a:p>
          <a:p>
            <a:endParaRPr lang="en-US" altLang="ko-KR" sz="14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조명시설을 설치함으로써 야간 교통사고가 감소되는 효과를 고려할 때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연평</a:t>
            </a:r>
            <a:endParaRPr lang="en-US" altLang="ko-KR" sz="14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균 일 교통량이 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25,000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대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/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일 이상인 경우에는 원칙적으로 설치한다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. 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단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연평</a:t>
            </a:r>
            <a:endParaRPr lang="en-US" altLang="ko-KR" sz="14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균 일 교통량 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25,000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대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/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일 미만인 도로 일지라도 야간 보행자 교통량이 많은 </a:t>
            </a:r>
            <a:endParaRPr lang="en-US" altLang="ko-KR" sz="14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경우와 도로변의 빛이 도로 교통에 지장을 주는 경우 등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특히 필요하다고 인</a:t>
            </a:r>
            <a:endParaRPr lang="en-US" altLang="ko-KR" sz="14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r>
              <a:rPr lang="ko-KR" altLang="en-US" sz="1400" b="1" dirty="0" err="1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정될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 경우에는 연속 조명을 설치한다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.</a:t>
            </a:r>
            <a:endParaRPr lang="ko-KR" altLang="en-US" sz="14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323528" y="3789040"/>
            <a:ext cx="6480720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도로상의 가로등 배치는 다음 방법에 의하여야 한다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.</a:t>
            </a:r>
          </a:p>
          <a:p>
            <a:pPr algn="ctr"/>
            <a:endParaRPr lang="ko-KR" altLang="en-US" sz="14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1.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편측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 배열          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2.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지그재그 배열        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3.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맞보기 배열</a:t>
            </a:r>
            <a:endParaRPr lang="ko-KR" altLang="en-US" sz="1400" b="1" dirty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23528" y="4869160"/>
            <a:ext cx="6480720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4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차선이상 도로에는 지그재그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맞보기 배열로 설치한다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.</a:t>
            </a: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가로등 설치 간격은 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30~50m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를 기준으로 하며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도로폭조도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 등을 감안하여 결정한다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.</a:t>
            </a:r>
          </a:p>
          <a:p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가로등 설치 높이는 다음과 같이 한다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.</a:t>
            </a:r>
          </a:p>
          <a:p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4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차선이상 도로에는 높이 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8</a:t>
            </a:r>
            <a:r>
              <a:rPr lang="ko-KR" altLang="en-US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미터 이상 가로등 설치한다</a:t>
            </a:r>
            <a:r>
              <a:rPr lang="en-US" altLang="ko-KR" sz="14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.</a:t>
            </a:r>
            <a:endParaRPr lang="ko-KR" altLang="en-US" sz="1400" b="1" dirty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124744"/>
            <a:ext cx="18722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8612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animBg="1"/>
      <p:bldP spid="25" grpId="0" build="allAtOnce" animBg="1"/>
      <p:bldP spid="26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5250" l="0" r="100000">
                        <a14:foregroundMark x1="1406" y1="80125" x2="95547" y2="80375"/>
                        <a14:foregroundMark x1="90781" y1="11625" x2="90547" y2="94250"/>
                        <a14:backgroundMark x1="60781" y1="8250" x2="78984" y2="46125"/>
                        <a14:backgroundMark x1="58281" y1="3250" x2="58672" y2="48000"/>
                        <a14:backgroundMark x1="59453" y1="48125" x2="82734" y2="48000"/>
                        <a14:backgroundMark x1="81328" y1="4125" x2="81406" y2="4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926" y="676801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3.</a:t>
            </a:r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-윤고딕330" pitchFamily="18" charset="-127"/>
              </a:rPr>
              <a:t>횡단구성 도면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-윤고딕330" pitchFamily="18" charset="-127"/>
              </a:rPr>
              <a:t>&amp;</a:t>
            </a:r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-윤고딕330" pitchFamily="18" charset="-127"/>
              </a:rPr>
              <a:t>조감도</a:t>
            </a:r>
            <a:endParaRPr lang="ko-KR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6712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179512" y="188640"/>
            <a:ext cx="8712968" cy="6120680"/>
          </a:xfrm>
          <a:prstGeom prst="round2SameRect">
            <a:avLst>
              <a:gd name="adj1" fmla="val 5802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764704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67" y="373044"/>
            <a:ext cx="290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최종횡단구성 도면</a:t>
            </a:r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&amp;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조감도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새굴림" pitchFamily="18" charset="-127"/>
              <a:ea typeface="새굴림" pitchFamily="18" charset="-127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28" y="1124744"/>
            <a:ext cx="8352928" cy="494586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64938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179512" y="188640"/>
            <a:ext cx="8712968" cy="6120680"/>
          </a:xfrm>
          <a:prstGeom prst="round2SameRect">
            <a:avLst>
              <a:gd name="adj1" fmla="val 5802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764704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67" y="373044"/>
            <a:ext cx="290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최종횡단구성 도면</a:t>
            </a:r>
            <a:r>
              <a:rPr lang="en-US" altLang="ko-KR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&amp;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조감도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새굴림" pitchFamily="18" charset="-127"/>
              <a:ea typeface="새굴림" pitchFamily="18" charset="-127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8712968" cy="576064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649385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6" r="5567" b="2954"/>
          <a:stretch/>
        </p:blipFill>
        <p:spPr>
          <a:xfrm rot="216484">
            <a:off x="-280226" y="-489790"/>
            <a:ext cx="9724760" cy="7943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4421" y="1268760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Q&amp;A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62424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6" r="5567" b="2954"/>
          <a:stretch/>
        </p:blipFill>
        <p:spPr>
          <a:xfrm rot="216484">
            <a:off x="-280226" y="-489790"/>
            <a:ext cx="9724760" cy="7943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2752" y="1268760"/>
            <a:ext cx="216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THANK YOU</a:t>
            </a:r>
            <a:endParaRPr lang="ko-KR" altLang="en-US" sz="2800" dirty="0">
              <a:ln>
                <a:solidFill>
                  <a:schemeClr val="bg1">
                    <a:alpha val="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65478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3286116" y="500042"/>
            <a:ext cx="5904656" cy="5760640"/>
            <a:chOff x="3286116" y="500042"/>
            <a:chExt cx="5904656" cy="5760640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3286116" y="500042"/>
              <a:ext cx="5904656" cy="5760640"/>
            </a:xfrm>
            <a:prstGeom prst="roundRect">
              <a:avLst>
                <a:gd name="adj" fmla="val 10777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68251" y="690835"/>
              <a:ext cx="17443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INDEX</a:t>
              </a:r>
              <a:endParaRPr lang="ko-KR" altLang="en-US" sz="4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3929058" y="2392267"/>
              <a:ext cx="3571986" cy="589804"/>
              <a:chOff x="5133743" y="1772816"/>
              <a:chExt cx="3571986" cy="589804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133743" y="1772816"/>
                <a:ext cx="374361" cy="37436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563522" y="1839400"/>
                <a:ext cx="3142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윤고딕330" pitchFamily="18" charset="-127"/>
                    <a:ea typeface="-윤고딕330" pitchFamily="18" charset="-127"/>
                  </a:rPr>
                  <a:t>1.</a:t>
                </a:r>
                <a:r>
                  <a:rPr lang="ko-KR" alt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j-lt"/>
                    <a:ea typeface="-윤고딕330" pitchFamily="18" charset="-127"/>
                  </a:rPr>
                  <a:t>횡단면 설계조건</a:t>
                </a:r>
                <a:endParaRPr lang="ko-KR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-윤고딕330" pitchFamily="18" charset="-127"/>
                </a:endParaRPr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>
              <a:off x="3929058" y="4482269"/>
              <a:ext cx="4963392" cy="589805"/>
              <a:chOff x="3929058" y="4071942"/>
              <a:chExt cx="4963392" cy="589805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29058" y="4071942"/>
                <a:ext cx="374361" cy="374361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358837" y="4138527"/>
                <a:ext cx="45336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윤고딕330" pitchFamily="18" charset="-127"/>
                    <a:ea typeface="-윤고딕330" pitchFamily="18" charset="-127"/>
                  </a:rPr>
                  <a:t>3.</a:t>
                </a:r>
                <a:r>
                  <a:rPr lang="ko-KR" alt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ea typeface="-윤고딕330"/>
                  </a:rPr>
                  <a:t>횡단구성 도면 </a:t>
                </a:r>
                <a:r>
                  <a:rPr lang="en-US" altLang="ko-KR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ea typeface="-윤고딕330"/>
                  </a:rPr>
                  <a:t>&amp; </a:t>
                </a:r>
                <a:r>
                  <a:rPr lang="ko-KR" alt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ea typeface="-윤고딕330"/>
                  </a:rPr>
                  <a:t>조감도</a:t>
                </a:r>
                <a:endParaRPr lang="en-US" altLang="ko-KR" sz="1400" dirty="0" smtClean="0"/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3929058" y="3482137"/>
              <a:ext cx="2808960" cy="571504"/>
              <a:chOff x="3929058" y="3071810"/>
              <a:chExt cx="2808960" cy="571504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29058" y="3071810"/>
                <a:ext cx="374361" cy="374361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4313956" y="3120094"/>
                <a:ext cx="24240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8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윤고딕330" pitchFamily="18" charset="-127"/>
                    <a:ea typeface="-윤고딕330" pitchFamily="18" charset="-127"/>
                  </a:rPr>
                  <a:t>2.</a:t>
                </a:r>
                <a:r>
                  <a:rPr lang="ko-KR" alt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j-lt"/>
                    <a:ea typeface="-윤고딕330" pitchFamily="18" charset="-127"/>
                  </a:rPr>
                  <a:t>횡단면 설계</a:t>
                </a:r>
                <a:endParaRPr lang="ko-KR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-윤고딕330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358707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5250" l="0" r="100000">
                        <a14:foregroundMark x1="1406" y1="80125" x2="95547" y2="80375"/>
                        <a14:foregroundMark x1="90781" y1="11625" x2="90547" y2="94250"/>
                        <a14:backgroundMark x1="60781" y1="8250" x2="78984" y2="46125"/>
                        <a14:backgroundMark x1="58281" y1="3250" x2="58672" y2="48000"/>
                        <a14:backgroundMark x1="59453" y1="48125" x2="82734" y2="48000"/>
                        <a14:backgroundMark x1="81328" y1="4125" x2="81406" y2="4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0174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7556" y="720850"/>
            <a:ext cx="4336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1.</a:t>
            </a:r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-윤고딕330" pitchFamily="18" charset="-127"/>
              </a:rPr>
              <a:t>횡단면 설계조건</a:t>
            </a:r>
            <a:endParaRPr lang="ko-KR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88425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142844" y="214290"/>
            <a:ext cx="8712968" cy="6120680"/>
          </a:xfrm>
          <a:prstGeom prst="round2SameRect">
            <a:avLst>
              <a:gd name="adj1" fmla="val 5802"/>
              <a:gd name="adj2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764704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67" y="37304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횡단면 설계조건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500042"/>
            <a:ext cx="685804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새굴림" pitchFamily="18" charset="-127"/>
                <a:ea typeface="새굴림" pitchFamily="18" charset="-127"/>
              </a:rPr>
              <a:t>설계조건</a:t>
            </a:r>
            <a:endParaRPr lang="en-US" altLang="ko-KR" sz="4400" b="1" dirty="0" smtClean="0">
              <a:latin typeface="새굴림" pitchFamily="18" charset="-127"/>
              <a:ea typeface="새굴림" pitchFamily="18" charset="-127"/>
            </a:endParaRPr>
          </a:p>
          <a:p>
            <a:pPr algn="ctr"/>
            <a:r>
              <a:rPr lang="en-US" altLang="ko-KR" sz="2400" b="1" dirty="0" smtClean="0">
                <a:latin typeface="새굴림" pitchFamily="18" charset="-127"/>
                <a:ea typeface="새굴림" pitchFamily="18" charset="-127"/>
              </a:rPr>
              <a:t>   </a:t>
            </a:r>
          </a:p>
          <a:p>
            <a:pPr algn="ctr"/>
            <a:endParaRPr lang="en-US" altLang="ko-KR" sz="2400" b="1" dirty="0" smtClean="0">
              <a:latin typeface="새굴림" pitchFamily="18" charset="-127"/>
              <a:ea typeface="새굴림" pitchFamily="18" charset="-127"/>
            </a:endParaRPr>
          </a:p>
          <a:p>
            <a:pPr algn="ctr"/>
            <a:r>
              <a:rPr lang="en-US" altLang="ko-KR" sz="2400" b="1" dirty="0" smtClean="0">
                <a:latin typeface="새굴림" pitchFamily="18" charset="-127"/>
                <a:ea typeface="새굴림" pitchFamily="18" charset="-127"/>
              </a:rPr>
              <a:t>AADT = 55,000 </a:t>
            </a:r>
            <a:r>
              <a:rPr lang="ko-KR" altLang="en-US" sz="2400" b="1" dirty="0" smtClean="0">
                <a:latin typeface="새굴림" pitchFamily="18" charset="-127"/>
                <a:ea typeface="새굴림" pitchFamily="18" charset="-127"/>
              </a:rPr>
              <a:t>대</a:t>
            </a:r>
            <a:r>
              <a:rPr lang="en-US" altLang="ko-KR" sz="2400" b="1" dirty="0" smtClean="0">
                <a:latin typeface="새굴림" pitchFamily="18" charset="-127"/>
                <a:ea typeface="새굴림" pitchFamily="18" charset="-127"/>
              </a:rPr>
              <a:t>/</a:t>
            </a:r>
            <a:r>
              <a:rPr lang="ko-KR" altLang="en-US" sz="2400" b="1" dirty="0" smtClean="0">
                <a:latin typeface="새굴림" pitchFamily="18" charset="-127"/>
                <a:ea typeface="새굴림" pitchFamily="18" charset="-127"/>
              </a:rPr>
              <a:t>일</a:t>
            </a:r>
          </a:p>
          <a:p>
            <a:pPr algn="ctr"/>
            <a:endParaRPr lang="en-US" altLang="ko-KR" sz="2400" b="1" dirty="0" smtClean="0">
              <a:latin typeface="새굴림" pitchFamily="18" charset="-127"/>
              <a:ea typeface="새굴림" pitchFamily="18" charset="-127"/>
            </a:endParaRPr>
          </a:p>
          <a:p>
            <a:pPr algn="ctr"/>
            <a:r>
              <a:rPr lang="ko-KR" altLang="en-US" sz="2400" b="1" dirty="0" smtClean="0">
                <a:latin typeface="새굴림" pitchFamily="18" charset="-127"/>
                <a:ea typeface="새굴림" pitchFamily="18" charset="-127"/>
              </a:rPr>
              <a:t>  설계속도 </a:t>
            </a:r>
            <a:r>
              <a:rPr lang="en-US" altLang="ko-KR" sz="2400" b="1" dirty="0" smtClean="0">
                <a:latin typeface="새굴림" pitchFamily="18" charset="-127"/>
                <a:ea typeface="새굴림" pitchFamily="18" charset="-127"/>
              </a:rPr>
              <a:t>= 80km/h</a:t>
            </a:r>
            <a:endParaRPr lang="ko-KR" altLang="en-US" sz="2400" b="1" dirty="0" smtClean="0">
              <a:latin typeface="새굴림" pitchFamily="18" charset="-127"/>
              <a:ea typeface="새굴림" pitchFamily="18" charset="-127"/>
            </a:endParaRPr>
          </a:p>
          <a:p>
            <a:pPr algn="ctr"/>
            <a:endParaRPr lang="en-US" altLang="ko-KR" sz="2400" b="1" dirty="0" smtClean="0">
              <a:latin typeface="새굴림" pitchFamily="18" charset="-127"/>
              <a:ea typeface="새굴림" pitchFamily="18" charset="-127"/>
            </a:endParaRPr>
          </a:p>
          <a:p>
            <a:pPr algn="ctr"/>
            <a:r>
              <a:rPr lang="en-US" altLang="ko-KR" sz="2400" b="1" dirty="0" smtClean="0">
                <a:latin typeface="새굴림" pitchFamily="18" charset="-127"/>
                <a:ea typeface="새굴림" pitchFamily="18" charset="-127"/>
              </a:rPr>
              <a:t>   2.5ton </a:t>
            </a:r>
            <a:r>
              <a:rPr lang="ko-KR" altLang="en-US" sz="2400" b="1" dirty="0" smtClean="0">
                <a:latin typeface="새굴림" pitchFamily="18" charset="-127"/>
                <a:ea typeface="새굴림" pitchFamily="18" charset="-127"/>
              </a:rPr>
              <a:t>이상의 중형트럭 </a:t>
            </a:r>
            <a:r>
              <a:rPr lang="ko-KR" altLang="en-US" sz="2400" b="1" dirty="0" err="1" smtClean="0">
                <a:latin typeface="새굴림" pitchFamily="18" charset="-127"/>
                <a:ea typeface="새굴림" pitchFamily="18" charset="-127"/>
              </a:rPr>
              <a:t>혼입율</a:t>
            </a:r>
            <a:r>
              <a:rPr lang="ko-KR" altLang="en-US" sz="2400" b="1" dirty="0" smtClean="0">
                <a:latin typeface="새굴림" pitchFamily="18" charset="-127"/>
                <a:ea typeface="새굴림" pitchFamily="18" charset="-127"/>
              </a:rPr>
              <a:t> </a:t>
            </a:r>
            <a:r>
              <a:rPr lang="en-US" altLang="ko-KR" sz="2400" b="1" dirty="0" smtClean="0">
                <a:latin typeface="새굴림" pitchFamily="18" charset="-127"/>
                <a:ea typeface="새굴림" pitchFamily="18" charset="-127"/>
              </a:rPr>
              <a:t>=</a:t>
            </a:r>
            <a:r>
              <a:rPr lang="ko-KR" altLang="en-US" sz="2400" b="1" dirty="0" smtClean="0">
                <a:latin typeface="새굴림" pitchFamily="18" charset="-127"/>
                <a:ea typeface="새굴림" pitchFamily="18" charset="-127"/>
              </a:rPr>
              <a:t> </a:t>
            </a:r>
            <a:r>
              <a:rPr lang="en-US" altLang="ko-KR" sz="2400" b="1" dirty="0" smtClean="0">
                <a:latin typeface="새굴림" pitchFamily="18" charset="-127"/>
                <a:ea typeface="새굴림" pitchFamily="18" charset="-127"/>
              </a:rPr>
              <a:t> 10%</a:t>
            </a:r>
            <a:endParaRPr lang="ko-KR" altLang="en-US" sz="2400" b="1" dirty="0" smtClean="0">
              <a:latin typeface="새굴림" pitchFamily="18" charset="-127"/>
              <a:ea typeface="새굴림" pitchFamily="18" charset="-127"/>
            </a:endParaRPr>
          </a:p>
          <a:p>
            <a:pPr algn="ctr"/>
            <a:endParaRPr lang="en-US" altLang="ko-KR" sz="2400" b="1" dirty="0" smtClean="0">
              <a:latin typeface="새굴림" pitchFamily="18" charset="-127"/>
              <a:ea typeface="새굴림" pitchFamily="18" charset="-127"/>
            </a:endParaRPr>
          </a:p>
          <a:p>
            <a:pPr algn="ctr"/>
            <a:r>
              <a:rPr lang="en-US" altLang="ko-KR" sz="2400" b="1" dirty="0" smtClean="0">
                <a:latin typeface="새굴림" pitchFamily="18" charset="-127"/>
                <a:ea typeface="새굴림" pitchFamily="18" charset="-127"/>
              </a:rPr>
              <a:t>   PHF = 0.95</a:t>
            </a:r>
            <a:endParaRPr lang="ko-KR" altLang="en-US" sz="2400" b="1" dirty="0" smtClean="0">
              <a:latin typeface="새굴림" pitchFamily="18" charset="-127"/>
              <a:ea typeface="새굴림" pitchFamily="18" charset="-127"/>
            </a:endParaRPr>
          </a:p>
          <a:p>
            <a:pPr algn="ctr"/>
            <a:endParaRPr lang="en-US" altLang="ko-KR" sz="2400" b="1" dirty="0" smtClean="0">
              <a:latin typeface="새굴림" pitchFamily="18" charset="-127"/>
              <a:ea typeface="새굴림" pitchFamily="18" charset="-127"/>
            </a:endParaRPr>
          </a:p>
          <a:p>
            <a:pPr algn="ctr"/>
            <a:r>
              <a:rPr lang="ko-KR" altLang="en-US" sz="2400" b="1" dirty="0" smtClean="0">
                <a:latin typeface="새굴림" pitchFamily="18" charset="-127"/>
                <a:ea typeface="새굴림" pitchFamily="18" charset="-127"/>
              </a:rPr>
              <a:t>   </a:t>
            </a:r>
            <a:r>
              <a:rPr lang="ko-KR" altLang="en-US" sz="2400" b="1" dirty="0" err="1" smtClean="0">
                <a:latin typeface="새굴림" pitchFamily="18" charset="-127"/>
                <a:ea typeface="새굴림" pitchFamily="18" charset="-127"/>
              </a:rPr>
              <a:t>도로폭</a:t>
            </a:r>
            <a:r>
              <a:rPr lang="ko-KR" altLang="en-US" sz="2400" b="1" dirty="0" smtClean="0">
                <a:latin typeface="새굴림" pitchFamily="18" charset="-127"/>
                <a:ea typeface="새굴림" pitchFamily="18" charset="-127"/>
              </a:rPr>
              <a:t> </a:t>
            </a:r>
            <a:r>
              <a:rPr lang="en-US" altLang="ko-KR" sz="2400" b="1" dirty="0" smtClean="0">
                <a:latin typeface="새굴림" pitchFamily="18" charset="-127"/>
                <a:ea typeface="새굴림" pitchFamily="18" charset="-127"/>
              </a:rPr>
              <a:t>= 35m</a:t>
            </a:r>
          </a:p>
          <a:p>
            <a:pPr algn="ctr"/>
            <a:endParaRPr lang="en-US" altLang="ko-KR" sz="2400" b="1" dirty="0" smtClean="0">
              <a:latin typeface="새굴림" pitchFamily="18" charset="-127"/>
              <a:ea typeface="새굴림" pitchFamily="18" charset="-127"/>
            </a:endParaRPr>
          </a:p>
          <a:p>
            <a:pPr algn="ctr"/>
            <a:r>
              <a:rPr lang="ko-KR" altLang="en-US" sz="2400" b="1" dirty="0" err="1" smtClean="0">
                <a:latin typeface="새굴림" pitchFamily="18" charset="-127"/>
                <a:ea typeface="새굴림" pitchFamily="18" charset="-127"/>
              </a:rPr>
              <a:t>도시부</a:t>
            </a:r>
            <a:r>
              <a:rPr lang="ko-KR" altLang="en-US" sz="2400" b="1" dirty="0" smtClean="0">
                <a:latin typeface="새굴림" pitchFamily="18" charset="-127"/>
                <a:ea typeface="새굴림" pitchFamily="18" charset="-127"/>
              </a:rPr>
              <a:t> 도로의 횡단면 설계</a:t>
            </a:r>
            <a:endParaRPr lang="ko-KR" altLang="en-US" sz="2400" b="1" dirty="0">
              <a:latin typeface="새굴림" pitchFamily="18" charset="-127"/>
              <a:ea typeface="새굴림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284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5250" l="0" r="100000">
                        <a14:foregroundMark x1="1406" y1="80125" x2="95547" y2="80375"/>
                        <a14:foregroundMark x1="90781" y1="11625" x2="90547" y2="94250"/>
                        <a14:backgroundMark x1="60781" y1="8250" x2="78984" y2="46125"/>
                        <a14:backgroundMark x1="58281" y1="3250" x2="58672" y2="48000"/>
                        <a14:backgroundMark x1="59453" y1="48125" x2="82734" y2="48000"/>
                        <a14:backgroundMark x1="81328" y1="4125" x2="81406" y2="4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9190" y="720850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   </a:t>
            </a:r>
            <a:r>
              <a:rPr lang="en-US" altLang="ko-K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</a:rPr>
              <a:t>2.</a:t>
            </a:r>
            <a:r>
              <a:rPr lang="ko-KR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-윤고딕330" pitchFamily="18" charset="-127"/>
              </a:rPr>
              <a:t>횡단면 설계</a:t>
            </a:r>
            <a:endParaRPr lang="ko-KR" alt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-윤고딕3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37513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179512" y="188640"/>
            <a:ext cx="8712968" cy="6120680"/>
          </a:xfrm>
          <a:prstGeom prst="round2SameRect">
            <a:avLst>
              <a:gd name="adj1" fmla="val 5802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764704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67" y="37304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차로수</a:t>
            </a:r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 계산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새굴림" pitchFamily="18" charset="-127"/>
              <a:ea typeface="새굴림" pitchFamily="18" charset="-127"/>
            </a:endParaRPr>
          </a:p>
        </p:txBody>
      </p:sp>
      <p:graphicFrame>
        <p:nvGraphicFramePr>
          <p:cNvPr id="7" name="개체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7" name="한글과컴퓨터 한글 문서" r:id="rId4" imgW="0" imgH="0" progId="Hwp.Document.7">
              <p:embed/>
            </p:oleObj>
          </a:graphicData>
        </a:graphic>
      </p:graphicFrame>
      <p:grpSp>
        <p:nvGrpSpPr>
          <p:cNvPr id="10" name="그룹 9"/>
          <p:cNvGrpSpPr/>
          <p:nvPr/>
        </p:nvGrpSpPr>
        <p:grpSpPr>
          <a:xfrm>
            <a:off x="2123728" y="980728"/>
            <a:ext cx="4680520" cy="5184576"/>
            <a:chOff x="1907704" y="836712"/>
            <a:chExt cx="4680520" cy="5184576"/>
          </a:xfrm>
        </p:grpSpPr>
        <p:sp>
          <p:nvSpPr>
            <p:cNvPr id="9" name="직사각형 8"/>
            <p:cNvSpPr/>
            <p:nvPr/>
          </p:nvSpPr>
          <p:spPr>
            <a:xfrm>
              <a:off x="1907704" y="836712"/>
              <a:ext cx="4680520" cy="5184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980728"/>
              <a:ext cx="4536504" cy="4928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직선 연결선 11"/>
          <p:cNvCxnSpPr/>
          <p:nvPr/>
        </p:nvCxnSpPr>
        <p:spPr>
          <a:xfrm>
            <a:off x="2339752" y="3429000"/>
            <a:ext cx="10081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98612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179512" y="188640"/>
            <a:ext cx="8712968" cy="6120680"/>
          </a:xfrm>
          <a:prstGeom prst="round2SameRect">
            <a:avLst>
              <a:gd name="adj1" fmla="val 5802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764704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67" y="373044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서비스수준 분석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새굴림" pitchFamily="18" charset="-127"/>
              <a:ea typeface="새굴림" pitchFamily="18" charset="-127"/>
            </a:endParaRPr>
          </a:p>
        </p:txBody>
      </p:sp>
      <p:graphicFrame>
        <p:nvGraphicFramePr>
          <p:cNvPr id="7" name="개체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794" name="한글과컴퓨터 한글 문서" r:id="rId4" imgW="0" imgH="0" progId="Hwp.Document.7">
              <p:embed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115616" y="2132856"/>
            <a:ext cx="6840760" cy="230425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6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차로로</a:t>
            </a:r>
            <a:r>
              <a:rPr lang="ko-KR" altLang="en-US" sz="20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 설계 할 때의 서비스 수준 분석</a:t>
            </a:r>
            <a:endParaRPr lang="en-US" altLang="ko-KR" sz="20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pPr algn="ctr"/>
            <a:endParaRPr lang="en-US" altLang="ko-KR" sz="20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용량 </a:t>
            </a:r>
            <a:r>
              <a:rPr lang="en-US" altLang="ko-KR" sz="20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= 2000X3X0.97=58200vph</a:t>
            </a:r>
          </a:p>
          <a:p>
            <a:pPr algn="ctr"/>
            <a:endParaRPr lang="en-US" altLang="ko-KR" sz="2000" b="1" dirty="0" smtClean="0">
              <a:solidFill>
                <a:schemeClr val="tx1"/>
              </a:solidFill>
              <a:latin typeface="새굴림" pitchFamily="18" charset="-127"/>
              <a:ea typeface="새굴림" pitchFamily="18" charset="-127"/>
            </a:endParaRPr>
          </a:p>
          <a:p>
            <a:pPr algn="ctr"/>
            <a:r>
              <a:rPr lang="en-US" altLang="ko-KR" sz="2000" b="1" dirty="0" err="1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Vp</a:t>
            </a:r>
            <a:r>
              <a:rPr lang="en-US" altLang="ko-KR" sz="20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/c = 3126/5820 = 0.54 (</a:t>
            </a:r>
            <a:r>
              <a:rPr lang="ko-KR" altLang="en-US" sz="20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서비스 수준 </a:t>
            </a:r>
            <a:r>
              <a:rPr lang="en-US" altLang="ko-KR" sz="2000" b="1" dirty="0" smtClean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rPr>
              <a:t>C)</a:t>
            </a:r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998612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179512" y="188640"/>
            <a:ext cx="8712968" cy="6120680"/>
          </a:xfrm>
          <a:prstGeom prst="round2SameRect">
            <a:avLst>
              <a:gd name="adj1" fmla="val 5802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764704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67" y="37304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중앙분리대 설계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새굴림" pitchFamily="18" charset="-127"/>
              <a:ea typeface="새굴림" pitchFamily="18" charset="-127"/>
            </a:endParaRPr>
          </a:p>
        </p:txBody>
      </p:sp>
      <p:graphicFrame>
        <p:nvGraphicFramePr>
          <p:cNvPr id="7" name="개체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098" name="한글과컴퓨터 한글 문서" r:id="rId4" imgW="0" imgH="0" progId="Hwp.Document.7">
              <p:embed/>
            </p:oleObj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857364"/>
            <a:ext cx="4114800" cy="100013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57224" y="1285860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&lt;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중앙분리대 설계기준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&gt;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998310" y="2617304"/>
            <a:ext cx="441738" cy="2189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140968"/>
            <a:ext cx="4608512" cy="294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844824"/>
            <a:ext cx="250356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/>
          <p:nvPr/>
        </p:nvGrpSpPr>
        <p:grpSpPr>
          <a:xfrm>
            <a:off x="3707904" y="332656"/>
            <a:ext cx="4752528" cy="2088232"/>
            <a:chOff x="3707904" y="332656"/>
            <a:chExt cx="4752528" cy="2088232"/>
          </a:xfrm>
        </p:grpSpPr>
        <p:sp>
          <p:nvSpPr>
            <p:cNvPr id="15" name="순서도: 대체 처리 14"/>
            <p:cNvSpPr/>
            <p:nvPr/>
          </p:nvSpPr>
          <p:spPr>
            <a:xfrm>
              <a:off x="5436096" y="332656"/>
              <a:ext cx="3024336" cy="2088232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err="1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연석형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 중앙분리대는 주로 설계속도가 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60km/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시 이하인 </a:t>
              </a:r>
              <a:r>
                <a:rPr lang="ko-KR" altLang="en-US" sz="1400" b="1" dirty="0" err="1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도시부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 도로 등에서 미관 등을 고려하여 설치하는 형으로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, </a:t>
              </a:r>
            </a:p>
            <a:p>
              <a:r>
                <a:rPr lang="ko-KR" altLang="en-US" sz="1400" b="1" dirty="0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주로 좌회전 차로의 제공이나 향후 차로 확장에 쓰일 공간의 확보를 목적으로 설치한다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.</a:t>
              </a:r>
            </a:p>
            <a:p>
              <a:r>
                <a:rPr lang="ko-KR" altLang="en-US" sz="1400" b="1" dirty="0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그리하여 </a:t>
              </a:r>
              <a:r>
                <a:rPr lang="ko-KR" altLang="en-US" sz="1400" b="1" dirty="0" err="1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저희조는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 </a:t>
              </a:r>
              <a:r>
                <a:rPr lang="ko-KR" altLang="en-US" sz="1400" b="1" dirty="0" err="1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팬스형</a:t>
              </a:r>
              <a:r>
                <a:rPr lang="ko-KR" altLang="en-US" sz="1400" b="1" dirty="0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 중앙분리대를 선택하였습니다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새굴림" pitchFamily="18" charset="-127"/>
                  <a:ea typeface="새굴림" pitchFamily="18" charset="-127"/>
                </a:rPr>
                <a:t>.</a:t>
              </a:r>
              <a:endParaRPr lang="ko-KR" altLang="en-US" sz="1400" b="1" dirty="0">
                <a:solidFill>
                  <a:schemeClr val="tx1"/>
                </a:solidFill>
                <a:latin typeface="새굴림" pitchFamily="18" charset="-127"/>
                <a:ea typeface="새굴림" pitchFamily="18" charset="-127"/>
              </a:endParaRPr>
            </a:p>
          </p:txBody>
        </p:sp>
        <p:cxnSp>
          <p:nvCxnSpPr>
            <p:cNvPr id="32" name="꺾인 연결선 31"/>
            <p:cNvCxnSpPr/>
            <p:nvPr/>
          </p:nvCxnSpPr>
          <p:spPr>
            <a:xfrm rot="10800000" flipV="1">
              <a:off x="3707904" y="1340768"/>
              <a:ext cx="1728192" cy="14401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998612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179512" y="188640"/>
            <a:ext cx="8712968" cy="6120680"/>
          </a:xfrm>
          <a:prstGeom prst="round2SameRect">
            <a:avLst>
              <a:gd name="adj1" fmla="val 5802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764704" cy="7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67" y="37304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70C0"/>
                </a:solidFill>
                <a:latin typeface="새굴림" pitchFamily="18" charset="-127"/>
                <a:ea typeface="새굴림" pitchFamily="18" charset="-127"/>
              </a:rPr>
              <a:t>차로 폭 설계</a:t>
            </a:r>
            <a:endParaRPr lang="ko-KR" altLang="en-US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70C0"/>
              </a:solidFill>
              <a:latin typeface="새굴림" pitchFamily="18" charset="-127"/>
              <a:ea typeface="새굴림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/>
        </p:nvGraphicFramePr>
        <p:xfrm>
          <a:off x="1571604" y="1428736"/>
          <a:ext cx="6096000" cy="4064000"/>
        </p:xfrm>
        <a:graphic>
          <a:graphicData uri="http://schemas.openxmlformats.org/presentationml/2006/ole">
            <p:oleObj spid="_x0000_s7170" name="한글과컴퓨터 한글 문서" r:id="rId4" imgW="6087325" imgH="2876190" progId="Hwp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2976" y="1444714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&lt;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차로 폭 설계기준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&gt;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새굴림" pitchFamily="18" charset="-127"/>
              <a:ea typeface="새굴림" pitchFamily="18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354883"/>
            <a:ext cx="3818704" cy="2788629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타원 8"/>
          <p:cNvSpPr/>
          <p:nvPr/>
        </p:nvSpPr>
        <p:spPr>
          <a:xfrm>
            <a:off x="3029196" y="3571876"/>
            <a:ext cx="542672" cy="3881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577033" y="1436850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&lt;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차로 폭 결정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새굴림" pitchFamily="18" charset="-127"/>
                <a:ea typeface="새굴림" pitchFamily="18" charset="-127"/>
              </a:rPr>
              <a:t>&gt;</a:t>
            </a:r>
            <a:endParaRPr lang="ko-KR" altLang="en-US" sz="2000" b="1" dirty="0">
              <a:ln>
                <a:solidFill>
                  <a:schemeClr val="bg1">
                    <a:alpha val="0"/>
                  </a:schemeClr>
                </a:solidFill>
              </a:ln>
              <a:latin typeface="새굴림" pitchFamily="18" charset="-127"/>
              <a:ea typeface="새굴림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348880"/>
            <a:ext cx="4176464" cy="28083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86126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540</Words>
  <Application>Microsoft Office PowerPoint</Application>
  <PresentationFormat>화면 슬라이드 쇼(4:3)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1" baseType="lpstr">
      <vt:lpstr>Office 테마</vt:lpstr>
      <vt:lpstr>한글과컴퓨터 한글 문서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장지석</cp:lastModifiedBy>
  <cp:revision>85</cp:revision>
  <dcterms:created xsi:type="dcterms:W3CDTF">2011-09-27T00:45:57Z</dcterms:created>
  <dcterms:modified xsi:type="dcterms:W3CDTF">2011-11-29T14:54:26Z</dcterms:modified>
</cp:coreProperties>
</file>