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5" r:id="rId18"/>
    <p:sldId id="277" r:id="rId19"/>
    <p:sldId id="267" r:id="rId20"/>
    <p:sldId id="26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8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9783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409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751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0372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5365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116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3932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6767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6633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4090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057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1B47-8B9A-49F4-8B66-8498C035EBFA}" type="datetimeFigureOut">
              <a:rPr lang="ko-KR" altLang="en-US" smtClean="0"/>
              <a:pPr/>
              <a:t>2011-12-14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0DD2-8838-46DA-8FBC-5E279F86B6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621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4740730" cy="474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8524" y="428604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로기하구조설계</a:t>
            </a:r>
            <a:endParaRPr lang="ko-KR" altLang="en-US" sz="72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75856" y="571480"/>
            <a:ext cx="5868144" cy="8678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a typeface="-윤고딕330"/>
              </a:rPr>
              <a:t>교 차 </a:t>
            </a:r>
            <a:r>
              <a:rPr lang="ko-KR" altLang="en-US" sz="3200" dirty="0" err="1" smtClean="0">
                <a:ea typeface="-윤고딕330"/>
              </a:rPr>
              <a:t>로</a:t>
            </a:r>
            <a:r>
              <a:rPr lang="ko-KR" altLang="en-US" sz="3200" dirty="0" smtClean="0">
                <a:ea typeface="-윤고딕330"/>
              </a:rPr>
              <a:t> 설 계 편</a:t>
            </a:r>
            <a:endParaRPr lang="ko-KR" altLang="en-US" sz="3200" dirty="0">
              <a:ea typeface="-윤고딕33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28860" y="3071810"/>
            <a:ext cx="4693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</a:rPr>
              <a:t>발 표 자   </a:t>
            </a:r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</a:rPr>
              <a:t>:   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</a:rPr>
              <a:t>최 경 </a:t>
            </a:r>
            <a:r>
              <a:rPr lang="ko-KR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</a:rPr>
              <a:t>찬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24760" y="6000767"/>
            <a:ext cx="9168760" cy="857233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5720" y="607220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팀명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토 목 왕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조원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: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전길종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김재준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김준수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박성철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서준영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굴림" pitchFamily="50" charset="-127"/>
              </a:rPr>
              <a:t>최경찬</a:t>
            </a:r>
          </a:p>
          <a:p>
            <a:endParaRPr lang="ko-KR" altLang="en-US" dirty="0">
              <a:solidFill>
                <a:schemeClr val="bg1">
                  <a:lumMod val="95000"/>
                </a:schemeClr>
              </a:solidFill>
              <a:latin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6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연석 </a:t>
            </a:r>
            <a:endParaRPr lang="en-US" altLang="ko-KR" sz="2800" dirty="0" smtClean="0"/>
          </a:p>
        </p:txBody>
      </p:sp>
      <p:pic>
        <p:nvPicPr>
          <p:cNvPr id="9" name="그림 8" descr="K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1857364"/>
            <a:ext cx="2565618" cy="2071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2500306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높이 </a:t>
            </a:r>
            <a:r>
              <a:rPr lang="en-US" altLang="ko-KR" sz="2400" dirty="0" smtClean="0"/>
              <a:t>0.2m </a:t>
            </a:r>
            <a:r>
              <a:rPr lang="ko-KR" altLang="en-US" sz="2400" dirty="0" smtClean="0"/>
              <a:t>로 결정</a:t>
            </a:r>
            <a:endParaRPr lang="en-US" altLang="ko-KR" sz="2400" dirty="0" smtClean="0"/>
          </a:p>
          <a:p>
            <a:r>
              <a:rPr lang="ko-KR" altLang="en-US" sz="2400" dirty="0" smtClean="0"/>
              <a:t>폭 </a:t>
            </a:r>
            <a:r>
              <a:rPr lang="en-US" altLang="ko-KR" sz="2400" dirty="0" smtClean="0"/>
              <a:t>0.16m </a:t>
            </a:r>
            <a:r>
              <a:rPr lang="ko-KR" altLang="en-US" sz="2400" dirty="0" smtClean="0"/>
              <a:t>로 결정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경사포함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횡단보도 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10001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최소 폭 </a:t>
            </a:r>
            <a:r>
              <a:rPr lang="en-US" altLang="ko-KR" dirty="0" smtClean="0"/>
              <a:t>4m  </a:t>
            </a:r>
            <a:endParaRPr lang="ko-KR" altLang="en-US" dirty="0"/>
          </a:p>
        </p:txBody>
      </p:sp>
      <p:pic>
        <p:nvPicPr>
          <p:cNvPr id="12" name="그림 11" descr="횡단보도설치위치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714488"/>
            <a:ext cx="7286676" cy="431156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072066" y="4214818"/>
            <a:ext cx="114300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표지판 </a:t>
            </a:r>
            <a:endParaRPr lang="en-US" altLang="ko-KR" sz="2800" dirty="0" smtClean="0"/>
          </a:p>
        </p:txBody>
      </p:sp>
      <p:pic>
        <p:nvPicPr>
          <p:cNvPr id="10" name="그림 9" descr="K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714356"/>
            <a:ext cx="3286125" cy="3743325"/>
          </a:xfrm>
          <a:prstGeom prst="rect">
            <a:avLst/>
          </a:prstGeom>
        </p:spPr>
      </p:pic>
      <p:pic>
        <p:nvPicPr>
          <p:cNvPr id="9" name="그림 8" descr="K-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929066"/>
            <a:ext cx="6091257" cy="2319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1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교통섬</a:t>
            </a:r>
            <a:r>
              <a:rPr lang="ko-KR" altLang="en-US" sz="2800" dirty="0" smtClean="0"/>
              <a:t> 내 </a:t>
            </a:r>
            <a:r>
              <a:rPr lang="ko-KR" altLang="en-US" sz="2800" dirty="0" err="1" smtClean="0"/>
              <a:t>보도블럭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트릭아트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</a:t>
            </a:r>
            <a:endParaRPr lang="en-US" altLang="ko-KR" sz="2800" dirty="0" smtClean="0"/>
          </a:p>
        </p:txBody>
      </p:sp>
      <p:pic>
        <p:nvPicPr>
          <p:cNvPr id="24" name="그림 23" descr="K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714488"/>
            <a:ext cx="5459199" cy="3628854"/>
          </a:xfrm>
          <a:prstGeom prst="rect">
            <a:avLst/>
          </a:prstGeom>
        </p:spPr>
      </p:pic>
      <p:pic>
        <p:nvPicPr>
          <p:cNvPr id="25" name="그림 24" descr="K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214554"/>
            <a:ext cx="5424876" cy="3626492"/>
          </a:xfrm>
          <a:prstGeom prst="rect">
            <a:avLst/>
          </a:prstGeom>
        </p:spPr>
      </p:pic>
      <p:pic>
        <p:nvPicPr>
          <p:cNvPr id="26" name="그림 25" descr="K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1500174"/>
            <a:ext cx="3610627" cy="4714908"/>
          </a:xfrm>
          <a:prstGeom prst="rect">
            <a:avLst/>
          </a:prstGeom>
        </p:spPr>
      </p:pic>
      <p:pic>
        <p:nvPicPr>
          <p:cNvPr id="27" name="그림 26" descr="K-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1714488"/>
            <a:ext cx="6101648" cy="3959909"/>
          </a:xfrm>
          <a:prstGeom prst="rect">
            <a:avLst/>
          </a:prstGeom>
        </p:spPr>
      </p:pic>
      <p:pic>
        <p:nvPicPr>
          <p:cNvPr id="28" name="그림 27" descr="K-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2285992"/>
            <a:ext cx="6406772" cy="3462246"/>
          </a:xfrm>
          <a:prstGeom prst="rect">
            <a:avLst/>
          </a:prstGeom>
        </p:spPr>
      </p:pic>
      <p:pic>
        <p:nvPicPr>
          <p:cNvPr id="29" name="그림 28" descr="K-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74" y="1500174"/>
            <a:ext cx="3640865" cy="5137664"/>
          </a:xfrm>
          <a:prstGeom prst="rect">
            <a:avLst/>
          </a:prstGeom>
        </p:spPr>
      </p:pic>
      <p:pic>
        <p:nvPicPr>
          <p:cNvPr id="30" name="그림 29" descr="K-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976" y="2071678"/>
            <a:ext cx="6264995" cy="4176664"/>
          </a:xfrm>
          <a:prstGeom prst="rect">
            <a:avLst/>
          </a:prstGeom>
        </p:spPr>
      </p:pic>
      <p:pic>
        <p:nvPicPr>
          <p:cNvPr id="31" name="그림 30" descr="K-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5918" y="2000240"/>
            <a:ext cx="5357849" cy="3571900"/>
          </a:xfrm>
          <a:prstGeom prst="rect">
            <a:avLst/>
          </a:prstGeom>
        </p:spPr>
      </p:pic>
      <p:pic>
        <p:nvPicPr>
          <p:cNvPr id="32" name="그림 31" descr="K-1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5984" y="1500174"/>
            <a:ext cx="3838561" cy="4782723"/>
          </a:xfrm>
          <a:prstGeom prst="rect">
            <a:avLst/>
          </a:prstGeom>
        </p:spPr>
      </p:pic>
      <p:pic>
        <p:nvPicPr>
          <p:cNvPr id="33" name="그림 32" descr="K-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3042" y="1500174"/>
            <a:ext cx="5072098" cy="4841922"/>
          </a:xfrm>
          <a:prstGeom prst="rect">
            <a:avLst/>
          </a:prstGeom>
        </p:spPr>
      </p:pic>
      <p:pic>
        <p:nvPicPr>
          <p:cNvPr id="34" name="그림 33" descr="K-1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5984" y="2428868"/>
            <a:ext cx="4286280" cy="2815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4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8" y="3080758"/>
            <a:ext cx="1356354" cy="135635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72000" y="4149080"/>
            <a:ext cx="4572000" cy="16632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2253" y="3284226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8916" y="2685170"/>
            <a:ext cx="10134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3</a:t>
            </a:r>
            <a:endParaRPr lang="ko-KR" altLang="en-US" sz="115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43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</a:t>
            </a:r>
          </a:p>
        </p:txBody>
      </p:sp>
      <p:pic>
        <p:nvPicPr>
          <p:cNvPr id="10" name="그림 9" descr="K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7747"/>
            <a:ext cx="9144000" cy="5502505"/>
          </a:xfrm>
          <a:prstGeom prst="rect">
            <a:avLst/>
          </a:prstGeom>
        </p:spPr>
      </p:pic>
      <p:pic>
        <p:nvPicPr>
          <p:cNvPr id="11" name="그림 10" descr="K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7747"/>
            <a:ext cx="9144000" cy="5502505"/>
          </a:xfrm>
          <a:prstGeom prst="rect">
            <a:avLst/>
          </a:prstGeom>
        </p:spPr>
      </p:pic>
      <p:pic>
        <p:nvPicPr>
          <p:cNvPr id="12" name="그림 11" descr="K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77747"/>
            <a:ext cx="9144000" cy="5502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7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8" y="3080758"/>
            <a:ext cx="1356354" cy="135635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72000" y="4149080"/>
            <a:ext cx="4572000" cy="16632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43570" y="3429000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고</a:t>
            </a: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찰</a:t>
            </a:r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개선효과</a:t>
            </a:r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2800" dirty="0" smtClean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8916" y="2685170"/>
            <a:ext cx="10134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4</a:t>
            </a:r>
            <a:endParaRPr lang="ko-KR" altLang="en-US" sz="115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2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K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47"/>
            <a:ext cx="9144000" cy="55025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고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찰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개선효과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2400" dirty="0" smtClean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000364" y="3500438"/>
            <a:ext cx="1143008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4429124" y="3429000"/>
            <a:ext cx="1071570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143240" y="4714884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929058" y="385762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4929190" y="3071810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3786190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000100" y="5143512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143372" y="1071546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429520" y="3857628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1071546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도로폭</a:t>
            </a:r>
            <a:r>
              <a:rPr lang="ko-KR" altLang="en-US" dirty="0" smtClean="0"/>
              <a:t> 감소로 인한 상충의 감소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29256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횡단보도 설치로 인한 질서 유지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29256" y="192880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방지턱</a:t>
            </a:r>
            <a:r>
              <a:rPr lang="ko-KR" altLang="en-US" dirty="0" smtClean="0"/>
              <a:t> 설치로 인한 속도 감속</a:t>
            </a:r>
            <a:endParaRPr lang="ko-KR" altLang="en-US" dirty="0"/>
          </a:p>
        </p:txBody>
      </p:sp>
      <p:sp>
        <p:nvSpPr>
          <p:cNvPr id="28" name="타원 27"/>
          <p:cNvSpPr/>
          <p:nvPr/>
        </p:nvSpPr>
        <p:spPr>
          <a:xfrm>
            <a:off x="4000496" y="5214950"/>
            <a:ext cx="2357454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429256" y="2357430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산학협력센터 입구 이전</a:t>
            </a:r>
            <a:endParaRPr lang="en-US" altLang="ko-KR" dirty="0" smtClean="0"/>
          </a:p>
          <a:p>
            <a:r>
              <a:rPr lang="en-US" altLang="ko-KR" dirty="0" smtClean="0"/>
              <a:t>   4</a:t>
            </a:r>
            <a:r>
              <a:rPr lang="ko-KR" altLang="en-US" dirty="0" smtClean="0"/>
              <a:t>지 교차로 → </a:t>
            </a:r>
            <a:r>
              <a:rPr lang="en-US" altLang="ko-KR" dirty="0" smtClean="0"/>
              <a:t>3</a:t>
            </a:r>
            <a:r>
              <a:rPr lang="ko-KR" altLang="en-US" dirty="0" smtClean="0"/>
              <a:t>지 교차로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3" name="타원 32"/>
          <p:cNvSpPr/>
          <p:nvPr/>
        </p:nvSpPr>
        <p:spPr>
          <a:xfrm>
            <a:off x="4286248" y="4500570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2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29" grpId="0"/>
      <p:bldP spid="33" grpId="0" animBg="1"/>
      <p:bldP spid="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고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찰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개선효과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2400" dirty="0" smtClean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0" name="그림 29" descr="K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94"/>
            <a:ext cx="9144000" cy="5643602"/>
          </a:xfrm>
          <a:prstGeom prst="rect">
            <a:avLst/>
          </a:prstGeom>
        </p:spPr>
      </p:pic>
      <p:sp>
        <p:nvSpPr>
          <p:cNvPr id="34" name="타원 33"/>
          <p:cNvSpPr/>
          <p:nvPr/>
        </p:nvSpPr>
        <p:spPr>
          <a:xfrm>
            <a:off x="3357554" y="4500570"/>
            <a:ext cx="2000264" cy="1428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602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5590" y="2578295"/>
            <a:ext cx="2305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Q</a:t>
            </a:r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&amp;A</a:t>
            </a:r>
            <a:endParaRPr lang="ko-KR" altLang="en-US" sz="8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75856" y="2622131"/>
            <a:ext cx="5868144" cy="8678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85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76" y="2792726"/>
            <a:ext cx="4740730" cy="474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750" y="257103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I</a:t>
            </a:r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ndex</a:t>
            </a:r>
            <a:endParaRPr lang="ko-KR" altLang="en-US" sz="8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88648" y="1688933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 적용 지점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8546" y="2409013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444" y="3129093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8342" y="3849173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고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찰</a:t>
            </a: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개선효과</a:t>
            </a:r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)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96" y="1755289"/>
            <a:ext cx="501841" cy="50184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61" y="2491947"/>
            <a:ext cx="501841" cy="50184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7548"/>
            <a:ext cx="501841" cy="5018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99" y="3932107"/>
            <a:ext cx="501841" cy="501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5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40" y="2578295"/>
            <a:ext cx="5099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T</a:t>
            </a:r>
            <a:r>
              <a:rPr lang="en-US" altLang="ko-KR" sz="8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hank you</a:t>
            </a:r>
            <a:endParaRPr lang="ko-KR" altLang="en-US" sz="8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275856" y="2622131"/>
            <a:ext cx="5868144" cy="8678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14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8" y="3080758"/>
            <a:ext cx="1356354" cy="135635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72000" y="4149080"/>
            <a:ext cx="4572000" cy="16632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72132" y="3429000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 적용 지점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8916" y="2685170"/>
            <a:ext cx="10134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1</a:t>
            </a:r>
            <a:endParaRPr lang="ko-KR" altLang="en-US" sz="115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2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교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차로 설계 적용 지점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9" name="그림 8" descr="K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5794"/>
            <a:ext cx="9144000" cy="5715040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2893207" y="2214554"/>
            <a:ext cx="3357586" cy="31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71670" y="128586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FFFF00"/>
                </a:solidFill>
              </a:rPr>
              <a:t>도로의 개선이 필요함</a:t>
            </a:r>
            <a:endParaRPr lang="ko-KR" alt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4468">
            <a:off x="6072198" y="3214686"/>
            <a:ext cx="1143008" cy="71766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MSU6H56Z\MC900437099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929066"/>
            <a:ext cx="1500198" cy="150019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Local Settings\Temporary Internet Files\Content.IE5\WTMFS52V\MC900439797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2357430"/>
            <a:ext cx="1143008" cy="832364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or\Local Settings\Temporary Internet Files\Content.IE5\MSU6H56Z\MC900437097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87818">
            <a:off x="6985878" y="2842482"/>
            <a:ext cx="1443038" cy="1443038"/>
          </a:xfrm>
          <a:prstGeom prst="rect">
            <a:avLst/>
          </a:prstGeom>
          <a:noFill/>
        </p:spPr>
      </p:pic>
      <p:pic>
        <p:nvPicPr>
          <p:cNvPr id="1038" name="Picture 14" descr="C:\Documents and Settings\Administrator\Local Settings\Temporary Internet Files\Content.IE5\41QR0DIJ\MC900390994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490713">
            <a:off x="4116089" y="4435104"/>
            <a:ext cx="524983" cy="714380"/>
          </a:xfrm>
          <a:prstGeom prst="rect">
            <a:avLst/>
          </a:prstGeom>
          <a:noFill/>
        </p:spPr>
      </p:pic>
      <p:pic>
        <p:nvPicPr>
          <p:cNvPr id="1039" name="Picture 15" descr="C:\Documents and Settings\Administrator\Local Settings\Temporary Internet Files\Content.IE5\560ZTGWN\MC900212387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2500306"/>
            <a:ext cx="316383" cy="906628"/>
          </a:xfrm>
          <a:prstGeom prst="rect">
            <a:avLst/>
          </a:prstGeom>
          <a:noFill/>
        </p:spPr>
      </p:pic>
      <p:pic>
        <p:nvPicPr>
          <p:cNvPr id="1040" name="Picture 16" descr="C:\Documents and Settings\Administrator\Local Settings\Temporary Internet Files\Content.IE5\41QR0DIJ\MC900200061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29652" y="3143248"/>
            <a:ext cx="389065" cy="832447"/>
          </a:xfrm>
          <a:prstGeom prst="rect">
            <a:avLst/>
          </a:prstGeom>
          <a:noFill/>
        </p:spPr>
      </p:pic>
      <p:sp>
        <p:nvSpPr>
          <p:cNvPr id="25" name="폭발 2 24"/>
          <p:cNvSpPr/>
          <p:nvPr/>
        </p:nvSpPr>
        <p:spPr>
          <a:xfrm>
            <a:off x="3428992" y="2786058"/>
            <a:ext cx="2143140" cy="12858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폭발 2 25"/>
          <p:cNvSpPr/>
          <p:nvPr/>
        </p:nvSpPr>
        <p:spPr>
          <a:xfrm>
            <a:off x="4286248" y="2428868"/>
            <a:ext cx="1643074" cy="16430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62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2 0.00972 C 0.19843 -0.05764 0.31232 -0.12477 0.35538 -0.182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04167 C -0.13593 0.04838 -0.20295 0.0551 -0.22656 0.04098 C -0.25017 0.02686 -0.21371 -0.02546 -0.21041 -0.04282 C -0.20712 -0.05995 -0.20798 -0.05856 -0.20677 -0.06296 " pathEditMode="relative" rAng="0" ptsTypes="aa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1991 C -0.096 0.01875 -0.10017 0.01783 -0.10434 0.01621 C -0.10955 0.01227 -0.11701 0.01227 -0.12309 0.01112 C -0.12448 0.00996 -0.12639 0.0095 -0.12778 0.00857 C -0.13159 0.00556 -0.13507 0.0007 -0.13941 -0.00115 C -0.14201 -0.00393 -0.14548 -0.00694 -0.14896 -0.00787 C -0.15139 -0.01273 -0.15468 -0.01643 -0.15746 -0.02106 C -0.15903 -0.02361 -0.16059 -0.02638 -0.16215 -0.02893 C -0.16267 -0.02962 -0.16371 -0.03148 -0.16371 -0.03125 C -0.16475 -0.03495 -0.16475 -0.03634 -0.16771 -0.03842 C -0.16892 -0.04305 -0.17187 -0.04652 -0.17309 -0.05138 C -0.17396 -0.06041 -0.17517 -0.06805 -0.17795 -0.07662 C -0.17621 -0.08356 -0.17708 -0.09143 -0.18246 -0.0956 C -0.18385 -0.09861 -0.18715 -0.10208 -0.18715 -0.10509 " pathEditMode="relative" rAng="0" ptsTypes="fffffffffffffA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46 C -0.0059 0.00694 -0.0125 0.01481 -0.01892 0.02037 C -0.02135 0.02245 -0.02448 0.02338 -0.02708 0.02546 C -0.03906 0.03541 -0.04844 0.04676 -0.06354 0.05277 C -0.07778 0.05833 -0.10868 0.05648 -0.11649 0.05671 C -0.14948 0.06504 -0.19375 0.05763 -0.22934 0.05416 C -0.23923 0.05046 -0.24861 0.04513 -0.25868 0.04166 C -0.26528 0.03495 -0.26441 0.03426 -0.27413 0.02916 C -0.27535 0.02361 -0.27691 0.01898 -0.27986 0.01435 C -0.27951 -0.01112 -0.27882 -0.03635 -0.27882 -0.06158 " pathEditMode="relative" rAng="0" ptsTypes="fffffffffA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7 -0.00556 C 0.10712 -0.00672 0.12569 -0.0088 0.14462 -0.01135 C 0.15069 -0.01227 0.15659 -0.0125 0.16267 -0.01343 C 0.16736 -0.01412 0.17708 -0.01528 0.17708 -0.01505 C 0.18021 -0.01667 0.18489 -0.02014 0.18802 -0.02107 C 0.20139 -0.025 0.21632 -0.02362 0.23021 -0.025 C 0.23107 -0.0257 0.23194 -0.02639 0.23281 -0.02686 C 0.23402 -0.02755 0.23524 -0.02732 0.23628 -0.02801 C 0.2401 -0.03033 0.23837 -0.03149 0.24184 -0.03473 C 0.24218 -0.03519 0.24809 -0.03658 0.24809 -0.03635 C 0.25243 -0.03889 0.25607 -0.04283 0.25972 -0.0463 C 0.26232 -0.04885 0.26545 -0.04908 0.26805 -0.05116 C 0.26909 -0.05186 0.26979 -0.05348 0.27083 -0.05417 C 0.27708 -0.05926 0.28767 -0.06112 0.29514 -0.06297 C 0.29618 -0.06366 0.30017 -0.06436 0.29843 -0.06667 " pathEditMode="relative" rAng="0" ptsTypes="ffffffffffffffA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0.0956 C 0.01632 0.12569 0.00712 0.1287 0.02483 0.13449 C 0.03004 0.14004 0.03421 0.14444 0.0382 0.15092 C 0.03993 0.1537 0.04341 0.15463 0.04514 0.15717 C 0.04896 0.16273 0.05243 0.16759 0.05834 0.17106 C 0.06355 0.17407 0.06875 0.175 0.07414 0.17731 C 0.09549 0.18657 0.11789 0.18819 0.13993 0.19491 C 0.14636 0.19467 0.1625 0.19583 0.17101 0.19375 C 0.18125 0.19467 0.18611 0.19583 0.19514 0.19745 C 0.19966 0.1993 0.20243 0.19699 0.20695 0.19884 C 0.24445 0.19514 0.28733 0.19699 0.32431 0.19629 C 0.33681 0.19166 0.34462 0.18935 0.35921 0.1875 C 0.38212 0.17847 0.40921 0.18032 0.43351 0.1787 C 0.44375 0.17315 0.45434 0.17037 0.4658 0.16852 C 0.47848 0.15949 0.50539 0.15741 0.51962 0.15602 C 0.52691 0.1544 0.53195 0.1493 0.53889 0.14722 C 0.54393 0.1456 0.54948 0.14583 0.55452 0.14467 C 0.56216 0.14074 0.56858 0.13727 0.57726 0.13588 C 0.58091 0.13426 0.58421 0.13102 0.58802 0.12963 C 0.59046 0.1287 0.59289 0.1287 0.59532 0.12824 C 0.59636 0.12801 0.59775 0.12754 0.59879 0.12708 C 0.61111 0.12245 0.62275 0.11736 0.63577 0.11574 C 0.63872 0.11481 0.64966 0.11018 0.65157 0.1081 " pathEditMode="relative" rAng="0" ptsTypes="ffffffffffffffffffffffA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5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C 0.00261 -0.02662 0.00469 -0.08055 0.00469 -0.08055 C 0.00521 -0.13796 0.00261 -0.2125 0.01129 -0.26921 C 0.01372 -0.28518 0.01841 -0.3 0.0217 -0.31574 C 0.02344 -0.33379 0.0217 -0.35138 0.02361 -0.36967 C 0.02396 -0.38101 0.02361 -0.39236 0.02448 -0.4037 C 0.02466 -0.40648 0.02813 -0.4125 0.02917 -0.41504 C 0.03247 -0.42314 0.03646 -0.43009 0.03872 -0.43888 C 0.04011 -0.45347 0.04306 -0.47037 0.03681 -0.4831 C 0.03282 -0.51088 0.01702 -0.56226 0.04045 -0.56967 C 0.04601 -0.57338 0.04809 -0.57916 0.04809 -0.5875 " pathEditMode="relative" ptsTypes="ffffffffffA">
                                      <p:cBhvr>
                                        <p:cTn id="8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43 -0.06667 C 0.31128 -0.06992 0.32482 -0.07015 0.33802 -0.07177 C 0.35885 -0.07802 0.38524 -0.07547 0.40694 -0.07686 C 0.41024 -0.07825 0.41267 -0.07941 0.41545 -0.08195 C 0.41614 -0.08311 0.41736 -0.08566 0.41736 -0.08566 " pathEditMode="relative" ptsTypes="ffffA">
                                      <p:cBhvr>
                                        <p:cTn id="9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75 C -0.00607 0.11875 -0.00659 0.14907 -0.00885 0.18842 C -0.00885 0.18912 -0.00694 0.22175 -0.00885 0.22731 C -0.00937 0.22893 -0.01145 0.228 -0.01267 0.22847 C -0.0177 0.23032 -0.02152 0.2331 -0.02691 0.23495 C -0.02882 0.23564 -0.03247 0.23726 -0.03247 0.23726 C -0.03472 0.24814 -0.03142 0.23726 -0.03715 0.2449 C -0.03785 0.24583 -0.03749 0.24768 -0.0382 0.24861 C -0.03888 0.24953 -0.0401 0.2493 -0.04098 0.25 C -0.04532 0.25324 -0.04862 0.2581 -0.0533 0.25995 C -0.06093 0.26828 -0.07118 0.278 -0.08055 0.28148 C -0.08368 0.28402 -0.08733 0.28564 -0.09011 0.28888 C -0.09185 0.29074 -0.09218 0.29421 -0.09374 0.29652 C -0.09705 0.30115 -0.09965 0.30347 -0.1033 0.30648 C -0.10365 0.3081 -0.10365 0.30995 -0.10417 0.31157 C -0.10521 0.31435 -0.10799 0.31921 -0.10799 0.31921 C -0.10886 0.32569 -0.11042 0.33148 -0.11181 0.33796 C -0.11216 0.35 -0.11112 0.37268 -0.11459 0.38588 C -0.11528 0.39791 -0.11546 0.4456 -0.11841 0.45625 C -0.11962 0.46898 -0.12014 0.48078 -0.1231 0.49282 C -0.12396 0.49629 -0.12466 0.50138 -0.12691 0.50393 C -0.13143 0.50902 -0.13924 0.51041 -0.1448 0.51273 C -0.14671 0.51458 -0.14948 0.51481 -0.15139 0.51666 C -0.15834 0.52361 -0.15834 0.52939 -0.16268 0.53796 C -0.16546 0.54953 -0.17223 0.55601 -0.17691 0.56574 C -0.17813 0.57129 -0.18091 0.57129 -0.18351 0.57569 C -0.18716 0.58194 -0.18889 0.58865 -0.19375 0.59328 C -0.19757 0.60138 -0.19948 0.59606 -0.2033 0.60833 C -0.20799 0.62314 -0.20921 0.63865 -0.21355 0.6537 C -0.21667 0.67592 -0.22084 0.69814 -0.22396 0.72037 C -0.22917 0.71828 -0.22553 0.72106 -0.22778 0.71273 C -0.22813 0.71134 -0.22969 0.70902 -0.22969 0.70902 " pathEditMode="relative" ptsTypes="fffffffffffffffffffffffffffffffA">
                                      <p:cBhvr>
                                        <p:cTn id="9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4 0.03958 C -0.07014 0.04121 -0.1066 0.05162 -0.14393 0.05463 C -0.16216 0.05903 -0.18125 0.06065 -0.19983 0.06204 C -0.20487 0.06389 -0.20851 0.06505 -0.21389 0.06597 C -0.22639 0.0713 -0.2375 0.07153 -0.25053 0.07222 C -0.26025 0.07454 -0.27153 0.07708 -0.27987 0.08472 C -0.31355 0.08403 -0.32223 0.08357 -0.34775 0.08102 C -0.35382 0.07593 -0.35782 0.07014 -0.36285 0.06343 C -0.36389 0.06227 -0.37362 0.05509 -0.37414 0.05463 C -0.38108 0.04815 -0.3875 0.04074 -0.39514 0.03565 C -0.40365 0.01898 -0.41823 0.01921 -0.43178 0.01806 C -0.44549 0.0169 -0.45886 0.01389 -0.47223 0.01181 C -0.48056 0.00926 -0.48803 0.00347 -0.49584 0.00046 C -0.50487 -0.00301 -0.51476 -0.00208 -0.52431 -0.00324 C -0.53247 -0.00208 -0.54046 0.00046 -0.54775 0.00556 C -0.54948 0.01111 -0.55365 0.01482 -0.5573 0.01806 C -0.55921 0.02222 -0.56337 0.02801 -0.56684 0.0294 C -0.57188 0.03611 -0.57743 0.04005 -0.58455 0.04213 C -0.59011 0.04676 -0.59723 0.04954 -0.60348 0.05208 C -0.6099 0.05833 -0.61528 0.06019 -0.62327 0.06204 C -0.63264 0.06667 -0.64028 0.07199 -0.65053 0.07338 C -0.65625 0.075 -0.66181 0.0757 -0.66754 0.07732 C -0.67431 0.0831 -0.68438 0.0838 -0.69219 0.08472 C -0.69931 0.08681 -0.70573 0.08773 -0.71303 0.08866 C -0.72952 0.0956 -0.74914 0.09028 -0.76667 0.09236 C -0.77448 0.09468 -0.78125 0.09746 -0.78941 0.09861 C -0.79358 0.1007 -0.79809 0.10208 -0.80243 0.10371 C -0.80591 0.10486 -0.81285 0.10741 -0.81285 0.10741 C -0.82917 0.12246 -0.87674 0.11968 -0.88941 0.11991 C -0.89775 0.12199 -0.90504 0.12408 -0.91389 0.125 C -0.91962 0.13033 -0.92223 0.13681 -0.92882 0.14005 C -0.94063 0.13889 -0.93646 0.13889 -0.94115 0.13889 L -1.05434 0.15278 " pathEditMode="relative" ptsTypes="fffffffffffffffffffffffffffffffAA">
                                      <p:cBhvr>
                                        <p:cTn id="9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36 -0.08542 C 0.48836 -0.08913 0.55955 -0.09052 0.63055 -0.09677 C 0.65 -0.10047 0.66892 -0.10348 0.68819 -0.10811 C 0.71909 -0.12524 0.75086 -0.1338 0.78437 -0.13565 C 0.80816 -0.14214 0.77708 -0.13427 0.825 -0.1419 C 0.846 -0.14538 0.86684 -0.15417 0.88715 -0.16204 C 0.88941 -0.16459 0.89132 -0.16737 0.89375 -0.16968 C 0.89461 -0.17038 0.89583 -0.16991 0.8967 -0.17084 C 0.89791 -0.17223 0.89809 -0.17501 0.89948 -0.17593 C 0.90173 -0.17732 0.90451 -0.17686 0.90694 -0.17732 C 0.91128 -0.18288 0.91493 -0.18936 0.91927 -0.19491 C 0.92864 -0.20672 0.92621 -0.20093 0.93628 -0.20996 C 0.93923 -0.21251 0.94184 -0.21598 0.94479 -0.21876 C 0.94566 -0.21968 0.94757 -0.2213 0.94757 -0.2213 C 0.94965 -0.22547 0.9526 -0.22778 0.9552 -0.23126 " pathEditMode="relative" ptsTypes="ffffffffffffffA">
                                      <p:cBhvr>
                                        <p:cTn id="9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5" grpId="0" animBg="1"/>
      <p:bldP spid="25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8" y="3080758"/>
            <a:ext cx="1356354" cy="135635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72000" y="4149080"/>
            <a:ext cx="4572000" cy="166328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2253" y="3284226"/>
            <a:ext cx="27494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3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30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8916" y="2685170"/>
            <a:ext cx="10134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2</a:t>
            </a:r>
            <a:endParaRPr lang="ko-KR" altLang="en-US" sz="115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4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평면 교차로 형식</a:t>
            </a:r>
            <a:endParaRPr lang="en-US" altLang="ko-K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1785926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지 교차로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지 교차로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다지교차로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로터리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회전교차로</a:t>
            </a:r>
            <a:endParaRPr lang="ko-KR" altLang="en-US" dirty="0"/>
          </a:p>
        </p:txBody>
      </p:sp>
      <p:sp>
        <p:nvSpPr>
          <p:cNvPr id="12" name="오른쪽 중괄호 11"/>
          <p:cNvSpPr/>
          <p:nvPr/>
        </p:nvSpPr>
        <p:spPr>
          <a:xfrm>
            <a:off x="2500298" y="1857364"/>
            <a:ext cx="857256" cy="1357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86182" y="235743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확폭</a:t>
            </a:r>
            <a:r>
              <a:rPr lang="en-US" altLang="ko-KR" dirty="0" smtClean="0"/>
              <a:t>,   </a:t>
            </a:r>
            <a:r>
              <a:rPr lang="ko-KR" altLang="en-US" dirty="0" err="1" smtClean="0"/>
              <a:t>미확폭</a:t>
            </a:r>
            <a:r>
              <a:rPr lang="en-US" altLang="ko-KR" dirty="0" smtClean="0"/>
              <a:t>,   </a:t>
            </a:r>
            <a:r>
              <a:rPr lang="ko-KR" altLang="en-US" dirty="0" err="1" smtClean="0"/>
              <a:t>도류화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928662" y="1643050"/>
            <a:ext cx="142876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5429256" y="2214554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교통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143380"/>
            <a:ext cx="2642908" cy="2071702"/>
          </a:xfrm>
          <a:prstGeom prst="rect">
            <a:avLst/>
          </a:prstGeom>
        </p:spPr>
      </p:pic>
      <p:pic>
        <p:nvPicPr>
          <p:cNvPr id="18" name="Picture 3" descr="C:\Users\오창욱\Desktop\도롱사진\20080719134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143380"/>
            <a:ext cx="271464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그림 19" descr="1150_%286%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143380"/>
            <a:ext cx="2479523" cy="20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0720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면적</a:t>
            </a:r>
            <a:endParaRPr lang="en-US" altLang="ko-KR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교통섬</a:t>
            </a:r>
            <a:r>
              <a:rPr lang="ko-KR" altLang="en-US" sz="2800" dirty="0" smtClean="0"/>
              <a:t> 형태</a:t>
            </a:r>
            <a:endParaRPr lang="en-US" altLang="ko-KR" sz="2800" dirty="0" smtClean="0"/>
          </a:p>
        </p:txBody>
      </p:sp>
      <p:pic>
        <p:nvPicPr>
          <p:cNvPr id="10" name="그림 9" descr="K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71480"/>
            <a:ext cx="5023478" cy="3214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3286116" y="2143116"/>
            <a:ext cx="2000264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85918" y="514351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도시부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5m</a:t>
            </a:r>
            <a:r>
              <a:rPr lang="en-US" altLang="ko-KR" dirty="0" smtClean="0">
                <a:latin typeface="맑은 고딕"/>
                <a:ea typeface="맑은 고딕"/>
              </a:rPr>
              <a:t>² </a:t>
            </a:r>
            <a:r>
              <a:rPr lang="ko-KR" altLang="en-US" dirty="0" smtClean="0">
                <a:latin typeface="맑은 고딕"/>
                <a:ea typeface="맑은 고딕"/>
              </a:rPr>
              <a:t>이상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지방부</a:t>
            </a:r>
            <a:r>
              <a:rPr lang="ko-KR" altLang="en-US" dirty="0" smtClean="0"/>
              <a:t> </a:t>
            </a:r>
            <a:r>
              <a:rPr lang="en-US" altLang="ko-KR" dirty="0" smtClean="0"/>
              <a:t>: 9m² </a:t>
            </a:r>
            <a:r>
              <a:rPr lang="ko-KR" altLang="en-US" dirty="0" smtClean="0"/>
              <a:t>이상</a:t>
            </a:r>
            <a:endParaRPr lang="ko-KR" altLang="en-US" dirty="0"/>
          </a:p>
        </p:txBody>
      </p:sp>
      <p:pic>
        <p:nvPicPr>
          <p:cNvPr id="13" name="그림 12" descr="K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143380"/>
            <a:ext cx="5036693" cy="533401"/>
          </a:xfrm>
          <a:prstGeom prst="rect">
            <a:avLst/>
          </a:prstGeom>
        </p:spPr>
      </p:pic>
      <p:pic>
        <p:nvPicPr>
          <p:cNvPr id="15" name="그림 14" descr="K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786190"/>
            <a:ext cx="5025808" cy="3995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교통섬</a:t>
            </a:r>
            <a:r>
              <a:rPr lang="ko-KR" altLang="en-US" sz="2800" dirty="0" smtClean="0"/>
              <a:t> 규격</a:t>
            </a:r>
            <a:endParaRPr lang="en-US" altLang="ko-KR" sz="2800" dirty="0" smtClean="0"/>
          </a:p>
        </p:txBody>
      </p:sp>
      <p:pic>
        <p:nvPicPr>
          <p:cNvPr id="20" name="그림 19" descr="K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785926"/>
            <a:ext cx="3609975" cy="3514725"/>
          </a:xfrm>
          <a:prstGeom prst="rect">
            <a:avLst/>
          </a:prstGeom>
        </p:spPr>
      </p:pic>
      <p:pic>
        <p:nvPicPr>
          <p:cNvPr id="10" name="그림 9" descr="교통섬곡률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62000"/>
            <a:ext cx="4048125" cy="53340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572396" y="1571612"/>
            <a:ext cx="857256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1" y="5445224"/>
            <a:ext cx="1512168" cy="15121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29" y="0"/>
            <a:ext cx="9144000" cy="332656"/>
          </a:xfrm>
          <a:prstGeom prst="rect">
            <a:avLst/>
          </a:prstGeom>
          <a:solidFill>
            <a:srgbClr val="3A98D0"/>
          </a:solidFill>
          <a:ln>
            <a:solidFill>
              <a:srgbClr val="3A9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110980"/>
            <a:ext cx="501841" cy="501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3A98D0"/>
                </a:solidFill>
                <a:latin typeface="-윤고딕330" pitchFamily="18" charset="-127"/>
                <a:ea typeface="-윤고딕330" pitchFamily="18" charset="-127"/>
              </a:rPr>
              <a:t>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계 고려 조건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도로폭</a:t>
            </a:r>
            <a:r>
              <a:rPr lang="ko-KR" altLang="en-US" sz="2800" dirty="0" smtClean="0"/>
              <a:t> 규격</a:t>
            </a:r>
            <a:endParaRPr lang="en-US" altLang="ko-KR" sz="2800" dirty="0" smtClean="0"/>
          </a:p>
        </p:txBody>
      </p:sp>
      <p:pic>
        <p:nvPicPr>
          <p:cNvPr id="15" name="그림 14" descr="K-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852" y="928670"/>
            <a:ext cx="3810296" cy="5286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6578" y="3228945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도류로</a:t>
            </a:r>
            <a:r>
              <a:rPr lang="ko-KR" altLang="en-US" sz="2000" dirty="0" smtClean="0"/>
              <a:t> 폭 </a:t>
            </a:r>
            <a:r>
              <a:rPr lang="en-US" altLang="ko-KR" sz="2000" dirty="0" smtClean="0"/>
              <a:t>4m </a:t>
            </a:r>
            <a:r>
              <a:rPr lang="ko-KR" altLang="en-US" sz="2000" dirty="0" smtClean="0"/>
              <a:t>결정</a:t>
            </a:r>
            <a:endParaRPr lang="ko-KR" altLang="en-US" sz="20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3143240" y="6215082"/>
            <a:ext cx="114300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544291" y="1727200"/>
            <a:ext cx="599213" cy="396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177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201</Words>
  <Application>Microsoft Office PowerPoint</Application>
  <PresentationFormat>화면 슬라이드 쇼(4:3)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user</cp:lastModifiedBy>
  <cp:revision>43</cp:revision>
  <dcterms:created xsi:type="dcterms:W3CDTF">2011-07-26T02:33:45Z</dcterms:created>
  <dcterms:modified xsi:type="dcterms:W3CDTF">2011-12-14T05:47:00Z</dcterms:modified>
</cp:coreProperties>
</file>