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3" r:id="rId4"/>
    <p:sldId id="264" r:id="rId5"/>
    <p:sldId id="274" r:id="rId6"/>
    <p:sldId id="275" r:id="rId7"/>
    <p:sldId id="276" r:id="rId8"/>
    <p:sldId id="259" r:id="rId9"/>
    <p:sldId id="265" r:id="rId10"/>
    <p:sldId id="260" r:id="rId11"/>
    <p:sldId id="261" r:id="rId12"/>
    <p:sldId id="277" r:id="rId13"/>
    <p:sldId id="273" r:id="rId14"/>
    <p:sldId id="278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00" autoAdjust="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0" name="부제목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303A0-DB5D-4386-8E6F-24B3646E3F37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D623F-866E-4B12-8826-77B2964F9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303A0-DB5D-4386-8E6F-24B3646E3F37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D623F-866E-4B12-8826-77B2964F9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303A0-DB5D-4386-8E6F-24B3646E3F37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D623F-866E-4B12-8826-77B2964F9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303A0-DB5D-4386-8E6F-24B3646E3F37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D623F-866E-4B12-8826-77B2964F9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303A0-DB5D-4386-8E6F-24B3646E3F37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D623F-866E-4B12-8826-77B2964F9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303A0-DB5D-4386-8E6F-24B3646E3F37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D623F-866E-4B12-8826-77B2964F9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303A0-DB5D-4386-8E6F-24B3646E3F37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D623F-866E-4B12-8826-77B2964F9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303A0-DB5D-4386-8E6F-24B3646E3F37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D623F-866E-4B12-8826-77B2964F9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303A0-DB5D-4386-8E6F-24B3646E3F37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D623F-866E-4B12-8826-77B2964F9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303A0-DB5D-4386-8E6F-24B3646E3F37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D623F-866E-4B12-8826-77B2964F9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한쪽 모서리가 둥근 사각형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303A0-DB5D-4386-8E6F-24B3646E3F37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D623F-866E-4B12-8826-77B2964F985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제목 개체 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D303A0-DB5D-4386-8E6F-24B3646E3F37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4D623F-866E-4B12-8826-77B2964F9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1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1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1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1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4"/>
          <p:cNvSpPr txBox="1">
            <a:spLocks/>
          </p:cNvSpPr>
          <p:nvPr/>
        </p:nvSpPr>
        <p:spPr>
          <a:xfrm>
            <a:off x="1043608" y="1628800"/>
            <a:ext cx="7128791" cy="1080120"/>
          </a:xfrm>
          <a:prstGeom prst="rect">
            <a:avLst/>
          </a:prstGeom>
        </p:spPr>
        <p:txBody>
          <a:bodyPr vert="horz" lIns="45720" rIns="45720" bIns="45720" anchor="b">
            <a:noAutofit/>
            <a:scene3d>
              <a:camera prst="orthographicFront"/>
              <a:lightRig rig="balanced" dir="t"/>
            </a:scene3d>
            <a:sp3d extrusionH="152400" contourW="12700" prstMaterial="metal">
              <a:bevelT w="63500" h="63500"/>
              <a:bevelB w="38100" h="38100"/>
            </a:sp3d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0" b="1" i="0" u="none" strike="noStrike" kern="1200" cap="none" spc="0" normalizeH="0" baseline="0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0800" dist="228600" dir="15000000" sy="30000" kx="-1800000" algn="bl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도로기하구조설계</a:t>
            </a:r>
            <a:endParaRPr kumimoji="0" lang="ko-KR" altLang="en-US" sz="7000" b="1" i="0" u="none" strike="noStrike" kern="1200" cap="none" spc="0" normalizeH="0" baseline="0" noProof="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0800" dist="228600" dir="15000000" sy="30000" kx="-1800000" algn="bl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부제목 5"/>
          <p:cNvSpPr>
            <a:spLocks noGrp="1"/>
          </p:cNvSpPr>
          <p:nvPr>
            <p:ph type="subTitle" idx="1"/>
          </p:nvPr>
        </p:nvSpPr>
        <p:spPr>
          <a:xfrm>
            <a:off x="3995936" y="3717032"/>
            <a:ext cx="4680520" cy="2664296"/>
          </a:xfrm>
        </p:spPr>
        <p:txBody>
          <a:bodyPr>
            <a:normAutofit lnSpcReduction="10000"/>
          </a:bodyPr>
          <a:lstStyle/>
          <a:p>
            <a:pPr algn="l"/>
            <a:r>
              <a:rPr lang="ko-KR" altLang="en-US" sz="3900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도</a:t>
            </a:r>
            <a:r>
              <a:rPr lang="ko-KR" altLang="en-US" sz="2500" dirty="0" smtClean="0">
                <a:latin typeface="HY동녘M" pitchFamily="18" charset="-127"/>
                <a:ea typeface="HY동녘M" pitchFamily="18" charset="-127"/>
              </a:rPr>
              <a:t>로</a:t>
            </a:r>
            <a:r>
              <a:rPr lang="ko-KR" altLang="en-US" sz="39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3900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위</a:t>
            </a:r>
            <a:r>
              <a:rPr lang="ko-KR" altLang="en-US" sz="2500" dirty="0" smtClean="0">
                <a:latin typeface="HY동녘M" pitchFamily="18" charset="-127"/>
                <a:ea typeface="HY동녘M" pitchFamily="18" charset="-127"/>
              </a:rPr>
              <a:t>의</a:t>
            </a:r>
            <a:r>
              <a:rPr lang="ko-KR" altLang="en-US" sz="39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3900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사</a:t>
            </a:r>
            <a:r>
              <a:rPr lang="ko-KR" altLang="en-US" sz="2500" dirty="0" smtClean="0">
                <a:latin typeface="HY동녘M" pitchFamily="18" charset="-127"/>
                <a:ea typeface="HY동녘M" pitchFamily="18" charset="-127"/>
              </a:rPr>
              <a:t>나이들</a:t>
            </a:r>
            <a:endParaRPr lang="en-US" altLang="ko-KR" sz="2500" dirty="0" smtClean="0">
              <a:latin typeface="HY동녘M" pitchFamily="18" charset="-127"/>
              <a:ea typeface="HY동녘M" pitchFamily="18" charset="-127"/>
            </a:endParaRPr>
          </a:p>
          <a:p>
            <a:endParaRPr lang="en-US" altLang="ko-KR" sz="16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고 대홍</a:t>
            </a:r>
            <a:endParaRPr lang="en-US" altLang="ko-KR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안 지혁</a:t>
            </a:r>
            <a:endParaRPr lang="en-US" altLang="ko-KR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윤 종윤</a:t>
            </a:r>
            <a:endParaRPr lang="en-US" altLang="ko-KR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허 국진</a:t>
            </a:r>
            <a:endParaRPr lang="en-US" altLang="ko-KR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박 주현</a:t>
            </a:r>
            <a:endParaRPr lang="en-US" altLang="ko-KR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정 희도</a:t>
            </a:r>
            <a:endParaRPr lang="en-US" altLang="ko-KR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40" y="692696"/>
            <a:ext cx="406585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39" y="692696"/>
            <a:ext cx="3672409" cy="51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1"/>
            <a:ext cx="75608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6"/>
          <p:cNvGrpSpPr/>
          <p:nvPr/>
        </p:nvGrpSpPr>
        <p:grpSpPr>
          <a:xfrm>
            <a:off x="755576" y="3429001"/>
            <a:ext cx="7560840" cy="2376264"/>
            <a:chOff x="827584" y="1844824"/>
            <a:chExt cx="4219575" cy="20574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844824"/>
              <a:ext cx="4219575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모서리가 둥근 직사각형 4"/>
            <p:cNvSpPr/>
            <p:nvPr/>
          </p:nvSpPr>
          <p:spPr>
            <a:xfrm>
              <a:off x="2897344" y="3212976"/>
              <a:ext cx="1074644" cy="360040"/>
            </a:xfrm>
            <a:prstGeom prst="roundRect">
              <a:avLst/>
            </a:prstGeom>
            <a:noFill/>
            <a:ln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59393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49000" dir="5400000" sy="-100000" algn="bl" rotWithShape="0"/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71688" y="58391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9000" dir="5400000" sy="-100000" algn="bl" rotWithShape="0"/>
                </a:effectLst>
              </a:rPr>
              <a:t>최  종  횡  단  면  도</a:t>
            </a:r>
            <a:endParaRPr lang="ko-KR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49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8" y="1484784"/>
            <a:ext cx="764896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3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19168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2641824" y="2636912"/>
            <a:ext cx="386035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9000" dir="5400000" sy="-100000" algn="bl" rotWithShape="0"/>
                </a:effectLst>
              </a:rPr>
              <a:t>후           기</a:t>
            </a:r>
            <a:endParaRPr lang="ko-KR" altLang="en-US" sz="5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49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19168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2788499" y="2636912"/>
            <a:ext cx="356700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9000" dir="5400000" sy="-100000" algn="bl" rotWithShape="0"/>
                </a:effectLst>
              </a:rPr>
              <a:t>감사합니다</a:t>
            </a:r>
            <a:r>
              <a:rPr lang="en-US" altLang="ko-KR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9000" dir="5400000" sy="-100000" algn="bl" rotWithShape="0"/>
                </a:effectLst>
              </a:rPr>
              <a:t>.</a:t>
            </a:r>
            <a:endParaRPr lang="ko-KR" altLang="en-US" sz="5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49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2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995024"/>
              </p:ext>
            </p:extLst>
          </p:nvPr>
        </p:nvGraphicFramePr>
        <p:xfrm>
          <a:off x="971600" y="1556792"/>
          <a:ext cx="7200800" cy="3816424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3816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lang="ko-KR" altLang="en-US" sz="2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도로기하구조 </a:t>
                      </a:r>
                      <a:r>
                        <a:rPr lang="en-US" altLang="ko-KR" sz="2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- </a:t>
                      </a:r>
                      <a:r>
                        <a:rPr lang="ko-KR" altLang="en-US" sz="2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횡단면설계</a:t>
                      </a:r>
                      <a:endParaRPr lang="en-US" altLang="ko-KR" sz="2400" b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kumimoji="0" lang="en-US" altLang="ko-KR" sz="18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휴먼둥근헤드라인" pitchFamily="18" charset="-127"/>
                          <a:ea typeface="휴먼둥근헤드라인" pitchFamily="18" charset="-127"/>
                          <a:cs typeface="+mn-cs"/>
                        </a:rPr>
                        <a:t>· </a:t>
                      </a:r>
                      <a:r>
                        <a:rPr lang="en-US" altLang="ko-KR" sz="2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AADT </a:t>
                      </a:r>
                      <a:r>
                        <a:rPr lang="en-US" altLang="ko-KR" sz="2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= 55,000 </a:t>
                      </a:r>
                      <a:r>
                        <a:rPr lang="ko-KR" altLang="en-US" sz="2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대 </a:t>
                      </a:r>
                      <a:r>
                        <a:rPr lang="en-US" altLang="ko-KR" sz="2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/ </a:t>
                      </a:r>
                      <a:r>
                        <a:rPr lang="ko-KR" altLang="en-US" sz="2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일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kumimoji="0" lang="en-US" altLang="ko-KR" sz="18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휴먼둥근헤드라인" pitchFamily="18" charset="-127"/>
                          <a:ea typeface="휴먼둥근헤드라인" pitchFamily="18" charset="-127"/>
                          <a:cs typeface="+mn-cs"/>
                        </a:rPr>
                        <a:t>· </a:t>
                      </a:r>
                      <a:r>
                        <a:rPr lang="ko-KR" altLang="en-US" sz="2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설계속도 </a:t>
                      </a:r>
                      <a:r>
                        <a:rPr lang="en-US" altLang="ko-KR" sz="2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= 80kph</a:t>
                      </a:r>
                      <a:endParaRPr lang="ko-KR" altLang="en-US" sz="2400" b="0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kumimoji="0" lang="en-US" altLang="ko-KR" sz="18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휴먼둥근헤드라인" pitchFamily="18" charset="-127"/>
                          <a:ea typeface="휴먼둥근헤드라인" pitchFamily="18" charset="-127"/>
                          <a:cs typeface="+mn-cs"/>
                        </a:rPr>
                        <a:t>· </a:t>
                      </a:r>
                      <a:r>
                        <a:rPr lang="en-US" altLang="ko-KR" sz="2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2.5ton</a:t>
                      </a:r>
                      <a:r>
                        <a:rPr lang="ko-KR" altLang="en-US" sz="2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</a:t>
                      </a:r>
                      <a:r>
                        <a:rPr lang="ko-KR" altLang="en-US" sz="2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이상의 중형트럭 </a:t>
                      </a:r>
                      <a:r>
                        <a:rPr lang="ko-KR" altLang="en-US" sz="2400" b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혼입률</a:t>
                      </a:r>
                      <a:r>
                        <a:rPr lang="ko-KR" altLang="en-US" sz="2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</a:t>
                      </a:r>
                      <a:r>
                        <a:rPr lang="en-US" altLang="ko-KR" sz="2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10%</a:t>
                      </a:r>
                      <a:endParaRPr lang="ko-KR" altLang="en-US" sz="2400" b="0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kumimoji="0" lang="en-US" altLang="ko-KR" sz="18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휴먼둥근헤드라인" pitchFamily="18" charset="-127"/>
                          <a:ea typeface="휴먼둥근헤드라인" pitchFamily="18" charset="-127"/>
                          <a:cs typeface="+mn-cs"/>
                        </a:rPr>
                        <a:t>· </a:t>
                      </a:r>
                      <a:r>
                        <a:rPr lang="en-US" altLang="ko-KR" sz="2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PHF </a:t>
                      </a:r>
                      <a:r>
                        <a:rPr lang="en-US" altLang="ko-KR" sz="2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= 0.95</a:t>
                      </a:r>
                      <a:endParaRPr lang="ko-KR" altLang="en-US" sz="2400" b="0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 </a:t>
                      </a:r>
                      <a:r>
                        <a:rPr kumimoji="0" lang="en-US" altLang="ko-KR" sz="180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휴먼둥근헤드라인" pitchFamily="18" charset="-127"/>
                          <a:ea typeface="휴먼둥근헤드라인" pitchFamily="18" charset="-127"/>
                          <a:cs typeface="+mn-cs"/>
                        </a:rPr>
                        <a:t>· </a:t>
                      </a:r>
                      <a:r>
                        <a:rPr lang="ko-KR" altLang="en-US" sz="2400" b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도로폭</a:t>
                      </a:r>
                      <a:r>
                        <a:rPr lang="ko-KR" altLang="en-US" sz="2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</a:t>
                      </a:r>
                      <a:r>
                        <a:rPr lang="en-US" altLang="ko-KR" sz="2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= 35m</a:t>
                      </a:r>
                      <a:endParaRPr lang="ko-KR" altLang="en-US" sz="2400" b="0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marL="64770" marR="64770" marT="17907" marB="17907" anchor="ctr">
                    <a:lnL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23728" y="1844824"/>
            <a:ext cx="2656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·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971600" y="548680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9000" dir="5400000" sy="-100000" algn="bl" rotWithShape="0"/>
                </a:effectLst>
                <a:latin typeface="휴먼둥근헤드라인" pitchFamily="18" charset="-127"/>
                <a:ea typeface="휴먼둥근헤드라인" pitchFamily="18" charset="-127"/>
              </a:rPr>
              <a:t>설 계  조 건</a:t>
            </a:r>
            <a:endParaRPr lang="ko-KR" altLang="en-US" sz="3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49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54868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차로 수 계산</a:t>
            </a:r>
            <a:endParaRPr lang="ko-KR" alt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533405"/>
              </p:ext>
            </p:extLst>
          </p:nvPr>
        </p:nvGraphicFramePr>
        <p:xfrm>
          <a:off x="1222727" y="2996952"/>
          <a:ext cx="6661641" cy="2808312"/>
        </p:xfrm>
        <a:graphic>
          <a:graphicData uri="http://schemas.openxmlformats.org/drawingml/2006/table">
            <a:tbl>
              <a:tblPr/>
              <a:tblGrid>
                <a:gridCol w="6661641"/>
              </a:tblGrid>
              <a:tr h="28083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①</a:t>
                      </a:r>
                      <a:r>
                        <a:rPr lang="en-US" altLang="ko-KR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</a:t>
                      </a:r>
                      <a:r>
                        <a:rPr lang="ko-KR" alt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수요 교통량 산정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  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·k = 0.09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 ·D = 0.6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 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  </a:t>
                      </a: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·PHF =</a:t>
                      </a:r>
                      <a:r>
                        <a:rPr lang="en-US" altLang="ko-KR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0.95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 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  </a:t>
                      </a: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·AADT = 55,000 </a:t>
                      </a:r>
                      <a:r>
                        <a:rPr lang="ko-KR" altLang="en-US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대</a:t>
                      </a: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/</a:t>
                      </a:r>
                      <a:r>
                        <a:rPr lang="ko-KR" altLang="en-US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일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900" spc="-1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·</a:t>
                      </a:r>
                      <a:r>
                        <a:rPr lang="ko-KR" altLang="en-US" sz="1600" b="0" kern="900" spc="-1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첨두시간</a:t>
                      </a:r>
                      <a:r>
                        <a:rPr lang="ko-KR" altLang="en-US" sz="1600" b="0" kern="900" spc="-1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설계교통량 </a:t>
                      </a:r>
                      <a:r>
                        <a:rPr lang="en-US" altLang="ko-KR" sz="1600" b="0" kern="900" spc="-1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= (55000x0.09x0.6)/0.95=3126</a:t>
                      </a:r>
                      <a:r>
                        <a:rPr lang="en-US" altLang="ko-KR" sz="1600" b="0" kern="900" spc="-1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VPH</a:t>
                      </a:r>
                    </a:p>
                  </a:txBody>
                  <a:tcPr marL="64770" marR="64770" marT="17907" marB="17907" anchor="ctr">
                    <a:lnL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7232"/>
              </p:ext>
            </p:extLst>
          </p:nvPr>
        </p:nvGraphicFramePr>
        <p:xfrm>
          <a:off x="1214398" y="1196752"/>
          <a:ext cx="6669970" cy="1656184"/>
        </p:xfrm>
        <a:graphic>
          <a:graphicData uri="http://schemas.openxmlformats.org/drawingml/2006/table">
            <a:tbl>
              <a:tblPr/>
              <a:tblGrid>
                <a:gridCol w="6669970"/>
              </a:tblGrid>
              <a:tr h="16561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* </a:t>
                      </a:r>
                      <a:r>
                        <a:rPr lang="ko-KR" altLang="en-US" sz="1600" b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도시부</a:t>
                      </a:r>
                      <a:r>
                        <a:rPr lang="ko-KR" altLang="en-US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도로이므로 일반 지형의 </a:t>
                      </a:r>
                      <a:r>
                        <a:rPr lang="ko-KR" altLang="en-US" sz="1600" b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평지부로</a:t>
                      </a:r>
                      <a:r>
                        <a:rPr lang="ko-KR" altLang="en-US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가정한다</a:t>
                      </a: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.</a:t>
                      </a:r>
                      <a:endParaRPr lang="en-US" altLang="ko-KR" sz="1500" b="1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dirty="0" smtClean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     </a:t>
                      </a: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·</a:t>
                      </a:r>
                      <a:r>
                        <a:rPr lang="ko-KR" altLang="en-US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설계속도 </a:t>
                      </a: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: 80km/h</a:t>
                      </a:r>
                      <a:endParaRPr lang="ko-KR" altLang="en-US" sz="10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dirty="0" smtClean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     </a:t>
                      </a:r>
                      <a:r>
                        <a:rPr lang="en-US" altLang="ko-KR" sz="1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·</a:t>
                      </a:r>
                      <a:r>
                        <a:rPr lang="en-US" altLang="ko-KR" sz="1400" b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D</a:t>
                      </a:r>
                      <a:r>
                        <a:rPr lang="en-US" altLang="ko-KR" sz="800" b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f</a:t>
                      </a:r>
                      <a:r>
                        <a:rPr lang="en-US" altLang="ko-KR" sz="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</a:t>
                      </a:r>
                      <a:r>
                        <a:rPr lang="en-US" altLang="ko-KR" sz="1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= 2000pcphpl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62068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차로 수 계산</a:t>
            </a:r>
            <a:endParaRPr lang="ko-KR" alt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87725"/>
              </p:ext>
            </p:extLst>
          </p:nvPr>
        </p:nvGraphicFramePr>
        <p:xfrm>
          <a:off x="1115616" y="1268759"/>
          <a:ext cx="6768752" cy="2664296"/>
        </p:xfrm>
        <a:graphic>
          <a:graphicData uri="http://schemas.openxmlformats.org/drawingml/2006/table">
            <a:tbl>
              <a:tblPr/>
              <a:tblGrid>
                <a:gridCol w="6768752"/>
              </a:tblGrid>
              <a:tr h="26642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② </a:t>
                      </a:r>
                      <a:r>
                        <a:rPr lang="ko-KR" altLang="en-US" sz="1400" b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차로당</a:t>
                      </a:r>
                      <a:r>
                        <a:rPr lang="ko-KR" altLang="en-US" sz="1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서비스 교통량 산정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·</a:t>
                      </a:r>
                      <a:r>
                        <a:rPr lang="ko-KR" altLang="en-US" sz="1600" b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차로폭</a:t>
                      </a:r>
                      <a:r>
                        <a:rPr lang="ko-KR" altLang="en-US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= 3.5m,</a:t>
                      </a:r>
                      <a:r>
                        <a:rPr lang="en-US" altLang="ko-KR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</a:t>
                      </a:r>
                      <a:r>
                        <a:rPr lang="ko-KR" altLang="en-US" sz="1600" b="0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측방여유폭</a:t>
                      </a:r>
                      <a:r>
                        <a:rPr lang="ko-KR" alt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</a:t>
                      </a:r>
                      <a:r>
                        <a:rPr lang="en-US" altLang="ko-KR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1.0m</a:t>
                      </a:r>
                      <a:r>
                        <a:rPr lang="ko-KR" alt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로 가정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·</a:t>
                      </a:r>
                      <a:r>
                        <a:rPr lang="en-US" altLang="ko-KR" sz="1600" b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f</a:t>
                      </a:r>
                      <a:r>
                        <a:rPr lang="en-US" altLang="ko-KR" sz="1000" b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w</a:t>
                      </a: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= 0.93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·</a:t>
                      </a:r>
                      <a:r>
                        <a:rPr lang="en-US" altLang="ko-KR" sz="1600" b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f</a:t>
                      </a:r>
                      <a:r>
                        <a:rPr lang="en-US" altLang="ko-KR" sz="1000" b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HV</a:t>
                      </a:r>
                      <a:r>
                        <a:rPr lang="en-US" altLang="ko-KR" sz="1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= 1/(1.0x0.90+1.5x0.1+2.0x0)=0.95</a:t>
                      </a:r>
                      <a:endParaRPr lang="ko-KR" altLang="en-US" sz="1000" b="1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·(v/c)</a:t>
                      </a:r>
                      <a:r>
                        <a:rPr lang="en-US" altLang="ko-KR" sz="1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D</a:t>
                      </a:r>
                      <a:r>
                        <a:rPr lang="en-US" altLang="ko-KR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= 0.75 (</a:t>
                      </a:r>
                      <a:r>
                        <a:rPr lang="ko-KR" alt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서비스 수준</a:t>
                      </a:r>
                      <a:r>
                        <a:rPr lang="en-US" altLang="ko-KR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D)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·SF</a:t>
                      </a:r>
                      <a:r>
                        <a:rPr lang="en-US" altLang="ko-KR" sz="1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D</a:t>
                      </a: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= 2000x0.75x0.93x0.95</a:t>
                      </a:r>
                      <a:r>
                        <a:rPr lang="en-US" altLang="ko-KR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= 1325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83511"/>
              </p:ext>
            </p:extLst>
          </p:nvPr>
        </p:nvGraphicFramePr>
        <p:xfrm>
          <a:off x="1115616" y="4149080"/>
          <a:ext cx="6768752" cy="1466342"/>
        </p:xfrm>
        <a:graphic>
          <a:graphicData uri="http://schemas.openxmlformats.org/drawingml/2006/table">
            <a:tbl>
              <a:tblPr/>
              <a:tblGrid>
                <a:gridCol w="6768752"/>
              </a:tblGrid>
              <a:tr h="14663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③ </a:t>
                      </a:r>
                      <a:r>
                        <a:rPr lang="ko-KR" altLang="en-US" sz="1600" b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차로수</a:t>
                      </a:r>
                      <a:r>
                        <a:rPr lang="ko-KR" altLang="en-US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계산</a:t>
                      </a:r>
                      <a:endParaRPr kumimoji="0" lang="en-US" altLang="ko-K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·∴ 3126/1325=2.36 3</a:t>
                      </a:r>
                      <a:r>
                        <a:rPr lang="ko-KR" altLang="en-US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차로</a:t>
                      </a:r>
                      <a:r>
                        <a:rPr lang="en-US" altLang="ko-KR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 (</a:t>
                      </a:r>
                      <a:r>
                        <a:rPr lang="ko-KR" altLang="en-US" sz="1600" b="0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한방향</a:t>
                      </a:r>
                      <a:r>
                        <a:rPr lang="en-US" altLang="ko-KR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) → </a:t>
                      </a:r>
                      <a:r>
                        <a:rPr lang="ko-KR" alt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양방향 </a:t>
                      </a:r>
                      <a:r>
                        <a:rPr lang="en-US" altLang="ko-KR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6</a:t>
                      </a:r>
                      <a:r>
                        <a:rPr lang="ko-KR" altLang="en-US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둥근헤드라인" pitchFamily="18" charset="-127"/>
                          <a:ea typeface="휴먼둥근헤드라인" pitchFamily="18" charset="-127"/>
                        </a:rPr>
                        <a:t>차로가 필요</a:t>
                      </a:r>
                      <a:endParaRPr kumimoji="0" lang="ko-KR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180" cap="flat" cmpd="tri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76470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9000" dir="5400000" sy="-100000" algn="bl" rotWithShape="0"/>
                </a:effectLst>
                <a:latin typeface="휴먼둥근헤드라인" pitchFamily="18" charset="-127"/>
                <a:ea typeface="휴먼둥근헤드라인" pitchFamily="18" charset="-127"/>
              </a:rPr>
              <a:t>Concept - 1</a:t>
            </a:r>
            <a:endParaRPr lang="ko-KR" alt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49000" dir="5400000" sy="-100000" algn="bl" rotWithShape="0"/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C:\Users\K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3924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292081" y="1916832"/>
            <a:ext cx="3106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sz="2000" b="1" dirty="0" smtClean="0">
                <a:solidFill>
                  <a:srgbClr val="0070C0"/>
                </a:solidFill>
              </a:rPr>
              <a:t>브라질의 생태도시</a:t>
            </a:r>
            <a:endParaRPr lang="en-US" altLang="ko-KR" sz="2000" b="1" dirty="0" smtClean="0">
              <a:solidFill>
                <a:srgbClr val="0070C0"/>
              </a:solidFill>
            </a:endParaRPr>
          </a:p>
          <a:p>
            <a:pPr lvl="0" algn="ctr"/>
            <a:r>
              <a:rPr lang="ko-KR" altLang="en-US" sz="2000" b="1" dirty="0" err="1" smtClean="0">
                <a:solidFill>
                  <a:srgbClr val="0070C0"/>
                </a:solidFill>
              </a:rPr>
              <a:t>쿠리치바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(Curitiba)</a:t>
            </a:r>
          </a:p>
          <a:p>
            <a:pPr lvl="0" algn="ctr"/>
            <a:endParaRPr lang="en-US" altLang="ko-KR" sz="2000" dirty="0" smtClean="0">
              <a:solidFill>
                <a:srgbClr val="0070C0"/>
              </a:solidFill>
            </a:endParaRPr>
          </a:p>
          <a:p>
            <a:pPr lvl="0" algn="ctr"/>
            <a:r>
              <a:rPr lang="en-US" altLang="ko-KR" sz="2000" dirty="0" smtClean="0">
                <a:solidFill>
                  <a:srgbClr val="0070C0"/>
                </a:solidFill>
              </a:rPr>
              <a:t>1962</a:t>
            </a:r>
            <a:r>
              <a:rPr lang="ko-KR" altLang="en-US" sz="2000" dirty="0" smtClean="0">
                <a:solidFill>
                  <a:srgbClr val="0070C0"/>
                </a:solidFill>
              </a:rPr>
              <a:t>년 건축가 출신 </a:t>
            </a:r>
            <a:endParaRPr lang="en-US" altLang="ko-KR" sz="2000" dirty="0" smtClean="0">
              <a:solidFill>
                <a:srgbClr val="0070C0"/>
              </a:solidFill>
            </a:endParaRPr>
          </a:p>
          <a:p>
            <a:pPr lvl="0" algn="ctr"/>
            <a:r>
              <a:rPr lang="ko-KR" altLang="en-US" sz="2000" dirty="0" err="1" smtClean="0">
                <a:solidFill>
                  <a:srgbClr val="0070C0"/>
                </a:solidFill>
              </a:rPr>
              <a:t>자이메</a:t>
            </a:r>
            <a:r>
              <a:rPr lang="ko-KR" altLang="en-US" sz="2000" dirty="0" smtClean="0">
                <a:solidFill>
                  <a:srgbClr val="0070C0"/>
                </a:solidFill>
              </a:rPr>
              <a:t>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네르네르</a:t>
            </a:r>
            <a:r>
              <a:rPr lang="ko-KR" altLang="en-US" sz="2000" dirty="0" smtClean="0">
                <a:solidFill>
                  <a:srgbClr val="0070C0"/>
                </a:solidFill>
              </a:rPr>
              <a:t> 시장이 당선되고 </a:t>
            </a:r>
            <a:r>
              <a:rPr lang="en-US" altLang="ko-KR" sz="2000" dirty="0" smtClean="0">
                <a:solidFill>
                  <a:srgbClr val="0070C0"/>
                </a:solidFill>
              </a:rPr>
              <a:t>1970</a:t>
            </a:r>
            <a:r>
              <a:rPr lang="ko-KR" altLang="en-US" sz="2000" dirty="0" smtClean="0">
                <a:solidFill>
                  <a:srgbClr val="0070C0"/>
                </a:solidFill>
              </a:rPr>
              <a:t>년 </a:t>
            </a:r>
            <a:endParaRPr lang="en-US" altLang="ko-KR" sz="2000" dirty="0" smtClean="0">
              <a:solidFill>
                <a:srgbClr val="0070C0"/>
              </a:solidFill>
            </a:endParaRPr>
          </a:p>
          <a:p>
            <a:pPr lvl="0" algn="ctr"/>
            <a:r>
              <a:rPr lang="ko-KR" altLang="en-US" sz="2000" dirty="0" err="1" smtClean="0">
                <a:solidFill>
                  <a:srgbClr val="0070C0"/>
                </a:solidFill>
              </a:rPr>
              <a:t>중앙차로정류장이</a:t>
            </a:r>
            <a:r>
              <a:rPr lang="ko-KR" altLang="en-US" sz="2000" dirty="0" smtClean="0">
                <a:solidFill>
                  <a:srgbClr val="0070C0"/>
                </a:solidFill>
              </a:rPr>
              <a:t> 도입</a:t>
            </a:r>
            <a:endParaRPr lang="en-US" altLang="ko-KR" sz="2000" dirty="0" smtClean="0">
              <a:solidFill>
                <a:srgbClr val="0070C0"/>
              </a:solidFill>
            </a:endParaRPr>
          </a:p>
          <a:p>
            <a:pPr lvl="0" algn="ctr"/>
            <a:endParaRPr lang="en-US" altLang="ko-KR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2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76470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9000" dir="5400000" sy="-100000" algn="bl" rotWithShape="0"/>
                </a:effectLst>
                <a:latin typeface="휴먼둥근헤드라인" pitchFamily="18" charset="-127"/>
                <a:ea typeface="휴먼둥근헤드라인" pitchFamily="18" charset="-127"/>
              </a:rPr>
              <a:t>Concept - </a:t>
            </a:r>
            <a:r>
              <a:rPr lang="en-US" altLang="ko-K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9000" dir="5400000" sy="-100000" algn="bl" rotWithShape="0"/>
                </a:effectLst>
                <a:latin typeface="휴먼둥근헤드라인" pitchFamily="18" charset="-127"/>
                <a:ea typeface="휴먼둥근헤드라인" pitchFamily="18" charset="-127"/>
              </a:rPr>
              <a:t>2</a:t>
            </a:r>
            <a:endParaRPr lang="ko-KR" alt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49000" dir="5400000" sy="-100000" algn="bl" rotWithShape="0"/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436095" y="1913757"/>
            <a:ext cx="29629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sz="2000" b="1" dirty="0" smtClean="0">
                <a:solidFill>
                  <a:srgbClr val="0070C0"/>
                </a:solidFill>
              </a:rPr>
              <a:t>대한민국 </a:t>
            </a:r>
            <a:endParaRPr lang="en-US" altLang="ko-KR" sz="2000" b="1" dirty="0" smtClean="0">
              <a:solidFill>
                <a:srgbClr val="0070C0"/>
              </a:solidFill>
            </a:endParaRPr>
          </a:p>
          <a:p>
            <a:pPr lvl="0" algn="ctr"/>
            <a:r>
              <a:rPr lang="ko-KR" altLang="en-US" sz="2000" b="1" dirty="0" smtClean="0">
                <a:solidFill>
                  <a:srgbClr val="0070C0"/>
                </a:solidFill>
              </a:rPr>
              <a:t>소녀시대가 사는 서울</a:t>
            </a:r>
            <a:endParaRPr lang="en-US" altLang="ko-KR" sz="2000" b="1" dirty="0" smtClean="0">
              <a:solidFill>
                <a:srgbClr val="0070C0"/>
              </a:solidFill>
            </a:endParaRPr>
          </a:p>
          <a:p>
            <a:pPr lvl="0" algn="ctr"/>
            <a:endParaRPr lang="en-US" altLang="ko-KR" sz="2000" dirty="0" smtClean="0">
              <a:solidFill>
                <a:srgbClr val="0070C0"/>
              </a:solidFill>
            </a:endParaRPr>
          </a:p>
          <a:p>
            <a:pPr lvl="0"/>
            <a:r>
              <a:rPr lang="en-US" altLang="ko-KR" sz="2000" dirty="0" smtClean="0">
                <a:solidFill>
                  <a:srgbClr val="0070C0"/>
                </a:solidFill>
              </a:rPr>
              <a:t>2005</a:t>
            </a:r>
            <a:r>
              <a:rPr lang="ko-KR" altLang="en-US" sz="2000" dirty="0" smtClean="0">
                <a:solidFill>
                  <a:srgbClr val="0070C0"/>
                </a:solidFill>
              </a:rPr>
              <a:t>년 서울시는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쿠리치바를</a:t>
            </a:r>
            <a:r>
              <a:rPr lang="ko-KR" altLang="en-US" sz="2000" dirty="0" smtClean="0">
                <a:solidFill>
                  <a:srgbClr val="0070C0"/>
                </a:solidFill>
              </a:rPr>
              <a:t> 모티브로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중앙차로정류장</a:t>
            </a:r>
            <a:r>
              <a:rPr lang="ko-KR" altLang="en-US" sz="2000" dirty="0" smtClean="0">
                <a:solidFill>
                  <a:srgbClr val="0070C0"/>
                </a:solidFill>
              </a:rPr>
              <a:t> 설치 실시  </a:t>
            </a:r>
            <a:endParaRPr lang="en-US" altLang="ko-KR" sz="2000" dirty="0" smtClean="0">
              <a:solidFill>
                <a:srgbClr val="0070C0"/>
              </a:solidFill>
            </a:endParaRPr>
          </a:p>
          <a:p>
            <a:pPr lvl="0"/>
            <a:r>
              <a:rPr lang="ko-KR" altLang="en-US" sz="2000" dirty="0" smtClean="0">
                <a:solidFill>
                  <a:srgbClr val="0070C0"/>
                </a:solidFill>
              </a:rPr>
              <a:t>수도권 중심으로 </a:t>
            </a:r>
            <a:r>
              <a:rPr lang="en-US" altLang="ko-KR" sz="2000" dirty="0" smtClean="0">
                <a:solidFill>
                  <a:srgbClr val="0070C0"/>
                </a:solidFill>
              </a:rPr>
              <a:t>142</a:t>
            </a:r>
            <a:r>
              <a:rPr lang="ko-KR" altLang="en-US" sz="2000" dirty="0" smtClean="0">
                <a:solidFill>
                  <a:srgbClr val="0070C0"/>
                </a:solidFill>
              </a:rPr>
              <a:t>개</a:t>
            </a:r>
            <a:endParaRPr lang="en-US" altLang="ko-KR" sz="2000" dirty="0" smtClean="0">
              <a:solidFill>
                <a:srgbClr val="0070C0"/>
              </a:solidFill>
            </a:endParaRPr>
          </a:p>
          <a:p>
            <a:pPr lvl="0"/>
            <a:r>
              <a:rPr lang="ko-KR" altLang="en-US" sz="2000" dirty="0" smtClean="0">
                <a:solidFill>
                  <a:srgbClr val="0070C0"/>
                </a:solidFill>
              </a:rPr>
              <a:t>구간 총 </a:t>
            </a:r>
            <a:r>
              <a:rPr lang="en-US" altLang="ko-KR" sz="2000" dirty="0" smtClean="0">
                <a:solidFill>
                  <a:srgbClr val="0070C0"/>
                </a:solidFill>
              </a:rPr>
              <a:t>545.3km</a:t>
            </a:r>
            <a:r>
              <a:rPr lang="ko-KR" altLang="en-US" sz="2000" dirty="0" smtClean="0">
                <a:solidFill>
                  <a:srgbClr val="0070C0"/>
                </a:solidFill>
              </a:rPr>
              <a:t> </a:t>
            </a:r>
            <a:endParaRPr lang="en-US" altLang="ko-KR" sz="2000" dirty="0" smtClean="0">
              <a:solidFill>
                <a:srgbClr val="0070C0"/>
              </a:solidFill>
            </a:endParaRPr>
          </a:p>
          <a:p>
            <a:pPr lvl="0" algn="ctr"/>
            <a:endParaRPr lang="en-US" altLang="ko-KR" sz="2000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C:\Users\K\Desktop\200608270421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5" y="1913757"/>
            <a:ext cx="4667250" cy="377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0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59393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49000" dir="5400000" sy="-100000" algn="bl" rotWithShape="0"/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32848" cy="432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1688" y="58391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9000" dir="5400000" sy="-100000" algn="bl" rotWithShape="0"/>
                </a:effectLst>
              </a:rPr>
              <a:t>평      면      도</a:t>
            </a:r>
            <a:endParaRPr lang="ko-KR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49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2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30808"/>
            <a:ext cx="37444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620689"/>
            <a:ext cx="4104457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모서리가 둥근 직사각형 4"/>
          <p:cNvSpPr/>
          <p:nvPr/>
        </p:nvSpPr>
        <p:spPr>
          <a:xfrm>
            <a:off x="3851919" y="2708920"/>
            <a:ext cx="648073" cy="536768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729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29" y="3645024"/>
            <a:ext cx="78729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양">
  <a:themeElements>
    <a:clrScheme name="모양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모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939</TotalTime>
  <Words>232</Words>
  <Application>Microsoft Office PowerPoint</Application>
  <PresentationFormat>화면 슬라이드 쇼(4:3)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모양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My Homes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 Computer</dc:creator>
  <cp:lastModifiedBy>K</cp:lastModifiedBy>
  <cp:revision>65</cp:revision>
  <dcterms:created xsi:type="dcterms:W3CDTF">2011-11-23T08:25:29Z</dcterms:created>
  <dcterms:modified xsi:type="dcterms:W3CDTF">2011-11-29T21:13:21Z</dcterms:modified>
</cp:coreProperties>
</file>