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5"/>
  </p:notesMasterIdLst>
  <p:sldIdLst>
    <p:sldId id="256" r:id="rId2"/>
    <p:sldId id="257" r:id="rId3"/>
    <p:sldId id="259" r:id="rId4"/>
    <p:sldId id="268" r:id="rId5"/>
    <p:sldId id="274" r:id="rId6"/>
    <p:sldId id="267" r:id="rId7"/>
    <p:sldId id="260" r:id="rId8"/>
    <p:sldId id="277" r:id="rId9"/>
    <p:sldId id="276" r:id="rId10"/>
    <p:sldId id="279" r:id="rId11"/>
    <p:sldId id="264" r:id="rId12"/>
    <p:sldId id="272" r:id="rId13"/>
    <p:sldId id="262" r:id="rId1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1" autoAdjust="0"/>
    <p:restoredTop sz="94660"/>
  </p:normalViewPr>
  <p:slideViewPr>
    <p:cSldViewPr>
      <p:cViewPr varScale="1">
        <p:scale>
          <a:sx n="85" d="100"/>
          <a:sy n="85" d="100"/>
        </p:scale>
        <p:origin x="-11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9F40F-2CCE-41F4-906E-42BACB76E5CA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7D3C5C-721D-4FA8-B4D0-687D4AF5F0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2821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7D3C5C-721D-4FA8-B4D0-687D4AF5F0A4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이등변 삼각형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A7DDFAA-A175-46E3-81A8-914E356066FB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6B0B761-C29E-4645-8FAA-4822E6E8A0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DFAA-A175-46E3-81A8-914E356066FB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0B761-C29E-4645-8FAA-4822E6E8A0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DFAA-A175-46E3-81A8-914E356066FB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0B761-C29E-4645-8FAA-4822E6E8A0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A7DDFAA-A175-46E3-81A8-914E356066FB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0B761-C29E-4645-8FAA-4822E6E8A0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각 삼각형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이등변 삼각형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A7DDFAA-A175-46E3-81A8-914E356066FB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6B0B761-C29E-4645-8FAA-4822E6E8A03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1" name="직선 연결선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A7DDFAA-A175-46E3-81A8-914E356066FB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6B0B761-C29E-4645-8FAA-4822E6E8A0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A7DDFAA-A175-46E3-81A8-914E356066FB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6B0B761-C29E-4645-8FAA-4822E6E8A0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DFAA-A175-46E3-81A8-914E356066FB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0B761-C29E-4645-8FAA-4822E6E8A0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A7DDFAA-A175-46E3-81A8-914E356066FB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6B0B761-C29E-4645-8FAA-4822E6E8A0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A7DDFAA-A175-46E3-81A8-914E356066FB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6B0B761-C29E-4645-8FAA-4822E6E8A0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A7DDFAA-A175-46E3-81A8-914E356066FB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6B0B761-C29E-4645-8FAA-4822E6E8A0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각 삼각형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A7DDFAA-A175-46E3-81A8-914E356066FB}" type="datetimeFigureOut">
              <a:rPr lang="ko-KR" altLang="en-US" smtClean="0"/>
              <a:pPr/>
              <a:t>2011-11-30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6B0B761-C29E-4645-8FAA-4822E6E8A0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marL="484632" algn="l" rtl="0" eaLnBrk="1" latinLnBrk="1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1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1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1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ko-KR" altLang="en-US" sz="4800" dirty="0" smtClean="0"/>
              <a:t>도  </a:t>
            </a:r>
            <a:r>
              <a:rPr lang="ko-KR" altLang="en-US" sz="4800" dirty="0" err="1" smtClean="0"/>
              <a:t>로</a:t>
            </a:r>
            <a:r>
              <a:rPr lang="ko-KR" altLang="en-US" sz="4800" dirty="0" smtClean="0"/>
              <a:t> 횡 단 면 설 계</a:t>
            </a:r>
            <a:endParaRPr lang="ko-KR" alt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5364088" y="5180999"/>
            <a:ext cx="36724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2400" b="1" dirty="0" smtClean="0"/>
              <a:t>20526398  </a:t>
            </a:r>
            <a:r>
              <a:rPr lang="ko-KR" altLang="en-US" sz="2400" b="1" dirty="0" smtClean="0"/>
              <a:t>유승룡</a:t>
            </a:r>
            <a:endParaRPr lang="en-US" altLang="ko-KR" sz="2400" b="1" dirty="0" smtClean="0"/>
          </a:p>
          <a:p>
            <a:pPr algn="r"/>
            <a:r>
              <a:rPr lang="en-US" altLang="ko-KR" sz="2400" b="1" dirty="0" smtClean="0"/>
              <a:t>20525836  </a:t>
            </a:r>
            <a:r>
              <a:rPr lang="ko-KR" altLang="en-US" sz="2400" b="1" dirty="0" smtClean="0"/>
              <a:t>장호범</a:t>
            </a:r>
            <a:endParaRPr lang="en-US" altLang="ko-KR" sz="2400" b="1" dirty="0" smtClean="0"/>
          </a:p>
          <a:p>
            <a:pPr algn="r"/>
            <a:r>
              <a:rPr lang="en-US" altLang="ko-KR" sz="2400" b="1" dirty="0" smtClean="0"/>
              <a:t>20726266  </a:t>
            </a:r>
            <a:r>
              <a:rPr lang="ko-KR" altLang="en-US" sz="2400" b="1" dirty="0" smtClean="0"/>
              <a:t>이종민</a:t>
            </a:r>
            <a:endParaRPr lang="en-US" altLang="ko-KR" sz="2400" b="1" dirty="0" smtClean="0"/>
          </a:p>
          <a:p>
            <a:pPr algn="r"/>
            <a:r>
              <a:rPr lang="en-US" altLang="ko-KR" sz="2400" b="1" dirty="0" smtClean="0"/>
              <a:t>20925928  </a:t>
            </a:r>
            <a:r>
              <a:rPr lang="ko-KR" altLang="en-US" sz="2400" b="1" dirty="0" smtClean="0"/>
              <a:t>김진우</a:t>
            </a:r>
            <a:endParaRPr lang="ko-KR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436096" y="4581128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2400" b="1" dirty="0" smtClean="0"/>
              <a:t>더 이상 내려갈 곳 없는 조</a:t>
            </a:r>
            <a:endParaRPr lang="ko-KR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914942"/>
            <a:ext cx="3127970" cy="2950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제목 2"/>
          <p:cNvSpPr>
            <a:spLocks noGrp="1"/>
          </p:cNvSpPr>
          <p:nvPr>
            <p:ph type="title"/>
          </p:nvPr>
        </p:nvSpPr>
        <p:spPr>
          <a:xfrm>
            <a:off x="2000232" y="335506"/>
            <a:ext cx="5380080" cy="664602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중 </a:t>
            </a:r>
            <a:r>
              <a:rPr lang="ko-KR" altLang="en-US" dirty="0" smtClean="0"/>
              <a:t>앙 분 리 대 설 계</a:t>
            </a:r>
            <a:endParaRPr lang="ko-KR" altLang="en-US" dirty="0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1214422"/>
            <a:ext cx="4572000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직사각형 9"/>
          <p:cNvSpPr/>
          <p:nvPr/>
        </p:nvSpPr>
        <p:spPr>
          <a:xfrm>
            <a:off x="7715272" y="3929066"/>
            <a:ext cx="1428728" cy="2786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000" dirty="0" smtClean="0"/>
          </a:p>
          <a:p>
            <a:pPr algn="ctr"/>
            <a:endParaRPr lang="en-US" altLang="ko-KR" sz="1100" b="1" dirty="0" smtClean="0">
              <a:solidFill>
                <a:srgbClr val="FFFF00"/>
              </a:solidFill>
            </a:endParaRPr>
          </a:p>
          <a:p>
            <a:pPr algn="ctr"/>
            <a:endParaRPr lang="en-US" altLang="ko-KR" sz="1100" b="1" dirty="0" smtClean="0">
              <a:solidFill>
                <a:srgbClr val="FFFF00"/>
              </a:solidFill>
            </a:endParaRPr>
          </a:p>
          <a:p>
            <a:pPr algn="ctr"/>
            <a:endParaRPr lang="en-US" altLang="ko-KR" sz="1100" b="1" dirty="0" smtClean="0">
              <a:solidFill>
                <a:srgbClr val="FFFF00"/>
              </a:solidFill>
            </a:endParaRPr>
          </a:p>
          <a:p>
            <a:pPr algn="ctr"/>
            <a:r>
              <a:rPr lang="ko-KR" altLang="en-US" sz="1100" b="1" dirty="0" err="1" smtClean="0">
                <a:solidFill>
                  <a:srgbClr val="FFFF00"/>
                </a:solidFill>
              </a:rPr>
              <a:t>연산홍</a:t>
            </a:r>
            <a:r>
              <a:rPr lang="ko-KR" altLang="en-US" sz="1100" b="1" dirty="0" smtClean="0">
                <a:solidFill>
                  <a:srgbClr val="FFFF00"/>
                </a:solidFill>
              </a:rPr>
              <a:t> </a:t>
            </a:r>
            <a:r>
              <a:rPr lang="en-US" altLang="ko-KR" sz="1100" b="1" dirty="0" smtClean="0">
                <a:solidFill>
                  <a:srgbClr val="FFFF00"/>
                </a:solidFill>
              </a:rPr>
              <a:t>: </a:t>
            </a:r>
            <a:r>
              <a:rPr lang="ko-KR" altLang="en-US" sz="1100" b="1" dirty="0" smtClean="0">
                <a:solidFill>
                  <a:srgbClr val="FFFF00"/>
                </a:solidFill>
              </a:rPr>
              <a:t>줄기는 높이 </a:t>
            </a:r>
            <a:r>
              <a:rPr lang="en-US" altLang="ko-KR" sz="1100" b="1" dirty="0" smtClean="0">
                <a:solidFill>
                  <a:srgbClr val="FFFF00"/>
                </a:solidFill>
              </a:rPr>
              <a:t>15~90cm</a:t>
            </a:r>
            <a:r>
              <a:rPr lang="ko-KR" altLang="en-US" sz="1100" b="1" dirty="0" smtClean="0">
                <a:solidFill>
                  <a:srgbClr val="FFFF00"/>
                </a:solidFill>
              </a:rPr>
              <a:t>이며 가지는 잘 갈라져 잔 가지가 많고 갈색 털이 있다</a:t>
            </a:r>
            <a:r>
              <a:rPr lang="en-US" altLang="ko-KR" sz="1100" b="1" dirty="0" smtClean="0">
                <a:solidFill>
                  <a:srgbClr val="FFFF00"/>
                </a:solidFill>
              </a:rPr>
              <a:t>. </a:t>
            </a:r>
            <a:r>
              <a:rPr lang="ko-KR" altLang="en-US" sz="1100" b="1" dirty="0" smtClean="0">
                <a:solidFill>
                  <a:srgbClr val="FFFF00"/>
                </a:solidFill>
              </a:rPr>
              <a:t>잎은 어긋나지만 가지 끝에서는 모여 달리고 좁은 </a:t>
            </a:r>
            <a:r>
              <a:rPr lang="ko-KR" altLang="en-US" sz="1100" b="1" dirty="0" err="1" smtClean="0">
                <a:solidFill>
                  <a:srgbClr val="FFFF00"/>
                </a:solidFill>
              </a:rPr>
              <a:t>바소꼴으로</a:t>
            </a:r>
            <a:r>
              <a:rPr lang="ko-KR" altLang="en-US" sz="1100" b="1" dirty="0" smtClean="0">
                <a:solidFill>
                  <a:srgbClr val="FFFF00"/>
                </a:solidFill>
              </a:rPr>
              <a:t> 길이 </a:t>
            </a:r>
            <a:r>
              <a:rPr lang="en-US" altLang="ko-KR" sz="1100" b="1" dirty="0" smtClean="0">
                <a:solidFill>
                  <a:srgbClr val="FFFF00"/>
                </a:solidFill>
              </a:rPr>
              <a:t>1~3cm, </a:t>
            </a:r>
            <a:r>
              <a:rPr lang="ko-KR" altLang="en-US" sz="1100" b="1" dirty="0" smtClean="0">
                <a:solidFill>
                  <a:srgbClr val="FFFF00"/>
                </a:solidFill>
              </a:rPr>
              <a:t>나비 </a:t>
            </a:r>
            <a:r>
              <a:rPr lang="en-US" altLang="ko-KR" sz="1100" b="1" dirty="0" smtClean="0">
                <a:solidFill>
                  <a:srgbClr val="FFFF00"/>
                </a:solidFill>
              </a:rPr>
              <a:t>5~10mm</a:t>
            </a:r>
            <a:r>
              <a:rPr lang="ko-KR" altLang="en-US" sz="1100" b="1" dirty="0" smtClean="0">
                <a:solidFill>
                  <a:srgbClr val="FFFF00"/>
                </a:solidFill>
              </a:rPr>
              <a:t>이다</a:t>
            </a:r>
            <a:r>
              <a:rPr lang="en-US" altLang="ko-KR" sz="1100" b="1" dirty="0" smtClean="0">
                <a:solidFill>
                  <a:srgbClr val="FFFF00"/>
                </a:solidFill>
              </a:rPr>
              <a:t>. </a:t>
            </a:r>
            <a:r>
              <a:rPr lang="ko-KR" altLang="en-US" sz="1100" b="1" dirty="0" smtClean="0">
                <a:solidFill>
                  <a:srgbClr val="FFFF00"/>
                </a:solidFill>
              </a:rPr>
              <a:t>잎이 약간 두껍고 광택이 있으며 가장자리가 밋밋하며 뒷면 </a:t>
            </a:r>
            <a:r>
              <a:rPr lang="ko-KR" altLang="en-US" sz="1100" b="1" dirty="0" err="1" smtClean="0">
                <a:solidFill>
                  <a:srgbClr val="FFFF00"/>
                </a:solidFill>
              </a:rPr>
              <a:t>맥상과</a:t>
            </a:r>
            <a:r>
              <a:rPr lang="ko-KR" altLang="en-US" sz="1100" b="1" dirty="0" smtClean="0">
                <a:solidFill>
                  <a:srgbClr val="FFFF00"/>
                </a:solidFill>
              </a:rPr>
              <a:t> 표면에는 갈색 털이 있다</a:t>
            </a:r>
            <a:r>
              <a:rPr lang="en-US" altLang="ko-KR" sz="1000" dirty="0" smtClean="0"/>
              <a:t>.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  <a:p>
            <a:pPr algn="ctr"/>
            <a:endParaRPr lang="ko-KR" altLang="en-US" dirty="0"/>
          </a:p>
        </p:txBody>
      </p:sp>
      <p:cxnSp>
        <p:nvCxnSpPr>
          <p:cNvPr id="12" name="직선 화살표 연결선 11"/>
          <p:cNvCxnSpPr/>
          <p:nvPr/>
        </p:nvCxnSpPr>
        <p:spPr>
          <a:xfrm flipH="1" flipV="1">
            <a:off x="6643701" y="4221088"/>
            <a:ext cx="1071571" cy="4223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92" y="1412776"/>
            <a:ext cx="4331791" cy="5445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72874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2" y="1268760"/>
            <a:ext cx="4538897" cy="551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제목 2"/>
          <p:cNvSpPr>
            <a:spLocks noGrp="1"/>
          </p:cNvSpPr>
          <p:nvPr>
            <p:ph type="title"/>
          </p:nvPr>
        </p:nvSpPr>
        <p:spPr>
          <a:xfrm>
            <a:off x="2339752" y="335506"/>
            <a:ext cx="4680520" cy="664602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완 </a:t>
            </a:r>
            <a:r>
              <a:rPr lang="ko-KR" altLang="en-US" dirty="0" smtClean="0"/>
              <a:t>성 설 계 도 면</a:t>
            </a:r>
            <a:endParaRPr lang="ko-KR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8" y="1268760"/>
            <a:ext cx="4572001" cy="5589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835807" y="2928934"/>
            <a:ext cx="7472386" cy="1000132"/>
          </a:xfrm>
        </p:spPr>
        <p:txBody>
          <a:bodyPr>
            <a:noAutofit/>
          </a:bodyPr>
          <a:lstStyle/>
          <a:p>
            <a:pPr algn="ctr"/>
            <a:r>
              <a:rPr lang="ko-KR" altLang="en-US" sz="6600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감 사 합 </a:t>
            </a:r>
            <a:r>
              <a:rPr lang="ko-KR" altLang="en-US" sz="6600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니</a:t>
            </a:r>
            <a:r>
              <a:rPr lang="ko-KR" altLang="en-US" sz="6600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다</a:t>
            </a:r>
            <a:r>
              <a:rPr lang="en-US" altLang="ko-KR" sz="6600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.</a:t>
            </a:r>
            <a:endParaRPr lang="ko-KR" altLang="en-US" sz="6600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3">
                  <a:lumMod val="5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3419872" y="332656"/>
            <a:ext cx="2304256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ko-KR" altLang="en-US" sz="4800" b="1" dirty="0" smtClean="0">
                <a:solidFill>
                  <a:schemeClr val="tx1"/>
                </a:solidFill>
                <a:latin typeface="궁서체" pitchFamily="17" charset="-127"/>
                <a:ea typeface="궁서체" pitchFamily="17" charset="-127"/>
              </a:rPr>
              <a:t>목  차</a:t>
            </a:r>
            <a:endParaRPr lang="ko-KR" altLang="en-US" sz="4800" b="1" dirty="0">
              <a:solidFill>
                <a:schemeClr val="tx1"/>
              </a:solidFill>
              <a:latin typeface="궁서체" pitchFamily="17" charset="-127"/>
              <a:ea typeface="궁서체" pitchFamily="17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7540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altLang="ko-KR" sz="4600" b="1" dirty="0" smtClean="0"/>
              <a:t>     1. </a:t>
            </a:r>
            <a:r>
              <a:rPr lang="ko-KR" altLang="en-US" sz="4600" b="1" dirty="0" smtClean="0"/>
              <a:t>설 계 조 건</a:t>
            </a:r>
            <a:endParaRPr lang="en-US" altLang="ko-KR" sz="4600" b="1" dirty="0" smtClean="0"/>
          </a:p>
          <a:p>
            <a:endParaRPr lang="en-US" altLang="ko-KR" sz="4600" b="1" dirty="0" smtClean="0"/>
          </a:p>
          <a:p>
            <a:pPr>
              <a:buNone/>
            </a:pPr>
            <a:r>
              <a:rPr lang="en-US" altLang="ko-KR" sz="4600" b="1" dirty="0" smtClean="0"/>
              <a:t>     2. </a:t>
            </a:r>
            <a:r>
              <a:rPr lang="ko-KR" altLang="en-US" sz="4600" b="1" dirty="0" smtClean="0"/>
              <a:t>횡 단 면 설  계</a:t>
            </a:r>
            <a:endParaRPr lang="en-US" altLang="ko-KR" sz="4600" b="1" dirty="0" smtClean="0"/>
          </a:p>
          <a:p>
            <a:pPr>
              <a:buNone/>
            </a:pPr>
            <a:r>
              <a:rPr lang="en-US" altLang="ko-KR" sz="4600" b="1" dirty="0" smtClean="0"/>
              <a:t>          - </a:t>
            </a:r>
            <a:r>
              <a:rPr lang="ko-KR" altLang="en-US" sz="4600" b="1" dirty="0" err="1" smtClean="0"/>
              <a:t>차로수</a:t>
            </a:r>
            <a:r>
              <a:rPr lang="ko-KR" altLang="en-US" sz="4600" b="1" dirty="0" smtClean="0"/>
              <a:t>  계산</a:t>
            </a:r>
            <a:r>
              <a:rPr lang="en-US" altLang="ko-KR" sz="4600" b="1" dirty="0" smtClean="0"/>
              <a:t> </a:t>
            </a:r>
          </a:p>
          <a:p>
            <a:pPr>
              <a:buNone/>
            </a:pPr>
            <a:r>
              <a:rPr lang="en-US" altLang="ko-KR" sz="4600" b="1" dirty="0"/>
              <a:t> </a:t>
            </a:r>
            <a:r>
              <a:rPr lang="en-US" altLang="ko-KR" sz="4600" b="1" dirty="0" smtClean="0"/>
              <a:t>         - </a:t>
            </a:r>
            <a:r>
              <a:rPr lang="ko-KR" altLang="en-US" sz="4600" b="1" dirty="0" smtClean="0"/>
              <a:t>보도 설계</a:t>
            </a:r>
            <a:endParaRPr lang="en-US" altLang="ko-KR" sz="4600" b="1" dirty="0" smtClean="0"/>
          </a:p>
          <a:p>
            <a:pPr>
              <a:buNone/>
            </a:pPr>
            <a:r>
              <a:rPr lang="en-US" altLang="ko-KR" sz="4600" b="1" dirty="0" smtClean="0"/>
              <a:t>          - </a:t>
            </a:r>
            <a:r>
              <a:rPr lang="ko-KR" altLang="en-US" sz="4600" b="1" dirty="0" smtClean="0"/>
              <a:t>자전거 도로</a:t>
            </a:r>
            <a:endParaRPr lang="en-US" altLang="ko-KR" sz="4600" b="1" dirty="0" smtClean="0"/>
          </a:p>
          <a:p>
            <a:pPr>
              <a:buNone/>
            </a:pPr>
            <a:r>
              <a:rPr lang="en-US" altLang="ko-KR" sz="4600" b="1" dirty="0"/>
              <a:t> </a:t>
            </a:r>
            <a:r>
              <a:rPr lang="en-US" altLang="ko-KR" sz="4600" b="1" dirty="0" smtClean="0"/>
              <a:t>         - </a:t>
            </a:r>
            <a:r>
              <a:rPr lang="ko-KR" altLang="en-US" sz="4600" b="1" dirty="0" smtClean="0"/>
              <a:t>장애인 보도</a:t>
            </a:r>
            <a:endParaRPr lang="en-US" altLang="ko-KR" sz="4600" b="1" dirty="0" smtClean="0"/>
          </a:p>
          <a:p>
            <a:pPr>
              <a:buNone/>
            </a:pPr>
            <a:r>
              <a:rPr lang="en-US" altLang="ko-KR" sz="4600" b="1" dirty="0"/>
              <a:t> </a:t>
            </a:r>
            <a:r>
              <a:rPr lang="en-US" altLang="ko-KR" sz="4600" b="1" dirty="0" smtClean="0"/>
              <a:t>         - </a:t>
            </a:r>
            <a:r>
              <a:rPr lang="ko-KR" altLang="en-US" sz="4600" b="1" dirty="0" err="1"/>
              <a:t>차로폭</a:t>
            </a:r>
            <a:r>
              <a:rPr lang="ko-KR" altLang="en-US" sz="4600" b="1" dirty="0"/>
              <a:t> 설계</a:t>
            </a:r>
            <a:r>
              <a:rPr lang="en-US" altLang="ko-KR" sz="4600" b="1" dirty="0" smtClean="0"/>
              <a:t>         </a:t>
            </a:r>
          </a:p>
          <a:p>
            <a:pPr>
              <a:buNone/>
            </a:pPr>
            <a:r>
              <a:rPr lang="en-US" altLang="ko-KR" sz="4600" b="1" dirty="0" smtClean="0"/>
              <a:t>          - </a:t>
            </a:r>
            <a:r>
              <a:rPr lang="ko-KR" altLang="en-US" sz="4600" b="1" dirty="0" smtClean="0"/>
              <a:t>배수로 </a:t>
            </a:r>
            <a:r>
              <a:rPr lang="ko-KR" altLang="en-US" sz="4600" b="1" dirty="0"/>
              <a:t>설계</a:t>
            </a:r>
            <a:endParaRPr lang="en-US" altLang="ko-KR" sz="4600" b="1" dirty="0"/>
          </a:p>
          <a:p>
            <a:pPr>
              <a:buNone/>
            </a:pPr>
            <a:endParaRPr lang="en-US" altLang="ko-KR" sz="4600" b="1" dirty="0"/>
          </a:p>
          <a:p>
            <a:pPr>
              <a:buNone/>
            </a:pPr>
            <a:r>
              <a:rPr lang="en-US" altLang="ko-KR" sz="4600" b="1" dirty="0" smtClean="0"/>
              <a:t>     3. </a:t>
            </a:r>
            <a:r>
              <a:rPr lang="ko-KR" altLang="en-US" sz="4600" b="1" dirty="0" smtClean="0"/>
              <a:t>중 앙 분 리 대</a:t>
            </a:r>
            <a:endParaRPr lang="en-US" altLang="ko-KR" sz="4600" b="1" dirty="0" smtClean="0"/>
          </a:p>
          <a:p>
            <a:endParaRPr lang="en-US" altLang="ko-KR" sz="4600" b="1" dirty="0" smtClean="0"/>
          </a:p>
          <a:p>
            <a:pPr>
              <a:buNone/>
            </a:pPr>
            <a:r>
              <a:rPr lang="en-US" altLang="ko-KR" sz="4600" b="1" dirty="0" smtClean="0"/>
              <a:t>     4. </a:t>
            </a:r>
            <a:r>
              <a:rPr lang="ko-KR" altLang="en-US" sz="4600" b="1" dirty="0" smtClean="0"/>
              <a:t>완 성 설 계 도 면</a:t>
            </a:r>
            <a:endParaRPr lang="en-US" altLang="ko-KR" sz="4600" b="1" dirty="0" smtClean="0"/>
          </a:p>
          <a:p>
            <a:endParaRPr lang="en-US" altLang="ko-KR" b="1" dirty="0" smtClean="0"/>
          </a:p>
          <a:p>
            <a:endParaRPr lang="ko-KR" altLang="en-US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2718264" y="604158"/>
            <a:ext cx="3653936" cy="664602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설 </a:t>
            </a:r>
            <a:r>
              <a:rPr lang="ko-KR" altLang="en-US" dirty="0" smtClean="0"/>
              <a:t>계 조 건</a:t>
            </a:r>
            <a:endParaRPr lang="ko-KR" altLang="en-US" dirty="0"/>
          </a:p>
        </p:txBody>
      </p:sp>
      <p:sp>
        <p:nvSpPr>
          <p:cNvPr id="8" name="제목 13"/>
          <p:cNvSpPr txBox="1">
            <a:spLocks/>
          </p:cNvSpPr>
          <p:nvPr/>
        </p:nvSpPr>
        <p:spPr>
          <a:xfrm>
            <a:off x="899592" y="1124744"/>
            <a:ext cx="7344816" cy="49685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ts val="6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8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/>
                </a:solidFill>
                <a:uLnTx/>
                <a:uFillTx/>
                <a:latin typeface="휴먼둥근헤드라인" pitchFamily="18" charset="-127"/>
                <a:ea typeface="휴먼둥근헤드라인" pitchFamily="18" charset="-127"/>
                <a:cs typeface="+mj-cs"/>
              </a:rPr>
              <a:t/>
            </a:r>
            <a:br>
              <a:rPr kumimoji="0" lang="en-US" altLang="ko-KR" sz="28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1"/>
                </a:solidFill>
                <a:uLnTx/>
                <a:uFillTx/>
                <a:latin typeface="휴먼둥근헤드라인" pitchFamily="18" charset="-127"/>
                <a:ea typeface="휴먼둥근헤드라인" pitchFamily="18" charset="-127"/>
                <a:cs typeface="+mj-cs"/>
              </a:rPr>
            </a:br>
            <a:r>
              <a:rPr kumimoji="0" lang="en-US" altLang="ko-KR" sz="24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uLnTx/>
                <a:uFillTx/>
                <a:latin typeface="+mj-ea"/>
                <a:ea typeface="+mj-ea"/>
                <a:cs typeface="+mj-cs"/>
              </a:rPr>
              <a:t>-</a:t>
            </a:r>
            <a:r>
              <a:rPr kumimoji="0" lang="ko-KR" altLang="en-US" sz="24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uLnTx/>
                <a:uFillTx/>
                <a:latin typeface="+mj-ea"/>
                <a:ea typeface="+mj-ea"/>
                <a:cs typeface="+mj-cs"/>
              </a:rPr>
              <a:t>설계속도 </a:t>
            </a:r>
            <a:r>
              <a:rPr kumimoji="0" lang="en-US" altLang="ko-KR" sz="24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uLnTx/>
                <a:uFillTx/>
                <a:latin typeface="+mj-ea"/>
                <a:ea typeface="+mj-ea"/>
                <a:cs typeface="+mj-cs"/>
              </a:rPr>
              <a:t>: 80</a:t>
            </a:r>
            <a:r>
              <a:rPr lang="en-US" altLang="ko-KR" sz="2400" b="1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latin typeface="+mj-ea"/>
                <a:ea typeface="+mj-ea"/>
                <a:cs typeface="+mj-cs"/>
              </a:rPr>
              <a:t>km/h</a:t>
            </a:r>
            <a:r>
              <a:rPr kumimoji="0" lang="en-US" altLang="ko-KR" sz="24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uLnTx/>
                <a:uFillTx/>
                <a:latin typeface="+mj-ea"/>
                <a:ea typeface="+mj-ea"/>
                <a:cs typeface="+mj-cs"/>
              </a:rPr>
              <a:t/>
            </a:r>
            <a:br>
              <a:rPr kumimoji="0" lang="en-US" altLang="ko-KR" sz="24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uLnTx/>
                <a:uFillTx/>
                <a:latin typeface="+mj-ea"/>
                <a:ea typeface="+mj-ea"/>
                <a:cs typeface="+mj-cs"/>
              </a:rPr>
            </a:br>
            <a:r>
              <a:rPr kumimoji="0" lang="en-US" altLang="ko-KR" sz="24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uLnTx/>
                <a:uFillTx/>
                <a:latin typeface="+mj-ea"/>
                <a:ea typeface="+mj-ea"/>
                <a:cs typeface="+mj-cs"/>
              </a:rPr>
              <a:t>-AADT : 55,000</a:t>
            </a:r>
            <a:r>
              <a:rPr kumimoji="0" lang="ko-KR" altLang="en-US" sz="24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uLnTx/>
                <a:uFillTx/>
                <a:latin typeface="+mj-ea"/>
                <a:ea typeface="+mj-ea"/>
                <a:cs typeface="+mj-cs"/>
              </a:rPr>
              <a:t>대</a:t>
            </a:r>
            <a:r>
              <a:rPr kumimoji="0" lang="en-US" altLang="ko-KR" sz="24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uLnTx/>
                <a:uFillTx/>
                <a:latin typeface="+mj-ea"/>
                <a:ea typeface="+mj-ea"/>
                <a:cs typeface="+mj-cs"/>
              </a:rPr>
              <a:t>/</a:t>
            </a:r>
            <a:r>
              <a:rPr kumimoji="0" lang="ko-KR" altLang="en-US" sz="24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uLnTx/>
                <a:uFillTx/>
                <a:latin typeface="+mj-ea"/>
                <a:ea typeface="+mj-ea"/>
                <a:cs typeface="+mj-cs"/>
              </a:rPr>
              <a:t>일</a:t>
            </a:r>
            <a:r>
              <a:rPr kumimoji="0" lang="en-US" altLang="ko-KR" sz="24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uLnTx/>
                <a:uFillTx/>
                <a:latin typeface="+mj-ea"/>
                <a:ea typeface="+mj-ea"/>
                <a:cs typeface="+mj-cs"/>
              </a:rPr>
              <a:t/>
            </a:r>
            <a:br>
              <a:rPr kumimoji="0" lang="en-US" altLang="ko-KR" sz="24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uLnTx/>
                <a:uFillTx/>
                <a:latin typeface="+mj-ea"/>
                <a:ea typeface="+mj-ea"/>
                <a:cs typeface="+mj-cs"/>
              </a:rPr>
            </a:br>
            <a:r>
              <a:rPr kumimoji="0" lang="en-US" altLang="ko-KR" sz="24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uLnTx/>
                <a:uFillTx/>
                <a:latin typeface="+mj-ea"/>
                <a:ea typeface="+mj-ea"/>
                <a:cs typeface="+mj-cs"/>
              </a:rPr>
              <a:t>-2.5</a:t>
            </a:r>
            <a:r>
              <a:rPr lang="en-US" altLang="ko-KR" sz="2400" b="1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latin typeface="+mj-ea"/>
                <a:ea typeface="+mj-ea"/>
                <a:cs typeface="+mj-cs"/>
              </a:rPr>
              <a:t>t</a:t>
            </a:r>
            <a:r>
              <a:rPr kumimoji="0" lang="ko-KR" altLang="en-US" sz="24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uLnTx/>
                <a:uFillTx/>
                <a:latin typeface="+mj-ea"/>
                <a:ea typeface="+mj-ea"/>
                <a:cs typeface="+mj-cs"/>
              </a:rPr>
              <a:t> 이상의 중형트럭  </a:t>
            </a:r>
            <a:r>
              <a:rPr kumimoji="0" lang="ko-KR" altLang="en-US" sz="2400" b="1" i="0" u="none" strike="noStrike" kern="1200" cap="none" spc="0" normalizeH="0" baseline="0" noProof="0" dirty="0" err="1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uLnTx/>
                <a:uFillTx/>
                <a:latin typeface="+mj-ea"/>
                <a:ea typeface="+mj-ea"/>
                <a:cs typeface="+mj-cs"/>
              </a:rPr>
              <a:t>혼입률</a:t>
            </a:r>
            <a:r>
              <a:rPr kumimoji="0" lang="ko-KR" altLang="en-US" sz="24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uLnTx/>
                <a:uFillTx/>
                <a:latin typeface="+mj-ea"/>
                <a:ea typeface="+mj-ea"/>
                <a:cs typeface="+mj-cs"/>
              </a:rPr>
              <a:t> </a:t>
            </a:r>
            <a:r>
              <a:rPr kumimoji="0" lang="en-US" altLang="ko-KR" sz="24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uLnTx/>
                <a:uFillTx/>
                <a:latin typeface="+mj-ea"/>
                <a:ea typeface="+mj-ea"/>
                <a:cs typeface="+mj-cs"/>
              </a:rPr>
              <a:t>: 10%</a:t>
            </a:r>
            <a:br>
              <a:rPr kumimoji="0" lang="en-US" altLang="ko-KR" sz="24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uLnTx/>
                <a:uFillTx/>
                <a:latin typeface="+mj-ea"/>
                <a:ea typeface="+mj-ea"/>
                <a:cs typeface="+mj-cs"/>
              </a:rPr>
            </a:br>
            <a:r>
              <a:rPr kumimoji="0" lang="en-US" altLang="ko-KR" sz="24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uLnTx/>
                <a:uFillTx/>
                <a:latin typeface="+mj-ea"/>
                <a:ea typeface="+mj-ea"/>
                <a:cs typeface="+mj-cs"/>
              </a:rPr>
              <a:t>-PHF : 0.95</a:t>
            </a:r>
            <a:br>
              <a:rPr kumimoji="0" lang="en-US" altLang="ko-KR" sz="24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uLnTx/>
                <a:uFillTx/>
                <a:latin typeface="+mj-ea"/>
                <a:ea typeface="+mj-ea"/>
                <a:cs typeface="+mj-cs"/>
              </a:rPr>
            </a:br>
            <a:r>
              <a:rPr kumimoji="0" lang="en-US" altLang="ko-KR" sz="24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uLnTx/>
                <a:uFillTx/>
                <a:latin typeface="+mj-ea"/>
                <a:ea typeface="+mj-ea"/>
                <a:cs typeface="+mj-cs"/>
              </a:rPr>
              <a:t>-</a:t>
            </a:r>
            <a:r>
              <a:rPr kumimoji="0" lang="ko-KR" altLang="en-US" sz="24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uLnTx/>
                <a:uFillTx/>
                <a:latin typeface="+mj-ea"/>
                <a:ea typeface="+mj-ea"/>
                <a:cs typeface="+mj-cs"/>
              </a:rPr>
              <a:t>도 로 폭 </a:t>
            </a:r>
            <a:r>
              <a:rPr kumimoji="0" lang="en-US" altLang="ko-KR" sz="2400" b="1" i="0" u="none" strike="noStrike" kern="1200" cap="none" spc="0" normalizeH="0" baseline="0" noProof="0" dirty="0" smtClean="0"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uLnTx/>
                <a:uFillTx/>
                <a:latin typeface="+mj-ea"/>
                <a:ea typeface="+mj-ea"/>
                <a:cs typeface="+mj-cs"/>
              </a:rPr>
              <a:t>: 35m</a:t>
            </a:r>
            <a:endParaRPr kumimoji="0" lang="ko-KR" altLang="en-US" sz="2400" b="1" i="0" u="none" strike="noStrike" kern="1200" cap="none" spc="0" normalizeH="0" baseline="0" noProof="0" dirty="0">
              <a:ln w="3175">
                <a:solidFill>
                  <a:schemeClr val="tx1">
                    <a:lumMod val="75000"/>
                    <a:lumOff val="25000"/>
                  </a:schemeClr>
                </a:solidFill>
              </a:ln>
              <a:uLnTx/>
              <a:uFillTx/>
              <a:latin typeface="+mj-ea"/>
              <a:ea typeface="+mj-ea"/>
              <a:cs typeface="+mj-cs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1724048"/>
            <a:ext cx="6286512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제목 2"/>
          <p:cNvSpPr>
            <a:spLocks noGrp="1"/>
          </p:cNvSpPr>
          <p:nvPr>
            <p:ph type="title"/>
          </p:nvPr>
        </p:nvSpPr>
        <p:spPr>
          <a:xfrm>
            <a:off x="2267744" y="604158"/>
            <a:ext cx="4518032" cy="664602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2-1)</a:t>
            </a:r>
            <a:r>
              <a:rPr lang="ko-KR" altLang="en-US" dirty="0" smtClean="0"/>
              <a:t>차 </a:t>
            </a:r>
            <a:r>
              <a:rPr lang="ko-KR" altLang="en-US" dirty="0" smtClean="0"/>
              <a:t>로 수 계 산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67744" y="116632"/>
            <a:ext cx="4619664" cy="685798"/>
          </a:xfrm>
        </p:spPr>
        <p:txBody>
          <a:bodyPr>
            <a:noAutofit/>
          </a:bodyPr>
          <a:lstStyle/>
          <a:p>
            <a:r>
              <a:rPr lang="en-US" altLang="ko-KR" sz="4400" dirty="0" smtClean="0"/>
              <a:t>2-2)</a:t>
            </a:r>
            <a:r>
              <a:rPr lang="ko-KR" altLang="en-US" sz="4400" dirty="0" smtClean="0"/>
              <a:t>보 </a:t>
            </a:r>
            <a:r>
              <a:rPr lang="ko-KR" altLang="en-US" sz="4400" dirty="0" smtClean="0"/>
              <a:t>도 설 계</a:t>
            </a:r>
            <a:endParaRPr lang="ko-KR" altLang="en-US" sz="44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72816"/>
            <a:ext cx="3730206" cy="4797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046" y="2204864"/>
            <a:ext cx="3104381" cy="447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직선 화살표 연결선 3"/>
          <p:cNvCxnSpPr/>
          <p:nvPr/>
        </p:nvCxnSpPr>
        <p:spPr>
          <a:xfrm flipH="1" flipV="1">
            <a:off x="4053734" y="2924944"/>
            <a:ext cx="55631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7699372" y="3929619"/>
            <a:ext cx="1428728" cy="2786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000" dirty="0" smtClean="0"/>
          </a:p>
          <a:p>
            <a:pPr algn="ctr"/>
            <a:endParaRPr lang="en-US" altLang="ko-KR" sz="1100" b="1" dirty="0" smtClean="0">
              <a:solidFill>
                <a:srgbClr val="FFFF00"/>
              </a:solidFill>
            </a:endParaRPr>
          </a:p>
          <a:p>
            <a:pPr algn="ctr"/>
            <a:endParaRPr lang="en-US" altLang="ko-KR" sz="1100" b="1" dirty="0" smtClean="0">
              <a:solidFill>
                <a:srgbClr val="FFFF00"/>
              </a:solidFill>
            </a:endParaRPr>
          </a:p>
          <a:p>
            <a:pPr algn="ctr"/>
            <a:endParaRPr lang="en-US" altLang="ko-KR" sz="1100" b="1" dirty="0" smtClean="0">
              <a:solidFill>
                <a:srgbClr val="FFFF00"/>
              </a:solidFill>
            </a:endParaRPr>
          </a:p>
          <a:p>
            <a:r>
              <a:rPr lang="ko-KR" altLang="en-US" sz="1200" b="1" dirty="0" smtClean="0">
                <a:solidFill>
                  <a:schemeClr val="bg1"/>
                </a:solidFill>
              </a:rPr>
              <a:t>단풍나무 </a:t>
            </a:r>
            <a:r>
              <a:rPr lang="en-US" altLang="ko-KR" sz="1200" b="1" dirty="0" smtClean="0">
                <a:solidFill>
                  <a:schemeClr val="bg1"/>
                </a:solidFill>
              </a:rPr>
              <a:t>: </a:t>
            </a:r>
            <a:r>
              <a:rPr lang="ko-KR" altLang="en-US" sz="1200" b="1" dirty="0" smtClean="0">
                <a:solidFill>
                  <a:schemeClr val="bg1"/>
                </a:solidFill>
              </a:rPr>
              <a:t>높이는 </a:t>
            </a:r>
            <a:r>
              <a:rPr lang="en-US" altLang="ko-KR" sz="1200" b="1" dirty="0">
                <a:solidFill>
                  <a:schemeClr val="bg1"/>
                </a:solidFill>
              </a:rPr>
              <a:t>10m</a:t>
            </a:r>
            <a:r>
              <a:rPr lang="ko-KR" altLang="en-US" sz="1200" b="1" dirty="0">
                <a:solidFill>
                  <a:schemeClr val="bg1"/>
                </a:solidFill>
              </a:rPr>
              <a:t>에 달하고</a:t>
            </a:r>
            <a:r>
              <a:rPr lang="en-US" altLang="ko-KR" sz="1200" b="1" dirty="0">
                <a:solidFill>
                  <a:schemeClr val="bg1"/>
                </a:solidFill>
              </a:rPr>
              <a:t>, </a:t>
            </a:r>
            <a:r>
              <a:rPr lang="ko-KR" altLang="en-US" sz="1200" b="1" dirty="0">
                <a:solidFill>
                  <a:schemeClr val="bg1"/>
                </a:solidFill>
              </a:rPr>
              <a:t>작은 가지는 털이 없으며 붉은빛을 띤 갈색이다</a:t>
            </a:r>
            <a:r>
              <a:rPr lang="en-US" altLang="ko-KR" sz="1200" b="1" dirty="0">
                <a:solidFill>
                  <a:schemeClr val="bg1"/>
                </a:solidFill>
              </a:rPr>
              <a:t>. </a:t>
            </a:r>
            <a:r>
              <a:rPr lang="ko-KR" altLang="en-US" sz="1200" b="1" dirty="0">
                <a:solidFill>
                  <a:schemeClr val="bg1"/>
                </a:solidFill>
              </a:rPr>
              <a:t>잎은 </a:t>
            </a:r>
            <a:r>
              <a:rPr lang="ko-KR" altLang="en-US" sz="1200" b="1" dirty="0" err="1">
                <a:solidFill>
                  <a:schemeClr val="bg1"/>
                </a:solidFill>
              </a:rPr>
              <a:t>마주나고</a:t>
            </a:r>
            <a:r>
              <a:rPr lang="ko-KR" altLang="en-US" sz="1200" b="1" dirty="0">
                <a:solidFill>
                  <a:schemeClr val="bg1"/>
                </a:solidFill>
              </a:rPr>
              <a:t> 손바닥 모양으로 </a:t>
            </a:r>
            <a:r>
              <a:rPr lang="en-US" altLang="ko-KR" sz="1200" b="1" dirty="0">
                <a:solidFill>
                  <a:schemeClr val="bg1"/>
                </a:solidFill>
              </a:rPr>
              <a:t>5∼7</a:t>
            </a:r>
            <a:r>
              <a:rPr lang="ko-KR" altLang="en-US" sz="1200" b="1" dirty="0">
                <a:solidFill>
                  <a:schemeClr val="bg1"/>
                </a:solidFill>
              </a:rPr>
              <a:t>개로 깊게 갈라진다</a:t>
            </a:r>
            <a:r>
              <a:rPr lang="en-US" altLang="ko-KR" sz="1200" b="1" dirty="0">
                <a:solidFill>
                  <a:schemeClr val="bg1"/>
                </a:solidFill>
              </a:rPr>
              <a:t>. </a:t>
            </a:r>
            <a:r>
              <a:rPr lang="ko-KR" altLang="en-US" sz="1200" b="1" dirty="0">
                <a:solidFill>
                  <a:schemeClr val="bg1"/>
                </a:solidFill>
              </a:rPr>
              <a:t>갈라진 조각은 넓은 </a:t>
            </a:r>
            <a:r>
              <a:rPr lang="ko-KR" altLang="en-US" sz="1200" b="1" dirty="0" err="1">
                <a:solidFill>
                  <a:schemeClr val="bg1"/>
                </a:solidFill>
              </a:rPr>
              <a:t>바소</a:t>
            </a:r>
            <a:r>
              <a:rPr lang="ko-KR" altLang="en-US" sz="1200" b="1" dirty="0">
                <a:solidFill>
                  <a:schemeClr val="bg1"/>
                </a:solidFill>
              </a:rPr>
              <a:t> 모양이고 끝이 뾰족하며 가장자리에 </a:t>
            </a:r>
            <a:r>
              <a:rPr lang="ko-KR" altLang="en-US" sz="1200" b="1" dirty="0" err="1">
                <a:solidFill>
                  <a:schemeClr val="bg1"/>
                </a:solidFill>
              </a:rPr>
              <a:t>겹톱니가</a:t>
            </a:r>
            <a:r>
              <a:rPr lang="ko-KR" altLang="en-US" sz="1200" b="1" dirty="0">
                <a:solidFill>
                  <a:schemeClr val="bg1"/>
                </a:solidFill>
              </a:rPr>
              <a:t> 있고 길이가 </a:t>
            </a:r>
            <a:r>
              <a:rPr lang="en-US" altLang="ko-KR" sz="1200" b="1" dirty="0">
                <a:solidFill>
                  <a:schemeClr val="bg1"/>
                </a:solidFill>
              </a:rPr>
              <a:t>5∼6cm</a:t>
            </a:r>
            <a:r>
              <a:rPr lang="ko-KR" altLang="en-US" sz="1200" b="1" dirty="0">
                <a:solidFill>
                  <a:schemeClr val="bg1"/>
                </a:solidFill>
              </a:rPr>
              <a:t>이다 </a:t>
            </a:r>
          </a:p>
          <a:p>
            <a:pPr algn="ctr"/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  <a:p>
            <a:pPr algn="ctr"/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4139952" y="1124744"/>
            <a:ext cx="2160240" cy="1008112"/>
          </a:xfrm>
          <a:prstGeom prst="rect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dirty="0" smtClean="0"/>
          </a:p>
          <a:p>
            <a:pPr algn="ctr"/>
            <a:r>
              <a:rPr lang="ko-KR" altLang="en-US" b="1" dirty="0" smtClean="0"/>
              <a:t>보도의 폭 </a:t>
            </a:r>
            <a:r>
              <a:rPr lang="en-US" altLang="ko-KR" b="1" dirty="0" smtClean="0"/>
              <a:t>: 3.53m</a:t>
            </a:r>
          </a:p>
          <a:p>
            <a:pPr algn="ctr"/>
            <a:r>
              <a:rPr lang="en-US" altLang="ko-KR" b="1" dirty="0" smtClean="0"/>
              <a:t>“</a:t>
            </a:r>
            <a:r>
              <a:rPr lang="ko-KR" altLang="en-US" b="1" dirty="0" smtClean="0"/>
              <a:t>단풍나무</a:t>
            </a:r>
            <a:r>
              <a:rPr lang="en-US" altLang="ko-KR" b="1" dirty="0" smtClean="0"/>
              <a:t>”</a:t>
            </a:r>
          </a:p>
          <a:p>
            <a:pPr algn="ctr"/>
            <a:r>
              <a:rPr lang="ko-KR" altLang="en-US" b="1" dirty="0" smtClean="0"/>
              <a:t>설</a:t>
            </a:r>
            <a:r>
              <a:rPr lang="ko-KR" altLang="en-US" b="1" dirty="0"/>
              <a:t>치</a:t>
            </a:r>
            <a:r>
              <a:rPr lang="ko-KR" altLang="en-US" b="1" dirty="0" smtClean="0"/>
              <a:t> 간격 </a:t>
            </a:r>
            <a:r>
              <a:rPr lang="en-US" altLang="ko-KR" b="1" dirty="0" smtClean="0"/>
              <a:t>: 6m</a:t>
            </a:r>
          </a:p>
          <a:p>
            <a:pPr algn="ctr"/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2"/>
          <p:cNvSpPr>
            <a:spLocks noGrp="1"/>
          </p:cNvSpPr>
          <p:nvPr>
            <p:ph type="title"/>
          </p:nvPr>
        </p:nvSpPr>
        <p:spPr>
          <a:xfrm>
            <a:off x="2267744" y="192630"/>
            <a:ext cx="4551483" cy="664602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2-3)</a:t>
            </a:r>
            <a:r>
              <a:rPr lang="ko-KR" altLang="en-US" dirty="0" smtClean="0"/>
              <a:t>자 </a:t>
            </a:r>
            <a:r>
              <a:rPr lang="ko-KR" altLang="en-US" dirty="0" smtClean="0"/>
              <a:t>전 거 도 로 </a:t>
            </a:r>
            <a:endParaRPr lang="ko-KR" altLang="en-US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9078" y="1162050"/>
            <a:ext cx="3244810" cy="569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4" name="그룹 3"/>
          <p:cNvGrpSpPr/>
          <p:nvPr/>
        </p:nvGrpSpPr>
        <p:grpSpPr>
          <a:xfrm>
            <a:off x="3851920" y="2708920"/>
            <a:ext cx="5246876" cy="3876675"/>
            <a:chOff x="3851920" y="2708920"/>
            <a:chExt cx="5246876" cy="3876675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2718432"/>
              <a:ext cx="3271299" cy="38576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7123219" y="2708920"/>
              <a:ext cx="1975577" cy="3876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2"/>
          <p:cNvSpPr>
            <a:spLocks noGrp="1"/>
          </p:cNvSpPr>
          <p:nvPr>
            <p:ph type="title"/>
          </p:nvPr>
        </p:nvSpPr>
        <p:spPr>
          <a:xfrm>
            <a:off x="2267744" y="192630"/>
            <a:ext cx="4592552" cy="664602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2-4)</a:t>
            </a:r>
            <a:r>
              <a:rPr lang="ko-KR" altLang="en-US" dirty="0" smtClean="0"/>
              <a:t>장 </a:t>
            </a:r>
            <a:r>
              <a:rPr lang="ko-KR" altLang="en-US" dirty="0" smtClean="0"/>
              <a:t>애 인 보 도 </a:t>
            </a:r>
            <a:endParaRPr lang="ko-KR" alt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80728"/>
            <a:ext cx="3744416" cy="576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016224"/>
            <a:ext cx="4464496" cy="472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2"/>
          <p:cNvSpPr txBox="1">
            <a:spLocks/>
          </p:cNvSpPr>
          <p:nvPr/>
        </p:nvSpPr>
        <p:spPr>
          <a:xfrm>
            <a:off x="2339752" y="460142"/>
            <a:ext cx="4464496" cy="66460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>
            <a:lvl1pPr marL="484632" algn="l" rtl="0" eaLnBrk="1" latinLnBrk="1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dirty="0" smtClean="0">
                <a:latin typeface="굴림체" pitchFamily="49" charset="-127"/>
                <a:ea typeface="굴림체" pitchFamily="49" charset="-127"/>
              </a:rPr>
              <a:t>2-5)</a:t>
            </a:r>
            <a:r>
              <a:rPr lang="ko-KR" altLang="en-US" dirty="0" smtClean="0">
                <a:latin typeface="굴림체" pitchFamily="49" charset="-127"/>
                <a:ea typeface="굴림체" pitchFamily="49" charset="-127"/>
              </a:rPr>
              <a:t>차 </a:t>
            </a:r>
            <a:r>
              <a:rPr lang="ko-KR" altLang="en-US" dirty="0" smtClean="0">
                <a:latin typeface="굴림체" pitchFamily="49" charset="-127"/>
                <a:ea typeface="굴림체" pitchFamily="49" charset="-127"/>
              </a:rPr>
              <a:t>로 폭 설 계</a:t>
            </a:r>
            <a:endParaRPr lang="ko-KR" altLang="en-US" dirty="0">
              <a:latin typeface="굴림체" pitchFamily="49" charset="-127"/>
              <a:ea typeface="굴림체" pitchFamily="49" charset="-127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187854"/>
            <a:ext cx="4572000" cy="4405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6844649" y="4119262"/>
            <a:ext cx="759732" cy="6145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207071"/>
            <a:ext cx="4536504" cy="4246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646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8800"/>
            <a:ext cx="4032448" cy="5042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제목 2"/>
          <p:cNvSpPr>
            <a:spLocks noGrp="1"/>
          </p:cNvSpPr>
          <p:nvPr>
            <p:ph type="title"/>
          </p:nvPr>
        </p:nvSpPr>
        <p:spPr>
          <a:xfrm>
            <a:off x="2267744" y="335506"/>
            <a:ext cx="4571740" cy="664602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2-6)</a:t>
            </a:r>
            <a:r>
              <a:rPr lang="ko-KR" altLang="en-US" dirty="0" smtClean="0"/>
              <a:t>배 </a:t>
            </a:r>
            <a:r>
              <a:rPr lang="ko-KR" altLang="en-US" dirty="0" smtClean="0"/>
              <a:t>수 로 설 계</a:t>
            </a:r>
            <a:endParaRPr lang="ko-KR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628800"/>
            <a:ext cx="2409825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그룹 6"/>
          <p:cNvGrpSpPr/>
          <p:nvPr/>
        </p:nvGrpSpPr>
        <p:grpSpPr>
          <a:xfrm>
            <a:off x="7125841" y="1988840"/>
            <a:ext cx="1910655" cy="1080120"/>
            <a:chOff x="7125841" y="1988840"/>
            <a:chExt cx="1910655" cy="1080120"/>
          </a:xfrm>
        </p:grpSpPr>
        <p:sp>
          <p:nvSpPr>
            <p:cNvPr id="2" name="직사각형 1"/>
            <p:cNvSpPr/>
            <p:nvPr/>
          </p:nvSpPr>
          <p:spPr>
            <a:xfrm>
              <a:off x="7632848" y="1988840"/>
              <a:ext cx="1403648" cy="108012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dirty="0" err="1" smtClean="0"/>
                <a:t>닥타일사각맨홀뚜</a:t>
              </a:r>
              <a:r>
                <a:rPr lang="ko-KR" altLang="en-US" dirty="0" err="1"/>
                <a:t>껑</a:t>
              </a:r>
              <a:endParaRPr lang="ko-KR" altLang="en-US" dirty="0"/>
            </a:p>
          </p:txBody>
        </p:sp>
        <p:cxnSp>
          <p:nvCxnSpPr>
            <p:cNvPr id="5" name="직선 화살표 연결선 4"/>
            <p:cNvCxnSpPr>
              <a:stCxn id="2" idx="1"/>
            </p:cNvCxnSpPr>
            <p:nvPr/>
          </p:nvCxnSpPr>
          <p:spPr>
            <a:xfrm flipH="1">
              <a:off x="7125841" y="2528900"/>
              <a:ext cx="50700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직사각형 7"/>
          <p:cNvSpPr/>
          <p:nvPr/>
        </p:nvSpPr>
        <p:spPr>
          <a:xfrm>
            <a:off x="5292080" y="4150072"/>
            <a:ext cx="3240360" cy="20152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err="1" smtClean="0"/>
              <a:t>닥타일</a:t>
            </a:r>
            <a:r>
              <a:rPr lang="ko-KR" altLang="en-US" sz="1400" dirty="0" smtClean="0"/>
              <a:t> 사각 맨홀뚜껑</a:t>
            </a:r>
            <a:r>
              <a:rPr lang="en-US" altLang="ko-KR" sz="1400" dirty="0" smtClean="0"/>
              <a:t>:</a:t>
            </a:r>
          </a:p>
          <a:p>
            <a:pPr algn="ctr"/>
            <a:r>
              <a:rPr lang="ko-KR" altLang="en-US" sz="1400" dirty="0" smtClean="0"/>
              <a:t>흑연의 결정조직이 독립적인 구상으로 되어있기 때문에 </a:t>
            </a:r>
            <a:r>
              <a:rPr lang="ko-KR" altLang="en-US" sz="1400" dirty="0"/>
              <a:t>웬</a:t>
            </a:r>
            <a:r>
              <a:rPr lang="ko-KR" altLang="en-US" sz="1400" dirty="0" smtClean="0"/>
              <a:t>만한 충격에도 </a:t>
            </a:r>
            <a:r>
              <a:rPr lang="ko-KR" altLang="en-US" sz="1400" dirty="0" err="1" smtClean="0"/>
              <a:t>잘깨지지</a:t>
            </a:r>
            <a:r>
              <a:rPr lang="ko-KR" altLang="en-US" sz="1400" dirty="0" smtClean="0"/>
              <a:t> 않으며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또한 </a:t>
            </a:r>
            <a:r>
              <a:rPr lang="ko-KR" altLang="en-US" sz="1400" dirty="0" err="1" smtClean="0"/>
              <a:t>회주철</a:t>
            </a:r>
            <a:r>
              <a:rPr lang="ko-KR" altLang="en-US" sz="1400" dirty="0" smtClean="0"/>
              <a:t> 보다 인장강도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내력</a:t>
            </a:r>
            <a:r>
              <a:rPr lang="en-US" altLang="ko-KR" sz="1400" dirty="0" smtClean="0"/>
              <a:t>, </a:t>
            </a:r>
            <a:r>
              <a:rPr lang="ko-KR" altLang="en-US" sz="1400" dirty="0" err="1" smtClean="0"/>
              <a:t>연신율</a:t>
            </a:r>
            <a:r>
              <a:rPr lang="ko-KR" altLang="en-US" sz="1400" dirty="0" smtClean="0"/>
              <a:t> 등 기계적 성능에서도 우수하다</a:t>
            </a:r>
            <a:r>
              <a:rPr lang="en-US" altLang="ko-KR" sz="1400" dirty="0" smtClean="0"/>
              <a:t>.</a:t>
            </a:r>
          </a:p>
          <a:p>
            <a:pPr algn="ctr"/>
            <a:r>
              <a:rPr lang="ko-KR" altLang="en-US" sz="1400" dirty="0" err="1" smtClean="0"/>
              <a:t>닥타일은</a:t>
            </a:r>
            <a:r>
              <a:rPr lang="ko-KR" altLang="en-US" sz="1400" dirty="0" smtClean="0"/>
              <a:t> </a:t>
            </a:r>
            <a:r>
              <a:rPr lang="ko-KR" altLang="en-US" sz="1400" dirty="0" err="1" smtClean="0"/>
              <a:t>회주철</a:t>
            </a:r>
            <a:r>
              <a:rPr lang="ko-KR" altLang="en-US" sz="1400" dirty="0" smtClean="0"/>
              <a:t> 보다 가볍기 때문에 작업 및 설치가 용이하다</a:t>
            </a:r>
            <a:r>
              <a:rPr lang="en-US" altLang="ko-KR" sz="1400" dirty="0" smtClean="0"/>
              <a:t>.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417186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열정">
  <a:themeElements>
    <a:clrScheme name="열정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열정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열정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604</TotalTime>
  <Words>287</Words>
  <Application>Microsoft Office PowerPoint</Application>
  <PresentationFormat>화면 슬라이드 쇼(4:3)</PresentationFormat>
  <Paragraphs>51</Paragraphs>
  <Slides>13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열정</vt:lpstr>
      <vt:lpstr>도  로 횡 단 면 설 계</vt:lpstr>
      <vt:lpstr>목  차</vt:lpstr>
      <vt:lpstr>1.설 계 조 건</vt:lpstr>
      <vt:lpstr>2-1)차 로 수 계 산</vt:lpstr>
      <vt:lpstr>2-2)보 도 설 계</vt:lpstr>
      <vt:lpstr>2-3)자 전 거 도 로 </vt:lpstr>
      <vt:lpstr>2-4)장 애 인 보 도 </vt:lpstr>
      <vt:lpstr>PowerPoint 프레젠테이션</vt:lpstr>
      <vt:lpstr>2-6)배 수 로 설 계</vt:lpstr>
      <vt:lpstr>3.중 앙 분 리 대 설 계</vt:lpstr>
      <vt:lpstr>4.완 성 설 계 도 면</vt:lpstr>
      <vt:lpstr>PowerPoint 프레젠테이션</vt:lpstr>
      <vt:lpstr> 감 사 합 니 다.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도 로 기 하 구 조 설 계</dc:title>
  <dc:creator>사용자 01</dc:creator>
  <cp:lastModifiedBy>user</cp:lastModifiedBy>
  <cp:revision>63</cp:revision>
  <dcterms:created xsi:type="dcterms:W3CDTF">2011-11-14T10:17:09Z</dcterms:created>
  <dcterms:modified xsi:type="dcterms:W3CDTF">2011-11-29T17:27:46Z</dcterms:modified>
</cp:coreProperties>
</file>