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8" r:id="rId3"/>
    <p:sldId id="259" r:id="rId4"/>
    <p:sldId id="282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2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hp\&#48148;&#53461;%20&#54868;&#47732;\&#45236;&#44732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2418096723869"/>
          <c:y val="3.550298422402591E-2"/>
          <c:w val="0.71294851794071767"/>
          <c:h val="0.93047404487134577"/>
        </c:manualLayout>
      </c:layout>
      <c:lineChart>
        <c:grouping val="standard"/>
        <c:varyColors val="0"/>
        <c:ser>
          <c:idx val="0"/>
          <c:order val="0"/>
          <c:tx>
            <c:strRef>
              <c:f>토량계산표!$B$1</c:f>
              <c:strCache>
                <c:ptCount val="1"/>
                <c:pt idx="0">
                  <c:v>거리</c:v>
                </c:pt>
              </c:strCache>
            </c:strRef>
          </c:tx>
          <c:spPr>
            <a:ln w="38100">
              <a:solidFill>
                <a:srgbClr val="004586"/>
              </a:solidFill>
              <a:prstDash val="solid"/>
            </a:ln>
          </c:spPr>
          <c:marker>
            <c:symbol val="none"/>
          </c:marker>
          <c:cat>
            <c:strRef>
              <c:f>토량계산표!$A$2:$A$52</c:f>
              <c:strCache>
                <c:ptCount val="51"/>
                <c:pt idx="1">
                  <c:v>A</c:v>
                </c:pt>
                <c:pt idx="2">
                  <c:v>NO.1</c:v>
                </c:pt>
                <c:pt idx="3">
                  <c:v>NO.1 +3</c:v>
                </c:pt>
                <c:pt idx="4">
                  <c:v>NO.2</c:v>
                </c:pt>
                <c:pt idx="5">
                  <c:v>NO.2 +5.7</c:v>
                </c:pt>
                <c:pt idx="6">
                  <c:v>NO.3</c:v>
                </c:pt>
                <c:pt idx="7">
                  <c:v>NO.4</c:v>
                </c:pt>
                <c:pt idx="8">
                  <c:v>NO.4 +6</c:v>
                </c:pt>
                <c:pt idx="9">
                  <c:v>NO.5</c:v>
                </c:pt>
                <c:pt idx="10">
                  <c:v>NO.5 +18</c:v>
                </c:pt>
                <c:pt idx="11">
                  <c:v>NO.6</c:v>
                </c:pt>
                <c:pt idx="12">
                  <c:v>NO.7</c:v>
                </c:pt>
                <c:pt idx="13">
                  <c:v>NO.8</c:v>
                </c:pt>
                <c:pt idx="14">
                  <c:v>NO.9</c:v>
                </c:pt>
                <c:pt idx="15">
                  <c:v>NO.10</c:v>
                </c:pt>
                <c:pt idx="16">
                  <c:v>NO.11</c:v>
                </c:pt>
                <c:pt idx="17">
                  <c:v>NO.11 +15</c:v>
                </c:pt>
                <c:pt idx="18">
                  <c:v>NO.12</c:v>
                </c:pt>
                <c:pt idx="19">
                  <c:v>NO.12 +14</c:v>
                </c:pt>
                <c:pt idx="20">
                  <c:v>NO.13</c:v>
                </c:pt>
                <c:pt idx="21">
                  <c:v>NO.13 +7</c:v>
                </c:pt>
                <c:pt idx="22">
                  <c:v>NO.14</c:v>
                </c:pt>
                <c:pt idx="23">
                  <c:v>NO.15</c:v>
                </c:pt>
                <c:pt idx="24">
                  <c:v>NO.15 +10</c:v>
                </c:pt>
                <c:pt idx="25">
                  <c:v>NO.16</c:v>
                </c:pt>
                <c:pt idx="26">
                  <c:v>NO.16 +16</c:v>
                </c:pt>
                <c:pt idx="27">
                  <c:v>NO.17</c:v>
                </c:pt>
                <c:pt idx="28">
                  <c:v>NO.17 +10</c:v>
                </c:pt>
                <c:pt idx="29">
                  <c:v>NO.18</c:v>
                </c:pt>
                <c:pt idx="30">
                  <c:v>NO.19</c:v>
                </c:pt>
                <c:pt idx="31">
                  <c:v>NO.20</c:v>
                </c:pt>
                <c:pt idx="32">
                  <c:v>NO.21</c:v>
                </c:pt>
                <c:pt idx="33">
                  <c:v>NO.21 +8</c:v>
                </c:pt>
                <c:pt idx="34">
                  <c:v>NO.22</c:v>
                </c:pt>
                <c:pt idx="35">
                  <c:v>NO.22 +10</c:v>
                </c:pt>
                <c:pt idx="36">
                  <c:v>NO.23</c:v>
                </c:pt>
                <c:pt idx="37">
                  <c:v>NO.24</c:v>
                </c:pt>
                <c:pt idx="38">
                  <c:v>NO.25</c:v>
                </c:pt>
                <c:pt idx="39">
                  <c:v>NO.26</c:v>
                </c:pt>
                <c:pt idx="40">
                  <c:v>NO.27</c:v>
                </c:pt>
                <c:pt idx="41">
                  <c:v>NO.28</c:v>
                </c:pt>
                <c:pt idx="42">
                  <c:v>NO.29</c:v>
                </c:pt>
                <c:pt idx="43">
                  <c:v>NO.29 +10</c:v>
                </c:pt>
                <c:pt idx="44">
                  <c:v>NO.30</c:v>
                </c:pt>
                <c:pt idx="45">
                  <c:v>NO.31</c:v>
                </c:pt>
                <c:pt idx="46">
                  <c:v>NO.32</c:v>
                </c:pt>
                <c:pt idx="47">
                  <c:v>NO.32 +16</c:v>
                </c:pt>
                <c:pt idx="48">
                  <c:v>NO.33</c:v>
                </c:pt>
                <c:pt idx="49">
                  <c:v>NO.34</c:v>
                </c:pt>
                <c:pt idx="50">
                  <c:v>NO.35</c:v>
                </c:pt>
              </c:strCache>
            </c:strRef>
          </c:cat>
          <c:val>
            <c:numRef>
              <c:f>토량계산표!$B$2:$B$52</c:f>
              <c:numCache>
                <c:formatCode>0.0</c:formatCode>
                <c:ptCount val="51"/>
                <c:pt idx="1">
                  <c:v>0</c:v>
                </c:pt>
                <c:pt idx="2">
                  <c:v>20</c:v>
                </c:pt>
                <c:pt idx="3">
                  <c:v>3</c:v>
                </c:pt>
                <c:pt idx="4">
                  <c:v>17</c:v>
                </c:pt>
                <c:pt idx="5">
                  <c:v>5.7</c:v>
                </c:pt>
                <c:pt idx="6">
                  <c:v>14.3</c:v>
                </c:pt>
                <c:pt idx="7">
                  <c:v>20</c:v>
                </c:pt>
                <c:pt idx="8">
                  <c:v>6</c:v>
                </c:pt>
                <c:pt idx="9">
                  <c:v>14</c:v>
                </c:pt>
                <c:pt idx="10">
                  <c:v>18</c:v>
                </c:pt>
                <c:pt idx="11">
                  <c:v>2</c:v>
                </c:pt>
                <c:pt idx="12">
                  <c:v>20</c:v>
                </c:pt>
                <c:pt idx="13">
                  <c:v>20</c:v>
                </c:pt>
                <c:pt idx="14">
                  <c:v>20</c:v>
                </c:pt>
                <c:pt idx="15">
                  <c:v>20</c:v>
                </c:pt>
                <c:pt idx="16">
                  <c:v>20</c:v>
                </c:pt>
                <c:pt idx="17">
                  <c:v>15</c:v>
                </c:pt>
                <c:pt idx="18">
                  <c:v>5</c:v>
                </c:pt>
                <c:pt idx="19">
                  <c:v>14</c:v>
                </c:pt>
                <c:pt idx="20">
                  <c:v>6</c:v>
                </c:pt>
                <c:pt idx="21">
                  <c:v>7</c:v>
                </c:pt>
                <c:pt idx="22">
                  <c:v>13</c:v>
                </c:pt>
                <c:pt idx="23">
                  <c:v>20</c:v>
                </c:pt>
                <c:pt idx="24">
                  <c:v>10</c:v>
                </c:pt>
                <c:pt idx="25">
                  <c:v>10</c:v>
                </c:pt>
                <c:pt idx="26">
                  <c:v>16</c:v>
                </c:pt>
                <c:pt idx="27">
                  <c:v>4</c:v>
                </c:pt>
                <c:pt idx="28">
                  <c:v>10</c:v>
                </c:pt>
                <c:pt idx="29">
                  <c:v>10</c:v>
                </c:pt>
                <c:pt idx="30">
                  <c:v>20</c:v>
                </c:pt>
                <c:pt idx="31">
                  <c:v>20</c:v>
                </c:pt>
                <c:pt idx="32">
                  <c:v>20</c:v>
                </c:pt>
                <c:pt idx="33">
                  <c:v>8</c:v>
                </c:pt>
                <c:pt idx="34">
                  <c:v>12</c:v>
                </c:pt>
                <c:pt idx="35">
                  <c:v>10</c:v>
                </c:pt>
                <c:pt idx="36">
                  <c:v>10</c:v>
                </c:pt>
                <c:pt idx="37">
                  <c:v>20</c:v>
                </c:pt>
                <c:pt idx="38">
                  <c:v>20</c:v>
                </c:pt>
                <c:pt idx="39">
                  <c:v>20</c:v>
                </c:pt>
                <c:pt idx="40">
                  <c:v>20</c:v>
                </c:pt>
                <c:pt idx="41">
                  <c:v>20</c:v>
                </c:pt>
                <c:pt idx="42">
                  <c:v>20</c:v>
                </c:pt>
                <c:pt idx="43">
                  <c:v>10</c:v>
                </c:pt>
                <c:pt idx="44">
                  <c:v>10</c:v>
                </c:pt>
                <c:pt idx="45">
                  <c:v>20</c:v>
                </c:pt>
                <c:pt idx="46">
                  <c:v>20</c:v>
                </c:pt>
                <c:pt idx="47">
                  <c:v>16</c:v>
                </c:pt>
                <c:pt idx="48">
                  <c:v>4</c:v>
                </c:pt>
                <c:pt idx="49">
                  <c:v>20</c:v>
                </c:pt>
                <c:pt idx="50">
                  <c:v>20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토량계산표!$K$1</c:f>
              <c:strCache>
                <c:ptCount val="1"/>
                <c:pt idx="0">
                  <c:v>누가토량</c:v>
                </c:pt>
              </c:strCache>
            </c:strRef>
          </c:tx>
          <c:spPr>
            <a:ln w="38100">
              <a:solidFill>
                <a:srgbClr val="FF950E"/>
              </a:solidFill>
              <a:prstDash val="solid"/>
            </a:ln>
          </c:spPr>
          <c:marker>
            <c:symbol val="none"/>
          </c:marker>
          <c:cat>
            <c:strRef>
              <c:f>토량계산표!$A$2:$A$52</c:f>
              <c:strCache>
                <c:ptCount val="51"/>
                <c:pt idx="1">
                  <c:v>A</c:v>
                </c:pt>
                <c:pt idx="2">
                  <c:v>NO.1</c:v>
                </c:pt>
                <c:pt idx="3">
                  <c:v>NO.1 +3</c:v>
                </c:pt>
                <c:pt idx="4">
                  <c:v>NO.2</c:v>
                </c:pt>
                <c:pt idx="5">
                  <c:v>NO.2 +5.7</c:v>
                </c:pt>
                <c:pt idx="6">
                  <c:v>NO.3</c:v>
                </c:pt>
                <c:pt idx="7">
                  <c:v>NO.4</c:v>
                </c:pt>
                <c:pt idx="8">
                  <c:v>NO.4 +6</c:v>
                </c:pt>
                <c:pt idx="9">
                  <c:v>NO.5</c:v>
                </c:pt>
                <c:pt idx="10">
                  <c:v>NO.5 +18</c:v>
                </c:pt>
                <c:pt idx="11">
                  <c:v>NO.6</c:v>
                </c:pt>
                <c:pt idx="12">
                  <c:v>NO.7</c:v>
                </c:pt>
                <c:pt idx="13">
                  <c:v>NO.8</c:v>
                </c:pt>
                <c:pt idx="14">
                  <c:v>NO.9</c:v>
                </c:pt>
                <c:pt idx="15">
                  <c:v>NO.10</c:v>
                </c:pt>
                <c:pt idx="16">
                  <c:v>NO.11</c:v>
                </c:pt>
                <c:pt idx="17">
                  <c:v>NO.11 +15</c:v>
                </c:pt>
                <c:pt idx="18">
                  <c:v>NO.12</c:v>
                </c:pt>
                <c:pt idx="19">
                  <c:v>NO.12 +14</c:v>
                </c:pt>
                <c:pt idx="20">
                  <c:v>NO.13</c:v>
                </c:pt>
                <c:pt idx="21">
                  <c:v>NO.13 +7</c:v>
                </c:pt>
                <c:pt idx="22">
                  <c:v>NO.14</c:v>
                </c:pt>
                <c:pt idx="23">
                  <c:v>NO.15</c:v>
                </c:pt>
                <c:pt idx="24">
                  <c:v>NO.15 +10</c:v>
                </c:pt>
                <c:pt idx="25">
                  <c:v>NO.16</c:v>
                </c:pt>
                <c:pt idx="26">
                  <c:v>NO.16 +16</c:v>
                </c:pt>
                <c:pt idx="27">
                  <c:v>NO.17</c:v>
                </c:pt>
                <c:pt idx="28">
                  <c:v>NO.17 +10</c:v>
                </c:pt>
                <c:pt idx="29">
                  <c:v>NO.18</c:v>
                </c:pt>
                <c:pt idx="30">
                  <c:v>NO.19</c:v>
                </c:pt>
                <c:pt idx="31">
                  <c:v>NO.20</c:v>
                </c:pt>
                <c:pt idx="32">
                  <c:v>NO.21</c:v>
                </c:pt>
                <c:pt idx="33">
                  <c:v>NO.21 +8</c:v>
                </c:pt>
                <c:pt idx="34">
                  <c:v>NO.22</c:v>
                </c:pt>
                <c:pt idx="35">
                  <c:v>NO.22 +10</c:v>
                </c:pt>
                <c:pt idx="36">
                  <c:v>NO.23</c:v>
                </c:pt>
                <c:pt idx="37">
                  <c:v>NO.24</c:v>
                </c:pt>
                <c:pt idx="38">
                  <c:v>NO.25</c:v>
                </c:pt>
                <c:pt idx="39">
                  <c:v>NO.26</c:v>
                </c:pt>
                <c:pt idx="40">
                  <c:v>NO.27</c:v>
                </c:pt>
                <c:pt idx="41">
                  <c:v>NO.28</c:v>
                </c:pt>
                <c:pt idx="42">
                  <c:v>NO.29</c:v>
                </c:pt>
                <c:pt idx="43">
                  <c:v>NO.29 +10</c:v>
                </c:pt>
                <c:pt idx="44">
                  <c:v>NO.30</c:v>
                </c:pt>
                <c:pt idx="45">
                  <c:v>NO.31</c:v>
                </c:pt>
                <c:pt idx="46">
                  <c:v>NO.32</c:v>
                </c:pt>
                <c:pt idx="47">
                  <c:v>NO.32 +16</c:v>
                </c:pt>
                <c:pt idx="48">
                  <c:v>NO.33</c:v>
                </c:pt>
                <c:pt idx="49">
                  <c:v>NO.34</c:v>
                </c:pt>
                <c:pt idx="50">
                  <c:v>NO.35</c:v>
                </c:pt>
              </c:strCache>
            </c:strRef>
          </c:cat>
          <c:val>
            <c:numRef>
              <c:f>토량계산표!$K$2:$K$52</c:f>
              <c:numCache>
                <c:formatCode>General</c:formatCode>
                <c:ptCount val="51"/>
                <c:pt idx="2" formatCode="0.0">
                  <c:v>-31596.475555555557</c:v>
                </c:pt>
                <c:pt idx="3" formatCode="0.0">
                  <c:v>-41090.201888888885</c:v>
                </c:pt>
                <c:pt idx="4" formatCode="0.0">
                  <c:v>-92222.358000000007</c:v>
                </c:pt>
                <c:pt idx="5" formatCode="0.0">
                  <c:v>-99688.899688333346</c:v>
                </c:pt>
                <c:pt idx="6" formatCode="0.0">
                  <c:v>-100034.0915988889</c:v>
                </c:pt>
                <c:pt idx="7" formatCode="0.0">
                  <c:v>-97446.2385988889</c:v>
                </c:pt>
                <c:pt idx="8" formatCode="0.0">
                  <c:v>-94417.264898888898</c:v>
                </c:pt>
                <c:pt idx="9" formatCode="0.0">
                  <c:v>-93534.808265555563</c:v>
                </c:pt>
                <c:pt idx="10" formatCode="0.0">
                  <c:v>-101564.62266555557</c:v>
                </c:pt>
                <c:pt idx="11" formatCode="0.0">
                  <c:v>-103569.96071000001</c:v>
                </c:pt>
                <c:pt idx="12" formatCode="0.0">
                  <c:v>-137976.16626555557</c:v>
                </c:pt>
                <c:pt idx="13" formatCode="0.0">
                  <c:v>-200430.64071000001</c:v>
                </c:pt>
                <c:pt idx="14" formatCode="0.0">
                  <c:v>-279201.40737666667</c:v>
                </c:pt>
                <c:pt idx="15" formatCode="0.0">
                  <c:v>-346334.30293222226</c:v>
                </c:pt>
                <c:pt idx="16" formatCode="0.0">
                  <c:v>-402350.51848777779</c:v>
                </c:pt>
                <c:pt idx="17" formatCode="0.0">
                  <c:v>-428540.14607111114</c:v>
                </c:pt>
                <c:pt idx="18" formatCode="0.0">
                  <c:v>-428857.0742655556</c:v>
                </c:pt>
                <c:pt idx="19" formatCode="0.0">
                  <c:v>-421508.10458777781</c:v>
                </c:pt>
                <c:pt idx="20" formatCode="0.0">
                  <c:v>-419797.67915444449</c:v>
                </c:pt>
                <c:pt idx="21" formatCode="0.0">
                  <c:v>-413048.70230444451</c:v>
                </c:pt>
                <c:pt idx="22" formatCode="0.0">
                  <c:v>-388802.25995444448</c:v>
                </c:pt>
                <c:pt idx="23" formatCode="0.0">
                  <c:v>-359799.00395444449</c:v>
                </c:pt>
                <c:pt idx="24" formatCode="0.0">
                  <c:v>-346216.07995444449</c:v>
                </c:pt>
                <c:pt idx="25" formatCode="0.0">
                  <c:v>-325981.7824544445</c:v>
                </c:pt>
                <c:pt idx="26" formatCode="0.0">
                  <c:v>-300032.2480544445</c:v>
                </c:pt>
                <c:pt idx="27" formatCode="0.0">
                  <c:v>-291253.16205444449</c:v>
                </c:pt>
                <c:pt idx="28" formatCode="0.0">
                  <c:v>-259343.20855444449</c:v>
                </c:pt>
                <c:pt idx="29" formatCode="0.0">
                  <c:v>-234587.37155444449</c:v>
                </c:pt>
                <c:pt idx="30" formatCode="0.0">
                  <c:v>-219538.98155444447</c:v>
                </c:pt>
                <c:pt idx="31" formatCode="0.0">
                  <c:v>-221441.73244333337</c:v>
                </c:pt>
                <c:pt idx="32" formatCode="0.0">
                  <c:v>-213990.31488777781</c:v>
                </c:pt>
                <c:pt idx="33" formatCode="0.0">
                  <c:v>-210248.64751000004</c:v>
                </c:pt>
                <c:pt idx="34" formatCode="0.0">
                  <c:v>-210248.64751000004</c:v>
                </c:pt>
                <c:pt idx="35" formatCode="0.0">
                  <c:v>-204689.95634333338</c:v>
                </c:pt>
                <c:pt idx="36" formatCode="0.0">
                  <c:v>-195710.09473222226</c:v>
                </c:pt>
                <c:pt idx="37" formatCode="0.0">
                  <c:v>-221540.54828777781</c:v>
                </c:pt>
                <c:pt idx="38" formatCode="0.0">
                  <c:v>-276672.16051000002</c:v>
                </c:pt>
                <c:pt idx="39" formatCode="0.0">
                  <c:v>-299130.97828777781</c:v>
                </c:pt>
                <c:pt idx="40" formatCode="0.0">
                  <c:v>-311338.12495444447</c:v>
                </c:pt>
                <c:pt idx="41" formatCode="0.0">
                  <c:v>-315009.08962111117</c:v>
                </c:pt>
                <c:pt idx="42" formatCode="0.0">
                  <c:v>-306452.92162111116</c:v>
                </c:pt>
                <c:pt idx="43" formatCode="0.0">
                  <c:v>-297662.81312111119</c:v>
                </c:pt>
                <c:pt idx="44" formatCode="0.0">
                  <c:v>-272274.72862111119</c:v>
                </c:pt>
                <c:pt idx="45" formatCode="0.0">
                  <c:v>-187725.8016211112</c:v>
                </c:pt>
                <c:pt idx="46" formatCode="0.0">
                  <c:v>-99991.514621111186</c:v>
                </c:pt>
                <c:pt idx="47" formatCode="0.0">
                  <c:v>-43099.161021111184</c:v>
                </c:pt>
                <c:pt idx="48" formatCode="0.0">
                  <c:v>1029.4462011110591</c:v>
                </c:pt>
                <c:pt idx="49" formatCode="0.0">
                  <c:v>108594.78620111106</c:v>
                </c:pt>
                <c:pt idx="50" formatCode="0.0">
                  <c:v>161601.40808999995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097344"/>
        <c:axId val="155828224"/>
      </c:lineChart>
      <c:catAx>
        <c:axId val="15509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돋움"/>
                <a:ea typeface="돋움"/>
                <a:cs typeface="돋움"/>
              </a:defRPr>
            </a:pPr>
            <a:endParaRPr lang="ko-KR"/>
          </a:p>
        </c:txPr>
        <c:crossAx val="155828224"/>
        <c:crosses val="autoZero"/>
        <c:auto val="1"/>
        <c:lblAlgn val="ctr"/>
        <c:lblOffset val="100"/>
        <c:tickLblSkip val="4"/>
        <c:tickMarkSkip val="1"/>
        <c:noMultiLvlLbl val="0"/>
      </c:catAx>
      <c:valAx>
        <c:axId val="155828224"/>
        <c:scaling>
          <c:orientation val="minMax"/>
        </c:scaling>
        <c:delete val="0"/>
        <c:axPos val="l"/>
        <c:majorGridlines>
          <c:spPr>
            <a:ln w="3175">
              <a:solidFill>
                <a:srgbClr val="B3B3B3"/>
              </a:solidFill>
              <a:prstDash val="solid"/>
            </a:ln>
          </c:spPr>
        </c:majorGridlines>
        <c:numFmt formatCode="0.0" sourceLinked="1"/>
        <c:majorTickMark val="out"/>
        <c:minorTickMark val="none"/>
        <c:tickLblPos val="nextTo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돋움"/>
                <a:ea typeface="돋움"/>
                <a:cs typeface="돋움"/>
              </a:defRPr>
            </a:pPr>
            <a:endParaRPr lang="ko-KR"/>
          </a:p>
        </c:txPr>
        <c:crossAx val="155097344"/>
        <c:crosses val="autoZero"/>
        <c:crossBetween val="midCat"/>
      </c:valAx>
      <c:spPr>
        <a:noFill/>
        <a:ln w="3175">
          <a:solidFill>
            <a:srgbClr val="B3B3B3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6115444617784709"/>
          <c:y val="0.47633167155880662"/>
          <c:w val="0.12792511700468023"/>
          <c:h val="4.881656804733725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돋움"/>
              <a:ea typeface="돋움"/>
              <a:cs typeface="돋움"/>
            </a:defRPr>
          </a:pPr>
          <a:endParaRPr lang="ko-KR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돋움"/>
          <a:ea typeface="돋움"/>
          <a:cs typeface="돋움"/>
        </a:defRPr>
      </a:pPr>
      <a:endParaRPr lang="ko-K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70688-F5D1-4C50-9BED-406DD8872F78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ECA2D-05F7-4863-B0E5-C3CFE943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8891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9650BA97-9B53-4837-A837-786FFDA88E8E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77478E7D-4E67-496E-87F9-F1B18CD3FA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543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777875"/>
            <a:ext cx="5116513" cy="3838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98498" y="4868548"/>
            <a:ext cx="4908711" cy="393037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7409FF7-5533-4ACD-B5E3-A18CD3CD63E0}" type="datetimeFigureOut">
              <a:rPr lang="ko-KR" altLang="en-US" smtClean="0"/>
              <a:t>2011-11-15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7BC533D-DD1B-47F9-8CEE-A3C419265A8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54372" y="4077072"/>
            <a:ext cx="7772400" cy="1975104"/>
          </a:xfrm>
        </p:spPr>
        <p:txBody>
          <a:bodyPr lIns="82945" tIns="41473" rIns="82945" bIns="41473"/>
          <a:lstStyle/>
          <a:p>
            <a:r>
              <a:rPr lang="ko-KR" altLang="en-US" sz="5400" dirty="0"/>
              <a:t>도로 기하구조 및 설계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155204" y="5567640"/>
            <a:ext cx="3657599" cy="583266"/>
          </a:xfrm>
        </p:spPr>
        <p:txBody>
          <a:bodyPr rIns="82945" bIns="41473"/>
          <a:lstStyle/>
          <a:p>
            <a:r>
              <a:rPr lang="ko-KR" altLang="en-US" dirty="0" smtClean="0"/>
              <a:t>양석현  전민규  최용훈  한동규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85373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Documents and Settings\hp\바탕 화면\K-5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6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457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Documents and Settings\hp\바탕 화면\K-5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6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C:\Documents and Settings\hp\바탕 화면\K-6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94" y="2060845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805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Documents and Settings\hp\바탕 화면\K-5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6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C:\Documents and Settings\hp\바탕 화면\K-7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39705"/>
            <a:ext cx="5522912" cy="3878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805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Documents and Settings\hp\바탕 화면\K-5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6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C:\Documents and Settings\hp\바탕 화면\K-8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5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805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Documents and Settings\hp\바탕 화면\K-5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6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C:\Documents and Settings\hp\바탕 화면\K-9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6"/>
            <a:ext cx="5522912" cy="3878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805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Documents and Settings\hp\바탕 화면\K-5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6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C:\Documents and Settings\hp\바탕 화면\K-10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96" y="2060847"/>
            <a:ext cx="5529663" cy="388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805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Documents and Settings\hp\바탕 화면\K-5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6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C:\Documents and Settings\hp\바탕 화면\K-11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22" y="2060846"/>
            <a:ext cx="5538538" cy="388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342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Documents and Settings\hp\바탕 화면\K-5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6"/>
            <a:ext cx="5522913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 descr="C:\Documents and Settings\hp\바탕 화면\K-12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47907"/>
            <a:ext cx="5522912" cy="3878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342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99592" y="669780"/>
            <a:ext cx="7772400" cy="914400"/>
          </a:xfrm>
        </p:spPr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ko-KR" altLang="en-US" sz="2200" dirty="0" err="1" smtClean="0"/>
              <a:t>토공량계산</a:t>
            </a:r>
            <a:r>
              <a:rPr lang="en-US" altLang="ko-KR" sz="2200" dirty="0" smtClean="0"/>
              <a:t>: </a:t>
            </a:r>
            <a:r>
              <a:rPr lang="ko-KR" altLang="en-US" sz="2200" b="1" dirty="0" err="1" smtClean="0">
                <a:solidFill>
                  <a:srgbClr val="FF0000"/>
                </a:solidFill>
              </a:rPr>
              <a:t>양단면</a:t>
            </a:r>
            <a:r>
              <a:rPr lang="ko-KR" altLang="en-US" sz="2200" b="1" dirty="0" smtClean="0">
                <a:solidFill>
                  <a:srgbClr val="FF0000"/>
                </a:solidFill>
              </a:rPr>
              <a:t> 평균법</a:t>
            </a:r>
            <a:r>
              <a:rPr lang="ko-KR" altLang="en-US" sz="2200" dirty="0" smtClean="0"/>
              <a:t>에 의한 </a:t>
            </a:r>
            <a:r>
              <a:rPr lang="ko-KR" altLang="en-US" sz="2200" dirty="0" err="1" smtClean="0"/>
              <a:t>토공량계산</a:t>
            </a: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en-US" altLang="ko-KR" sz="1700" dirty="0" smtClean="0"/>
              <a:t/>
            </a:r>
            <a:br>
              <a:rPr lang="en-US" altLang="ko-KR" sz="1700" dirty="0" smtClean="0"/>
            </a:br>
            <a:r>
              <a:rPr lang="ko-KR" altLang="en-US" sz="1700" dirty="0" err="1" smtClean="0"/>
              <a:t>토공량</a:t>
            </a:r>
            <a:r>
              <a:rPr lang="ko-KR" altLang="en-US" sz="1700" dirty="0" smtClean="0"/>
              <a:t> </a:t>
            </a:r>
            <a:r>
              <a:rPr lang="ko-KR" altLang="en-US" sz="1700" dirty="0"/>
              <a:t>계산에는 건설교통부에서 권장하고 있는 </a:t>
            </a:r>
            <a:r>
              <a:rPr lang="ko-KR" altLang="en-US" sz="1700" dirty="0" err="1"/>
              <a:t>양단면</a:t>
            </a:r>
            <a:r>
              <a:rPr lang="ko-KR" altLang="en-US" sz="1700" dirty="0"/>
              <a:t> 평균법을 주로 사용한다</a:t>
            </a:r>
            <a:r>
              <a:rPr lang="en-US" altLang="ko-KR" sz="1700" dirty="0"/>
              <a:t>. </a:t>
            </a:r>
            <a:endParaRPr lang="en-US" altLang="ko-KR" sz="1700" dirty="0" smtClean="0"/>
          </a:p>
          <a:p>
            <a:pPr marL="525780" indent="-457200">
              <a:buFont typeface="+mj-lt"/>
              <a:buAutoNum type="arabicPeriod"/>
            </a:pPr>
            <a:r>
              <a:rPr lang="ko-KR" altLang="en-US" sz="1700" dirty="0" err="1" smtClean="0"/>
              <a:t>측점란에</a:t>
            </a:r>
            <a:r>
              <a:rPr lang="ko-KR" altLang="en-US" sz="1700" dirty="0" smtClean="0"/>
              <a:t> </a:t>
            </a:r>
            <a:r>
              <a:rPr lang="ko-KR" altLang="en-US" sz="1700" dirty="0"/>
              <a:t>각 </a:t>
            </a:r>
            <a:r>
              <a:rPr lang="ko-KR" altLang="en-US" sz="1700" dirty="0" err="1"/>
              <a:t>쵱단면도의</a:t>
            </a:r>
            <a:r>
              <a:rPr lang="ko-KR" altLang="en-US" sz="1700" dirty="0"/>
              <a:t> 중심점을 기입한다</a:t>
            </a:r>
            <a:r>
              <a:rPr lang="en-US" altLang="ko-KR" sz="1700" dirty="0" smtClean="0"/>
              <a:t>.</a:t>
            </a:r>
          </a:p>
          <a:p>
            <a:pPr marL="525780" indent="-457200">
              <a:buFont typeface="+mj-lt"/>
              <a:buAutoNum type="arabicPeriod"/>
            </a:pPr>
            <a:r>
              <a:rPr lang="ko-KR" altLang="en-US" sz="1700" dirty="0" err="1" smtClean="0"/>
              <a:t>거리란에</a:t>
            </a:r>
            <a:r>
              <a:rPr lang="ko-KR" altLang="en-US" sz="1700" dirty="0" smtClean="0"/>
              <a:t> </a:t>
            </a:r>
            <a:r>
              <a:rPr lang="ko-KR" altLang="en-US" sz="1700" dirty="0"/>
              <a:t>각 측점간의 거리를 기입한다</a:t>
            </a:r>
            <a:r>
              <a:rPr lang="en-US" altLang="ko-KR" sz="1700" dirty="0" smtClean="0"/>
              <a:t>.</a:t>
            </a:r>
          </a:p>
          <a:p>
            <a:pPr marL="525780" indent="-457200">
              <a:buFont typeface="+mj-lt"/>
              <a:buAutoNum type="arabicPeriod"/>
            </a:pPr>
            <a:r>
              <a:rPr lang="ko-KR" altLang="en-US" sz="1700" dirty="0" err="1" smtClean="0"/>
              <a:t>단면적란에</a:t>
            </a:r>
            <a:r>
              <a:rPr lang="ko-KR" altLang="en-US" sz="1700" dirty="0" smtClean="0"/>
              <a:t> </a:t>
            </a:r>
            <a:r>
              <a:rPr lang="ko-KR" altLang="en-US" sz="1700" dirty="0"/>
              <a:t>각 횡단면도에서 계산된 횡단면적을 절토와 성토로 나누어 기입한다</a:t>
            </a:r>
            <a:r>
              <a:rPr lang="en-US" altLang="ko-KR" sz="1700" dirty="0"/>
              <a:t>. </a:t>
            </a:r>
            <a:endParaRPr lang="en-US" altLang="ko-KR" sz="1700" dirty="0" smtClean="0"/>
          </a:p>
          <a:p>
            <a:pPr marL="525780" indent="-457200">
              <a:buFont typeface="+mj-lt"/>
              <a:buAutoNum type="arabicPeriod"/>
            </a:pPr>
            <a:r>
              <a:rPr lang="ko-KR" altLang="en-US" sz="1700" dirty="0" smtClean="0"/>
              <a:t>평균 </a:t>
            </a:r>
            <a:r>
              <a:rPr lang="ko-KR" altLang="en-US" sz="1700" dirty="0"/>
              <a:t>단면적은 각 종단측점의 양단면적을 평균하여 기입한다</a:t>
            </a:r>
            <a:r>
              <a:rPr lang="en-US" altLang="ko-KR" sz="1700" dirty="0"/>
              <a:t>. </a:t>
            </a:r>
            <a:endParaRPr lang="en-US" altLang="ko-KR" sz="1700" dirty="0" smtClean="0"/>
          </a:p>
          <a:p>
            <a:pPr marL="525780" indent="-457200">
              <a:buFont typeface="+mj-lt"/>
              <a:buAutoNum type="arabicPeriod"/>
            </a:pPr>
            <a:r>
              <a:rPr lang="ko-KR" altLang="en-US" sz="1700" dirty="0" smtClean="0"/>
              <a:t>절토의 </a:t>
            </a:r>
            <a:r>
              <a:rPr lang="ko-KR" altLang="en-US" sz="1700" dirty="0" err="1"/>
              <a:t>토량란에는</a:t>
            </a:r>
            <a:r>
              <a:rPr lang="ko-KR" altLang="en-US" sz="1700" dirty="0"/>
              <a:t> 평균단면적에 거리를 곱하여 기입한다</a:t>
            </a:r>
            <a:r>
              <a:rPr lang="en-US" altLang="ko-KR" sz="1700" dirty="0"/>
              <a:t>. </a:t>
            </a:r>
            <a:endParaRPr lang="en-US" altLang="ko-KR" sz="1700" dirty="0" smtClean="0"/>
          </a:p>
          <a:p>
            <a:pPr marL="525780" indent="-457200">
              <a:buFont typeface="+mj-lt"/>
              <a:buAutoNum type="arabicPeriod"/>
            </a:pPr>
            <a:r>
              <a:rPr lang="ko-KR" altLang="en-US" sz="1700" dirty="0" smtClean="0"/>
              <a:t>성토의 </a:t>
            </a:r>
            <a:r>
              <a:rPr lang="ko-KR" altLang="en-US" sz="1700" dirty="0" err="1"/>
              <a:t>토량변화율</a:t>
            </a:r>
            <a:r>
              <a:rPr lang="ko-KR" altLang="en-US" sz="1700" dirty="0"/>
              <a:t> </a:t>
            </a:r>
            <a:r>
              <a:rPr lang="en-US" altLang="ko-KR" sz="1700" dirty="0"/>
              <a:t>c</a:t>
            </a:r>
            <a:r>
              <a:rPr lang="ko-KR" altLang="en-US" sz="1700" dirty="0"/>
              <a:t>값은 일반적으로 </a:t>
            </a:r>
            <a:r>
              <a:rPr lang="en-US" altLang="ko-KR" sz="1700" dirty="0"/>
              <a:t>0.8~0.9</a:t>
            </a:r>
            <a:r>
              <a:rPr lang="ko-KR" altLang="en-US" sz="1700" dirty="0"/>
              <a:t>를 많이 사용 한다</a:t>
            </a:r>
            <a:r>
              <a:rPr lang="en-US" altLang="ko-KR" sz="1700" dirty="0"/>
              <a:t>. </a:t>
            </a:r>
            <a:r>
              <a:rPr lang="en-US" altLang="ko-KR" sz="1700" dirty="0" smtClean="0"/>
              <a:t/>
            </a:r>
            <a:br>
              <a:rPr lang="en-US" altLang="ko-KR" sz="1700" dirty="0" smtClean="0"/>
            </a:br>
            <a:r>
              <a:rPr lang="en-US" altLang="ko-KR" sz="1700" dirty="0" smtClean="0"/>
              <a:t> =&gt; </a:t>
            </a:r>
            <a:r>
              <a:rPr lang="en-US" altLang="ko-KR" sz="1700" dirty="0"/>
              <a:t>0.85 (</a:t>
            </a:r>
            <a:r>
              <a:rPr lang="ko-KR" altLang="en-US" sz="1700" dirty="0"/>
              <a:t>뒤의 </a:t>
            </a:r>
            <a:r>
              <a:rPr lang="ko-KR" altLang="en-US" sz="1700" dirty="0" err="1"/>
              <a:t>표참조</a:t>
            </a:r>
            <a:r>
              <a:rPr lang="en-US" altLang="ko-KR" sz="1700" dirty="0" smtClean="0"/>
              <a:t>)</a:t>
            </a:r>
          </a:p>
          <a:p>
            <a:pPr marL="525780" indent="-457200">
              <a:buFont typeface="+mj-lt"/>
              <a:buAutoNum type="arabicPeriod"/>
            </a:pPr>
            <a:r>
              <a:rPr lang="ko-KR" altLang="en-US" sz="1700" dirty="0"/>
              <a:t>성토의 </a:t>
            </a:r>
            <a:r>
              <a:rPr lang="ko-KR" altLang="en-US" sz="1700" dirty="0" err="1"/>
              <a:t>보정토량란에는</a:t>
            </a:r>
            <a:r>
              <a:rPr lang="ko-KR" altLang="en-US" sz="1700" dirty="0"/>
              <a:t> 평균단면적에 거리를 곱하고 </a:t>
            </a:r>
            <a:r>
              <a:rPr lang="ko-KR" altLang="en-US" sz="1700" dirty="0" err="1"/>
              <a:t>토량변화율의</a:t>
            </a:r>
            <a:r>
              <a:rPr lang="ko-KR" altLang="en-US" sz="1700" dirty="0"/>
              <a:t> </a:t>
            </a:r>
            <a:r>
              <a:rPr lang="ko-KR" altLang="en-US" sz="1700" dirty="0" smtClean="0"/>
              <a:t>역수를 </a:t>
            </a:r>
            <a:r>
              <a:rPr lang="ko-KR" altLang="en-US" sz="1700" dirty="0"/>
              <a:t>곱하여 기입한다</a:t>
            </a:r>
            <a:r>
              <a:rPr lang="en-US" altLang="ko-KR" sz="1700" dirty="0" smtClean="0"/>
              <a:t>.  </a:t>
            </a:r>
            <a:br>
              <a:rPr lang="en-US" altLang="ko-KR" sz="1700" dirty="0" smtClean="0"/>
            </a:br>
            <a:r>
              <a:rPr lang="ko-KR" altLang="en-US" sz="1700" dirty="0" err="1" smtClean="0"/>
              <a:t>보정토량</a:t>
            </a:r>
            <a:r>
              <a:rPr lang="ko-KR" altLang="en-US" sz="1700" dirty="0" smtClean="0"/>
              <a:t> </a:t>
            </a:r>
            <a:r>
              <a:rPr lang="en-US" altLang="ko-KR" sz="1700" dirty="0"/>
              <a:t>= </a:t>
            </a:r>
            <a:r>
              <a:rPr lang="ko-KR" altLang="en-US" sz="1700" dirty="0"/>
              <a:t>평균단면적</a:t>
            </a:r>
            <a:r>
              <a:rPr lang="en-US" altLang="ko-KR" sz="1700" dirty="0"/>
              <a:t>(</a:t>
            </a:r>
            <a:r>
              <a:rPr lang="ko-KR" altLang="en-US" sz="1700" dirty="0"/>
              <a:t>성토</a:t>
            </a:r>
            <a:r>
              <a:rPr lang="en-US" altLang="ko-KR" sz="1700" dirty="0"/>
              <a:t>) * </a:t>
            </a:r>
            <a:r>
              <a:rPr lang="ko-KR" altLang="en-US" sz="1700" dirty="0"/>
              <a:t>거리 * </a:t>
            </a:r>
            <a:r>
              <a:rPr lang="en-US" altLang="ko-KR" sz="1700" dirty="0"/>
              <a:t>1/C</a:t>
            </a:r>
          </a:p>
          <a:p>
            <a:pPr marL="525780" indent="-457200">
              <a:buFont typeface="+mj-lt"/>
              <a:buAutoNum type="arabicPeriod"/>
            </a:pPr>
            <a:r>
              <a:rPr lang="ko-KR" altLang="en-US" sz="1700" dirty="0" err="1"/>
              <a:t>차인토량란에는</a:t>
            </a:r>
            <a:r>
              <a:rPr lang="ko-KR" altLang="en-US" sz="1700" dirty="0"/>
              <a:t> </a:t>
            </a:r>
            <a:r>
              <a:rPr lang="ko-KR" altLang="en-US" sz="1700" dirty="0" err="1"/>
              <a:t>절토량과</a:t>
            </a:r>
            <a:r>
              <a:rPr lang="ko-KR" altLang="en-US" sz="1700" dirty="0"/>
              <a:t> </a:t>
            </a:r>
            <a:r>
              <a:rPr lang="ko-KR" altLang="en-US" sz="1700" dirty="0" err="1"/>
              <a:t>보정성토량의</a:t>
            </a:r>
            <a:r>
              <a:rPr lang="ko-KR" altLang="en-US" sz="1700" dirty="0"/>
              <a:t> 차이를 기입한다</a:t>
            </a:r>
            <a:r>
              <a:rPr lang="en-US" altLang="ko-KR" sz="1700" dirty="0"/>
              <a:t>.</a:t>
            </a:r>
          </a:p>
          <a:p>
            <a:pPr marL="525780" indent="-457200">
              <a:buFont typeface="+mj-lt"/>
              <a:buAutoNum type="arabicPeriod"/>
            </a:pPr>
            <a:r>
              <a:rPr lang="ko-KR" altLang="en-US" sz="1700" dirty="0"/>
              <a:t>누가 </a:t>
            </a:r>
            <a:r>
              <a:rPr lang="ko-KR" altLang="en-US" sz="1700" dirty="0" err="1"/>
              <a:t>토량란에는</a:t>
            </a:r>
            <a:r>
              <a:rPr lang="ko-KR" altLang="en-US" sz="1700" dirty="0"/>
              <a:t> 출발점 </a:t>
            </a:r>
            <a:r>
              <a:rPr lang="ko-KR" altLang="en-US" sz="1700" dirty="0" err="1"/>
              <a:t>차인토량에</a:t>
            </a:r>
            <a:r>
              <a:rPr lang="ko-KR" altLang="en-US" sz="1700" dirty="0"/>
              <a:t> 누적 합을 기인한다</a:t>
            </a:r>
            <a:r>
              <a:rPr lang="en-US" altLang="ko-KR" sz="1700" dirty="0"/>
              <a:t>.</a:t>
            </a:r>
          </a:p>
          <a:p>
            <a:pPr marL="525780" indent="-457200">
              <a:buFont typeface="+mj-lt"/>
              <a:buAutoNum type="arabicPeriod"/>
            </a:pPr>
            <a:endParaRPr lang="en-US" altLang="ko-KR" sz="1700" dirty="0" smtClean="0"/>
          </a:p>
          <a:p>
            <a:pPr marL="68580" indent="0">
              <a:buNone/>
            </a:pPr>
            <a:endParaRPr lang="en-US" altLang="ko-KR" sz="1700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56176" y="489403"/>
            <a:ext cx="2710331" cy="360755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3)</a:t>
            </a:r>
            <a:r>
              <a:rPr lang="ko-KR" altLang="en-US" dirty="0" err="1" smtClean="0"/>
              <a:t>토공량</a:t>
            </a:r>
            <a:r>
              <a:rPr lang="ko-KR" altLang="en-US" dirty="0" smtClean="0"/>
              <a:t> </a:t>
            </a:r>
            <a:r>
              <a:rPr lang="ko-KR" altLang="en-US" dirty="0" smtClean="0"/>
              <a:t>계산</a:t>
            </a:r>
            <a:endParaRPr lang="ko-KR" altLang="en-US" sz="29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1697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종곡선기울기설정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7618040" cy="1645440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ko-KR" altLang="en-US" dirty="0">
                <a:latin typeface="+mn-ea"/>
              </a:rPr>
              <a:t>최종측점의 </a:t>
            </a:r>
            <a:r>
              <a:rPr lang="ko-KR" altLang="en-US" dirty="0" err="1">
                <a:latin typeface="+mn-ea"/>
              </a:rPr>
              <a:t>누가토량이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0</a:t>
            </a:r>
            <a:r>
              <a:rPr lang="ko-KR" altLang="en-US" dirty="0" smtClean="0">
                <a:latin typeface="+mn-ea"/>
              </a:rPr>
              <a:t>일 </a:t>
            </a:r>
            <a:r>
              <a:rPr lang="ko-KR" altLang="en-US" dirty="0">
                <a:latin typeface="+mn-ea"/>
              </a:rPr>
              <a:t>때 절 </a:t>
            </a:r>
            <a:r>
              <a:rPr lang="ko-KR" altLang="en-US" dirty="0" err="1">
                <a:latin typeface="+mn-ea"/>
              </a:rPr>
              <a:t>성토량이</a:t>
            </a:r>
            <a:r>
              <a:rPr lang="ko-KR" altLang="en-US" dirty="0">
                <a:latin typeface="+mn-ea"/>
              </a:rPr>
              <a:t> 완전한 균형을 이루고 있다는 </a:t>
            </a:r>
            <a:r>
              <a:rPr lang="ko-KR" altLang="en-US" dirty="0" smtClean="0">
                <a:latin typeface="+mn-ea"/>
              </a:rPr>
              <a:t>것을</a:t>
            </a:r>
            <a:endParaRPr lang="en-US" altLang="ko-KR" dirty="0" smtClean="0">
              <a:latin typeface="+mn-ea"/>
            </a:endParaRPr>
          </a:p>
          <a:p>
            <a:pPr marL="68580" indent="0">
              <a:buNone/>
            </a:pPr>
            <a:r>
              <a:rPr lang="ko-KR" altLang="en-US" dirty="0" smtClean="0">
                <a:latin typeface="+mn-ea"/>
              </a:rPr>
              <a:t>의미한다</a:t>
            </a:r>
            <a:r>
              <a:rPr lang="en-US" altLang="ko-KR" dirty="0">
                <a:latin typeface="+mn-ea"/>
              </a:rPr>
              <a:t>. </a:t>
            </a:r>
            <a:r>
              <a:rPr lang="ko-KR" altLang="en-US" dirty="0">
                <a:latin typeface="+mn-ea"/>
              </a:rPr>
              <a:t>그러나 </a:t>
            </a:r>
            <a:r>
              <a:rPr lang="ko-KR" altLang="en-US" dirty="0" err="1">
                <a:latin typeface="+mn-ea"/>
              </a:rPr>
              <a:t>절성토량이</a:t>
            </a:r>
            <a:r>
              <a:rPr lang="ko-KR" altLang="en-US" dirty="0">
                <a:latin typeface="+mn-ea"/>
              </a:rPr>
              <a:t> 완전한 균형은 불가능하므로 </a:t>
            </a:r>
            <a:r>
              <a:rPr lang="ko-KR" altLang="en-US" dirty="0" err="1">
                <a:latin typeface="+mn-ea"/>
              </a:rPr>
              <a:t>시공기면을</a:t>
            </a:r>
            <a:r>
              <a:rPr lang="ko-KR" altLang="en-US" dirty="0">
                <a:latin typeface="+mn-ea"/>
              </a:rPr>
              <a:t> 조정</a:t>
            </a:r>
          </a:p>
          <a:p>
            <a:pPr marL="68580" indent="0">
              <a:buNone/>
            </a:pPr>
            <a:r>
              <a:rPr lang="ko-KR" altLang="en-US" dirty="0">
                <a:latin typeface="+mn-ea"/>
              </a:rPr>
              <a:t>하면서 </a:t>
            </a:r>
            <a:r>
              <a:rPr lang="ko-KR" altLang="en-US" dirty="0" err="1">
                <a:latin typeface="+mn-ea"/>
              </a:rPr>
              <a:t>토량계산을</a:t>
            </a:r>
            <a:r>
              <a:rPr lang="ko-KR" altLang="en-US" dirty="0">
                <a:latin typeface="+mn-ea"/>
              </a:rPr>
              <a:t> 반복하여 누가 </a:t>
            </a:r>
            <a:r>
              <a:rPr lang="ko-KR" altLang="en-US" dirty="0" err="1">
                <a:latin typeface="+mn-ea"/>
              </a:rPr>
              <a:t>토량이</a:t>
            </a:r>
            <a:r>
              <a:rPr lang="ko-KR" altLang="en-US" dirty="0">
                <a:latin typeface="+mn-ea"/>
              </a:rPr>
              <a:t> 최소되도록 한다</a:t>
            </a:r>
            <a:r>
              <a:rPr lang="en-US" altLang="ko-KR" dirty="0">
                <a:latin typeface="+mn-ea"/>
              </a:rPr>
              <a:t>. </a:t>
            </a:r>
            <a:endParaRPr lang="ko-KR" altLang="en-US" dirty="0">
              <a:latin typeface="+mn-ea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429000"/>
            <a:ext cx="5904656" cy="2948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156176" y="489403"/>
            <a:ext cx="2710331" cy="360755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3)</a:t>
            </a:r>
            <a:r>
              <a:rPr lang="ko-KR" altLang="en-US" dirty="0" err="1" smtClean="0"/>
              <a:t>토공량</a:t>
            </a:r>
            <a:r>
              <a:rPr lang="ko-KR" altLang="en-US" dirty="0" smtClean="0"/>
              <a:t> </a:t>
            </a:r>
            <a:r>
              <a:rPr lang="ko-KR" altLang="en-US" dirty="0" smtClean="0"/>
              <a:t>계산</a:t>
            </a:r>
            <a:endParaRPr lang="ko-KR" altLang="en-US" sz="29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6660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lIns="82945" rIns="82945" bIns="41473"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13573" y="1614396"/>
            <a:ext cx="7350888" cy="4688875"/>
          </a:xfrm>
        </p:spPr>
        <p:txBody>
          <a:bodyPr rIns="82945">
            <a:normAutofit/>
          </a:bodyPr>
          <a:lstStyle/>
          <a:p>
            <a:pPr marL="403377" indent="-342900">
              <a:buFont typeface="Wingdings" pitchFamily="2" charset="2"/>
              <a:buChar char="u"/>
            </a:pPr>
            <a:r>
              <a:rPr lang="ko-KR" altLang="en-US" dirty="0"/>
              <a:t>측량결과</a:t>
            </a:r>
            <a:endParaRPr lang="en-US" altLang="ko-KR" dirty="0"/>
          </a:p>
          <a:p>
            <a:pPr marL="1273634" lvl="1" indent="-457200">
              <a:buFont typeface="+mj-lt"/>
              <a:buAutoNum type="arabicParenR"/>
            </a:pPr>
            <a:r>
              <a:rPr lang="ko-KR" altLang="en-US" dirty="0"/>
              <a:t>지형도</a:t>
            </a:r>
            <a:endParaRPr lang="en-US" altLang="ko-KR" dirty="0"/>
          </a:p>
          <a:p>
            <a:pPr marL="740587" lvl="1" indent="0"/>
            <a:endParaRPr lang="en-US" altLang="ko-KR" dirty="0"/>
          </a:p>
          <a:p>
            <a:pPr marL="365903" indent="-311045">
              <a:buFont typeface="Wingdings" pitchFamily="2" charset="2"/>
              <a:buChar char="u"/>
            </a:pPr>
            <a:r>
              <a:rPr lang="ko-KR" altLang="en-US" dirty="0" smtClean="0"/>
              <a:t> 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기울기 설정</a:t>
            </a:r>
            <a:endParaRPr lang="en-US" altLang="ko-KR" dirty="0" smtClean="0"/>
          </a:p>
          <a:p>
            <a:pPr marL="1155313" lvl="1" indent="-414726">
              <a:buFont typeface="+mj-lt"/>
              <a:buAutoNum type="arabicParenR"/>
            </a:pPr>
            <a:r>
              <a:rPr lang="ko-KR" altLang="en-US" dirty="0" smtClean="0"/>
              <a:t> 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</a:t>
            </a:r>
            <a:r>
              <a:rPr lang="ko-KR" altLang="en-US" dirty="0" smtClean="0"/>
              <a:t>설정과정</a:t>
            </a:r>
            <a:endParaRPr lang="en-US" altLang="ko-KR" dirty="0" smtClean="0"/>
          </a:p>
          <a:p>
            <a:pPr marL="1155313" lvl="1" indent="-414726">
              <a:buFont typeface="+mj-lt"/>
              <a:buAutoNum type="arabicParenR"/>
            </a:pP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 smtClean="0"/>
              <a:t>횡단면도</a:t>
            </a:r>
            <a:endParaRPr lang="en-US" altLang="ko-KR" dirty="0" smtClean="0"/>
          </a:p>
          <a:p>
            <a:pPr marL="1155313" lvl="1" indent="-414726">
              <a:buFont typeface="+mj-lt"/>
              <a:buAutoNum type="arabicParenR"/>
            </a:pPr>
            <a:r>
              <a:rPr lang="ko-KR" altLang="en-US" dirty="0" err="1" smtClean="0"/>
              <a:t>토공량</a:t>
            </a:r>
            <a:r>
              <a:rPr lang="en-US" altLang="ko-KR" dirty="0"/>
              <a:t>(</a:t>
            </a:r>
            <a:r>
              <a:rPr lang="ko-KR" altLang="en-US" dirty="0"/>
              <a:t>면적</a:t>
            </a:r>
            <a:r>
              <a:rPr lang="en-US" altLang="ko-KR" dirty="0"/>
              <a:t>,</a:t>
            </a:r>
            <a:r>
              <a:rPr lang="ko-KR" altLang="en-US" dirty="0"/>
              <a:t>체적</a:t>
            </a:r>
            <a:r>
              <a:rPr lang="en-US" altLang="ko-KR" dirty="0"/>
              <a:t>) </a:t>
            </a:r>
            <a:r>
              <a:rPr lang="ko-KR" altLang="en-US" dirty="0" smtClean="0"/>
              <a:t>계산</a:t>
            </a:r>
            <a:endParaRPr lang="en-US" altLang="ko-KR" dirty="0" smtClean="0"/>
          </a:p>
          <a:p>
            <a:pPr marL="1155313" lvl="1" indent="-414726">
              <a:buFont typeface="+mj-lt"/>
              <a:buAutoNum type="arabicParenR"/>
            </a:pPr>
            <a:r>
              <a:rPr lang="ko-KR" altLang="en-US" dirty="0" smtClean="0"/>
              <a:t>토적도</a:t>
            </a:r>
            <a:endParaRPr lang="en-US" altLang="ko-KR" dirty="0" smtClean="0"/>
          </a:p>
          <a:p>
            <a:pPr marL="1155313" lvl="1" indent="-414726">
              <a:buFont typeface="+mj-lt"/>
              <a:buAutoNum type="arabicParenR"/>
            </a:pPr>
            <a:endParaRPr lang="en-US" altLang="ko-KR" dirty="0" smtClean="0"/>
          </a:p>
          <a:p>
            <a:pPr marL="469585" indent="-414726">
              <a:buFont typeface="Wingdings" pitchFamily="2" charset="2"/>
              <a:buChar char="u"/>
            </a:pPr>
            <a:r>
              <a:rPr lang="ko-KR" altLang="en-US" dirty="0" smtClean="0"/>
              <a:t>결론 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926253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종곡선기울기설정</a:t>
            </a:r>
            <a:endParaRPr lang="ko-KR" altLang="en-US" dirty="0"/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8" y="1772816"/>
            <a:ext cx="5974080" cy="4572000"/>
          </a:xfrm>
        </p:spPr>
      </p:pic>
      <p:sp>
        <p:nvSpPr>
          <p:cNvPr id="8" name="TextBox 7"/>
          <p:cNvSpPr txBox="1"/>
          <p:nvPr/>
        </p:nvSpPr>
        <p:spPr>
          <a:xfrm>
            <a:off x="6156176" y="489403"/>
            <a:ext cx="2710331" cy="360755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3)</a:t>
            </a:r>
            <a:r>
              <a:rPr lang="ko-KR" altLang="en-US" dirty="0" err="1" smtClean="0"/>
              <a:t>토공량</a:t>
            </a:r>
            <a:r>
              <a:rPr lang="ko-KR" altLang="en-US" dirty="0" smtClean="0"/>
              <a:t> </a:t>
            </a:r>
            <a:r>
              <a:rPr lang="ko-KR" altLang="en-US" dirty="0" smtClean="0"/>
              <a:t>계산</a:t>
            </a:r>
            <a:endParaRPr lang="ko-KR" altLang="en-US" sz="29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613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종곡선기울기설정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56176" y="489403"/>
            <a:ext cx="2710331" cy="360755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3)</a:t>
            </a:r>
            <a:r>
              <a:rPr lang="ko-KR" altLang="en-US" dirty="0" err="1" smtClean="0"/>
              <a:t>토공량</a:t>
            </a:r>
            <a:r>
              <a:rPr lang="ko-KR" altLang="en-US" dirty="0" smtClean="0"/>
              <a:t> 계산</a:t>
            </a:r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37321"/>
            <a:ext cx="5950126" cy="4067944"/>
          </a:xfrm>
        </p:spPr>
      </p:pic>
    </p:spTree>
    <p:extLst>
      <p:ext uri="{BB962C8B-B14F-4D97-AF65-F5344CB8AC3E}">
        <p14:creationId xmlns:p14="http://schemas.microsoft.com/office/powerpoint/2010/main" val="298263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종곡선기울기설정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56176" y="489403"/>
            <a:ext cx="2710331" cy="360755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/>
              <a:t>4</a:t>
            </a:r>
            <a:r>
              <a:rPr lang="en-US" altLang="ko-KR" dirty="0" smtClean="0"/>
              <a:t>)</a:t>
            </a:r>
            <a:r>
              <a:rPr lang="ko-KR" altLang="en-US" dirty="0" smtClean="0"/>
              <a:t>토적도</a:t>
            </a:r>
            <a:endParaRPr lang="ko-KR" altLang="en-US" sz="2900" dirty="0">
              <a:latin typeface="+mj-ea"/>
              <a:ea typeface="+mj-ea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6" name="차트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7006190"/>
              </p:ext>
            </p:extLst>
          </p:nvPr>
        </p:nvGraphicFramePr>
        <p:xfrm>
          <a:off x="899592" y="1772816"/>
          <a:ext cx="777686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736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결론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ko-KR" altLang="en-US" dirty="0" smtClean="0"/>
              <a:t>구  </a:t>
            </a:r>
            <a:r>
              <a:rPr lang="ko-KR" altLang="en-US" dirty="0"/>
              <a:t>간 </a:t>
            </a:r>
            <a:r>
              <a:rPr lang="en-US" altLang="ko-KR" dirty="0"/>
              <a:t>: </a:t>
            </a:r>
            <a:r>
              <a:rPr lang="ko-KR" altLang="en-US" dirty="0"/>
              <a:t>북문 스쿨버스 종점 옆  </a:t>
            </a:r>
          </a:p>
          <a:p>
            <a:pPr marL="68580" indent="0">
              <a:buNone/>
            </a:pPr>
            <a:r>
              <a:rPr lang="ko-KR" altLang="en-US" dirty="0"/>
              <a:t>                                     </a:t>
            </a:r>
            <a:r>
              <a:rPr lang="en-US" altLang="ko-KR" dirty="0"/>
              <a:t>~    </a:t>
            </a:r>
            <a:r>
              <a:rPr lang="ko-KR" altLang="en-US" dirty="0"/>
              <a:t>학생 복지관 옆</a:t>
            </a:r>
          </a:p>
          <a:p>
            <a:pPr marL="68580" indent="0">
              <a:buNone/>
            </a:pPr>
            <a:r>
              <a:rPr lang="ko-KR" altLang="en-US" dirty="0"/>
              <a:t> 총 길 이 </a:t>
            </a:r>
            <a:r>
              <a:rPr lang="en-US" altLang="ko-KR" dirty="0"/>
              <a:t>: </a:t>
            </a:r>
            <a:r>
              <a:rPr lang="en-US" altLang="ko-KR" dirty="0" smtClean="0"/>
              <a:t>700m</a:t>
            </a:r>
            <a:endParaRPr lang="en-US" altLang="ko-KR" dirty="0" smtClean="0"/>
          </a:p>
          <a:p>
            <a:pPr marL="6858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최종 </a:t>
            </a:r>
            <a:r>
              <a:rPr lang="ko-KR" altLang="en-US" dirty="0" err="1"/>
              <a:t>시공기면</a:t>
            </a:r>
            <a:r>
              <a:rPr lang="ko-KR" altLang="en-US" dirty="0"/>
              <a:t> 기울기 </a:t>
            </a:r>
            <a:r>
              <a:rPr lang="en-US" altLang="ko-KR" smtClean="0"/>
              <a:t>: 6.4% ,-3.1%</a:t>
            </a:r>
            <a:endParaRPr lang="en-US" altLang="ko-KR" dirty="0"/>
          </a:p>
          <a:p>
            <a:pPr marL="68580" indent="0">
              <a:buNone/>
            </a:pPr>
            <a:r>
              <a:rPr lang="en-US" altLang="ko-KR" dirty="0"/>
              <a:t> </a:t>
            </a:r>
            <a:r>
              <a:rPr lang="ko-KR" altLang="en-US" dirty="0"/>
              <a:t>성 토 량 </a:t>
            </a:r>
            <a:r>
              <a:rPr lang="en-US" altLang="ko-KR" dirty="0" smtClean="0"/>
              <a:t>:676781.1</a:t>
            </a:r>
            <a:endParaRPr lang="en-US" altLang="ko-KR" dirty="0" smtClean="0"/>
          </a:p>
          <a:p>
            <a:pPr marL="6858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절 </a:t>
            </a:r>
            <a:r>
              <a:rPr lang="ko-KR" altLang="en-US" dirty="0"/>
              <a:t>토 량 </a:t>
            </a:r>
            <a:r>
              <a:rPr lang="en-US" altLang="ko-KR" dirty="0" smtClean="0"/>
              <a:t>:838382.5</a:t>
            </a:r>
            <a:endParaRPr lang="en-US" altLang="ko-KR" dirty="0"/>
          </a:p>
          <a:p>
            <a:pPr marL="68580" indent="0">
              <a:buNone/>
            </a:pPr>
            <a:r>
              <a:rPr lang="en-US" altLang="ko-KR" dirty="0"/>
              <a:t>  </a:t>
            </a:r>
            <a:r>
              <a:rPr lang="ko-KR" altLang="en-US" dirty="0"/>
              <a:t>절 토 </a:t>
            </a:r>
            <a:r>
              <a:rPr lang="en-US" altLang="ko-KR" dirty="0"/>
              <a:t>: </a:t>
            </a:r>
            <a:r>
              <a:rPr lang="en-US" altLang="ko-KR" dirty="0" smtClean="0"/>
              <a:t>161601.4³  </a:t>
            </a:r>
            <a:r>
              <a:rPr lang="en-US" altLang="ko-KR" dirty="0"/>
              <a:t>( </a:t>
            </a:r>
            <a:r>
              <a:rPr lang="ko-KR" altLang="en-US" dirty="0"/>
              <a:t>전체 </a:t>
            </a:r>
            <a:r>
              <a:rPr lang="ko-KR" altLang="en-US" dirty="0" err="1"/>
              <a:t>토량의</a:t>
            </a:r>
            <a:r>
              <a:rPr lang="ko-KR" altLang="en-US" dirty="0"/>
              <a:t> </a:t>
            </a:r>
            <a:r>
              <a:rPr lang="en-US" altLang="ko-KR" dirty="0" smtClean="0"/>
              <a:t>0.1% </a:t>
            </a:r>
            <a:r>
              <a:rPr lang="en-US" altLang="ko-KR" dirty="0"/>
              <a:t>)</a:t>
            </a:r>
          </a:p>
          <a:p>
            <a:pPr marL="6858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062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72400" cy="1975104"/>
          </a:xfrm>
        </p:spPr>
        <p:txBody>
          <a:bodyPr/>
          <a:lstStyle/>
          <a:p>
            <a:r>
              <a:rPr lang="ko-KR" altLang="en-US" sz="9600" dirty="0" smtClean="0"/>
              <a:t>감사합니다</a:t>
            </a:r>
            <a:endParaRPr lang="ko-KR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104532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 descr="난 능력자.JPG"/>
          <p:cNvPicPr>
            <a:picLocks noChangeAspect="1"/>
          </p:cNvPicPr>
          <p:nvPr/>
        </p:nvPicPr>
        <p:blipFill>
          <a:blip r:embed="rId3"/>
          <a:srcRect b="3787"/>
          <a:stretch>
            <a:fillRect/>
          </a:stretch>
        </p:blipFill>
        <p:spPr bwMode="auto">
          <a:xfrm>
            <a:off x="1007974" y="1549589"/>
            <a:ext cx="7734902" cy="47957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6662880" y="2645559"/>
            <a:ext cx="718560" cy="1437271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lIns="82945" tIns="41473" rIns="82945" bIns="41473" anchor="ctr"/>
          <a:lstStyle/>
          <a:p>
            <a:endParaRPr lang="ko-KR" altLang="en-US"/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2285280" y="3820722"/>
            <a:ext cx="718560" cy="1437271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lIns="82936" tIns="41469" rIns="82936" bIns="41469" anchor="ctr"/>
          <a:lstStyle/>
          <a:p>
            <a:pPr>
              <a:spcBef>
                <a:spcPct val="0"/>
              </a:spcBef>
            </a:pPr>
            <a:endParaRPr lang="ko-KR" altLang="en-US" sz="1600">
              <a:solidFill>
                <a:schemeClr val="bg1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482560" y="3820722"/>
            <a:ext cx="328320" cy="82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 algn="l"/>
            <a:r>
              <a:rPr lang="ko-KR" altLang="en-US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도</a:t>
            </a:r>
          </a:p>
          <a:p>
            <a:pPr algn="l"/>
            <a:r>
              <a:rPr lang="ko-KR" altLang="en-US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착</a:t>
            </a:r>
          </a:p>
          <a:p>
            <a:pPr algn="l"/>
            <a:r>
              <a:rPr lang="ko-KR" altLang="en-US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점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858720" y="2971032"/>
            <a:ext cx="326880" cy="82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 algn="l"/>
            <a:r>
              <a:rPr lang="ko-KR" altLang="en-US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출</a:t>
            </a:r>
          </a:p>
          <a:p>
            <a:pPr algn="l"/>
            <a:r>
              <a:rPr lang="ko-KR" altLang="en-US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발</a:t>
            </a:r>
          </a:p>
          <a:p>
            <a:pPr algn="l"/>
            <a:r>
              <a:rPr lang="ko-KR" altLang="en-US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점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28283" y="489403"/>
            <a:ext cx="1894207" cy="530497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US" altLang="ko-KR" sz="2900" dirty="0">
                <a:latin typeface="+mj-ea"/>
                <a:ea typeface="+mj-ea"/>
              </a:rPr>
              <a:t>1)</a:t>
            </a:r>
            <a:r>
              <a:rPr lang="ko-KR" altLang="en-US" sz="2900" dirty="0">
                <a:latin typeface="+mj-ea"/>
                <a:ea typeface="+mj-ea"/>
              </a:rPr>
              <a:t>지형도</a:t>
            </a:r>
          </a:p>
        </p:txBody>
      </p:sp>
      <p:sp>
        <p:nvSpPr>
          <p:cNvPr id="10" name="제목 1"/>
          <p:cNvSpPr>
            <a:spLocks noGrp="1"/>
          </p:cNvSpPr>
          <p:nvPr>
            <p:ph type="title" idx="4294967295"/>
          </p:nvPr>
        </p:nvSpPr>
        <p:spPr>
          <a:xfrm>
            <a:off x="0" y="512763"/>
            <a:ext cx="8229600" cy="914400"/>
          </a:xfrm>
        </p:spPr>
        <p:txBody>
          <a:bodyPr lIns="82945" tIns="41473" rIns="82945" bIns="41473"/>
          <a:lstStyle/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830979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44207" y="489403"/>
            <a:ext cx="2278283" cy="530032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ko-KR" altLang="en-US" sz="2900" dirty="0" err="1" smtClean="0">
                <a:latin typeface="+mj-ea"/>
                <a:ea typeface="+mj-ea"/>
              </a:rPr>
              <a:t>종곡선설</a:t>
            </a:r>
            <a:r>
              <a:rPr lang="ko-KR" altLang="en-US" sz="2900" dirty="0" err="1">
                <a:latin typeface="+mj-ea"/>
                <a:ea typeface="+mj-ea"/>
              </a:rPr>
              <a:t>치</a:t>
            </a:r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7" name="Picture 2" descr="C:\Documents and Settings\hp\바탕 화면\계획고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8"/>
            <a:ext cx="5581650" cy="427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82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1026" name="Picture 2" descr="C:\Documents and Settings\hp\바탕 화면\K-1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8"/>
            <a:ext cx="6120680" cy="3597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37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1026" name="Picture 2" descr="C:\Documents and Settings\hp\바탕 화면\K-1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8"/>
            <a:ext cx="6120680" cy="3597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hp\바탕 화면\K-2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180"/>
            <a:ext cx="6120680" cy="3597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691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691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Documents and Settings\hp\바탕 화면\K-13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2060846"/>
            <a:ext cx="5461297" cy="3835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457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종곡선기울기설정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489403"/>
            <a:ext cx="2710331" cy="108403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marL="0" lvl="1"/>
            <a:r>
              <a:rPr lang="en-US" altLang="ko-KR" dirty="0" smtClean="0"/>
              <a:t>2)</a:t>
            </a:r>
            <a:r>
              <a:rPr lang="ko-KR" altLang="en-US" dirty="0" err="1" smtClean="0"/>
              <a:t>종곡선</a:t>
            </a:r>
            <a:r>
              <a:rPr lang="ko-KR" altLang="en-US" dirty="0" smtClean="0"/>
              <a:t> </a:t>
            </a:r>
            <a:r>
              <a:rPr lang="ko-KR" altLang="en-US" dirty="0"/>
              <a:t>기울기 설정에 따른</a:t>
            </a:r>
            <a:r>
              <a:rPr lang="en-US" altLang="ko-KR" dirty="0"/>
              <a:t> </a:t>
            </a:r>
            <a:r>
              <a:rPr lang="ko-KR" altLang="en-US" dirty="0"/>
              <a:t>횡단면도</a:t>
            </a:r>
            <a:endParaRPr lang="en-US" altLang="ko-KR" dirty="0"/>
          </a:p>
          <a:p>
            <a:endParaRPr lang="ko-KR" altLang="en-US" sz="2900" dirty="0">
              <a:latin typeface="+mj-ea"/>
              <a:ea typeface="+mj-ea"/>
            </a:endParaRPr>
          </a:p>
        </p:txBody>
      </p:sp>
      <p:pic>
        <p:nvPicPr>
          <p:cNvPr id="3074" name="Picture 2" descr="C:\Documents and Settings\hp\바탕 화면\K-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:\Documents and Settings\hp\바탕 화면\K-4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48" y="2060847"/>
            <a:ext cx="5522912" cy="3878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457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153</TotalTime>
  <Words>262</Words>
  <Application>Microsoft Office PowerPoint</Application>
  <PresentationFormat>화면 슬라이드 쇼(4:3)</PresentationFormat>
  <Paragraphs>83</Paragraphs>
  <Slides>24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메트로</vt:lpstr>
      <vt:lpstr>도로 기하구조 및 설계</vt:lpstr>
      <vt:lpstr>목차</vt:lpstr>
      <vt:lpstr>측량결과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종곡선기울기설정</vt:lpstr>
      <vt:lpstr>결론</vt:lpstr>
      <vt:lpstr>감사합니다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도로 기하구조 및 설계</dc:title>
  <dc:creator>Your User Name</dc:creator>
  <cp:lastModifiedBy>Your User Name</cp:lastModifiedBy>
  <cp:revision>11</cp:revision>
  <cp:lastPrinted>2011-11-15T05:14:21Z</cp:lastPrinted>
  <dcterms:created xsi:type="dcterms:W3CDTF">2011-11-14T16:21:42Z</dcterms:created>
  <dcterms:modified xsi:type="dcterms:W3CDTF">2011-11-15T05:23:04Z</dcterms:modified>
</cp:coreProperties>
</file>