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sldIdLst>
    <p:sldId id="259" r:id="rId3"/>
    <p:sldId id="258" r:id="rId4"/>
    <p:sldId id="256" r:id="rId5"/>
    <p:sldId id="257" r:id="rId6"/>
    <p:sldId id="357" r:id="rId7"/>
    <p:sldId id="314" r:id="rId8"/>
    <p:sldId id="309" r:id="rId9"/>
    <p:sldId id="310" r:id="rId10"/>
    <p:sldId id="349" r:id="rId11"/>
    <p:sldId id="350" r:id="rId12"/>
    <p:sldId id="351" r:id="rId13"/>
    <p:sldId id="312" r:id="rId14"/>
    <p:sldId id="356" r:id="rId15"/>
    <p:sldId id="355" r:id="rId16"/>
    <p:sldId id="354" r:id="rId17"/>
    <p:sldId id="352" r:id="rId18"/>
    <p:sldId id="311" r:id="rId19"/>
    <p:sldId id="329" r:id="rId20"/>
    <p:sldId id="337" r:id="rId21"/>
    <p:sldId id="336" r:id="rId22"/>
    <p:sldId id="335" r:id="rId23"/>
    <p:sldId id="334" r:id="rId24"/>
    <p:sldId id="333" r:id="rId25"/>
    <p:sldId id="332" r:id="rId26"/>
    <p:sldId id="331" r:id="rId27"/>
    <p:sldId id="330" r:id="rId28"/>
    <p:sldId id="338" r:id="rId29"/>
    <p:sldId id="313" r:id="rId30"/>
    <p:sldId id="315" r:id="rId31"/>
    <p:sldId id="316" r:id="rId32"/>
    <p:sldId id="317" r:id="rId33"/>
    <p:sldId id="322" r:id="rId34"/>
    <p:sldId id="358" r:id="rId35"/>
    <p:sldId id="359" r:id="rId36"/>
    <p:sldId id="366" r:id="rId37"/>
    <p:sldId id="363" r:id="rId38"/>
    <p:sldId id="364" r:id="rId39"/>
    <p:sldId id="365" r:id="rId40"/>
    <p:sldId id="372" r:id="rId41"/>
    <p:sldId id="373" r:id="rId42"/>
    <p:sldId id="318" r:id="rId43"/>
    <p:sldId id="323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19" r:id="rId55"/>
    <p:sldId id="324" r:id="rId56"/>
    <p:sldId id="367" r:id="rId57"/>
    <p:sldId id="368" r:id="rId58"/>
    <p:sldId id="369" r:id="rId59"/>
    <p:sldId id="370" r:id="rId60"/>
    <p:sldId id="371" r:id="rId61"/>
    <p:sldId id="320" r:id="rId62"/>
    <p:sldId id="325" r:id="rId63"/>
    <p:sldId id="327" r:id="rId64"/>
    <p:sldId id="328" r:id="rId65"/>
    <p:sldId id="321" r:id="rId66"/>
    <p:sldId id="277" r:id="rId6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88"/>
    <a:srgbClr val="01A6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A39C60-6CC3-4745-B0D5-0A73FA86D6EB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413318-AA55-4DD0-B0C3-DD80718F59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3318-AA55-4DD0-B0C3-DD80718F595B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5815-2529-4C3C-9C69-CDF849838F4F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B664-631B-488C-A405-5EB7F4F2EA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D21F-DB41-4204-A302-EDED2F72B9C4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E4B6-1B67-4387-A324-1B5823C135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8234-0BF6-474C-BB2A-66279D88BE9A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5A5A-B385-4B17-8C70-90F27AD2AE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1B03-394B-401D-90D9-D7F0D55E8E4F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BB7C-2D0A-4B17-AC19-07B0A58F4D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5F6-0DA5-4C5E-B669-1DB1771ACE4D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3A83-6516-4E69-A7CB-E7AC5F2FEB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72B5-577D-4ECA-927C-B487721A3B12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73B8-9FBC-459C-AB57-51AF1FFBAD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B5A3-148D-46B7-9160-9463B8812DCC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7EC6-3ACC-49AB-9E82-4FBBC6198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F9A09-74CF-4275-B089-C72FBB19D7F0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2488-A0B9-4BB5-AF6A-D17E609ACE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0D9A7-4223-4DCD-B57C-820A8350F311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A495-F2EE-4572-A233-28DF8BA5A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1F8D-A80F-437A-BB7C-5176246B09F4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6C1F-4DB5-4ACF-BD18-7856195B06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C167-EB17-48E7-AAF3-A3629053C686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38FA-E0DB-414C-9BD0-31B6E4679F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EC938C-B75C-44EB-BA6A-18AC26F9CD74}" type="datetimeFigureOut">
              <a:rPr lang="ko-KR" altLang="en-US"/>
              <a:pPr>
                <a:defRPr/>
              </a:pPr>
              <a:t>2011-11-17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EA0DF2-D571-42CD-B24E-53C5B0E732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배경수정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932363" y="6165850"/>
            <a:ext cx="439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Park Woo-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Jeong</a:t>
            </a:r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Kim 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Kyu-Cheol</a:t>
            </a:r>
            <a:endParaRPr lang="en-US" altLang="ko-KR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Kim Jun-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Soo</a:t>
            </a:r>
            <a:endParaRPr lang="ko-KR" alt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6" name="그림 5" descr="K-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4400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214422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도로기하구조설계</a:t>
            </a:r>
            <a:endParaRPr lang="ko-KR" altLang="en-US" sz="44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0002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횡 단 측 량 편</a:t>
            </a:r>
            <a:endParaRPr lang="ko-KR" altLang="en-US" sz="28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8927" y="3071810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발 표 자   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:  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김 준 수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팀명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토 목 왕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조원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전길종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김재준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김준수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박성철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서준영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최경찬</a:t>
            </a: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14612" y="6286520"/>
            <a:ext cx="60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기록자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서준영                              관측자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박성철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그림 14" descr="211 해상도200 34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5" y="571480"/>
            <a:ext cx="3643306" cy="5572164"/>
          </a:xfrm>
          <a:prstGeom prst="rect">
            <a:avLst/>
          </a:prstGeom>
        </p:spPr>
      </p:pic>
      <p:pic>
        <p:nvPicPr>
          <p:cNvPr id="16" name="그림 15" descr="211 해상도200 340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571480"/>
            <a:ext cx="3604943" cy="5572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야장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14612" y="6286520"/>
            <a:ext cx="60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기록자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서준영                              관측자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박성철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그림 14" descr="211 해상도200 34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1"/>
            <a:ext cx="3960361" cy="55721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86414" y="1142984"/>
            <a:ext cx="3357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</a:rPr>
              <a:t>거리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(M) : 660M</a:t>
            </a: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지점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A(</a:t>
            </a:r>
            <a:r>
              <a:rPr lang="ko-KR" altLang="en-US" sz="2000" b="1" dirty="0" err="1" smtClean="0">
                <a:solidFill>
                  <a:srgbClr val="FFC000"/>
                </a:solidFill>
              </a:rPr>
              <a:t>기지점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) ~ NO.33</a:t>
            </a: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변곡점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8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개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총 지점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42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개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지점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횡단 측량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 :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R = 4m+2m</a:t>
            </a:r>
          </a:p>
          <a:p>
            <a:r>
              <a:rPr lang="en-US" altLang="ko-KR" sz="2000" b="1" dirty="0" smtClean="0">
                <a:solidFill>
                  <a:srgbClr val="FFC000"/>
                </a:solidFill>
              </a:rPr>
              <a:t>               L = 4m+2m</a:t>
            </a: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기본 양방향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12m</a:t>
            </a:r>
          </a:p>
          <a:p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추가 지점에 대해서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+</a:t>
            </a:r>
            <a:r>
              <a:rPr lang="en-US" altLang="ko-KR" sz="2000" b="1" dirty="0" err="1" smtClean="0">
                <a:solidFill>
                  <a:srgbClr val="FFC000"/>
                </a:solidFill>
              </a:rPr>
              <a:t>αm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최대 </a:t>
            </a:r>
            <a:r>
              <a:rPr lang="ko-KR" altLang="en-US" sz="2000" b="1" dirty="0" err="1" smtClean="0">
                <a:solidFill>
                  <a:srgbClr val="FFC000"/>
                </a:solidFill>
              </a:rPr>
              <a:t>여유폭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한 방향 </a:t>
            </a:r>
            <a:r>
              <a:rPr lang="en-US" altLang="ko-KR" sz="1600" b="1" dirty="0" smtClean="0">
                <a:solidFill>
                  <a:srgbClr val="FFC000"/>
                </a:solidFill>
              </a:rPr>
              <a:t>9m</a:t>
            </a:r>
            <a:r>
              <a:rPr lang="ko-KR" altLang="en-US" sz="1600" b="1" dirty="0" smtClean="0">
                <a:solidFill>
                  <a:srgbClr val="FFC000"/>
                </a:solidFill>
              </a:rPr>
              <a:t>까지 추가측량</a:t>
            </a:r>
            <a:endParaRPr lang="ko-KR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야장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2" name="그림 31" descr="K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571480"/>
            <a:ext cx="1878958" cy="2731146"/>
          </a:xfrm>
          <a:prstGeom prst="rect">
            <a:avLst/>
          </a:prstGeom>
        </p:spPr>
      </p:pic>
      <p:pic>
        <p:nvPicPr>
          <p:cNvPr id="33" name="그림 32" descr="K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71480"/>
            <a:ext cx="1878958" cy="2731146"/>
          </a:xfrm>
          <a:prstGeom prst="rect">
            <a:avLst/>
          </a:prstGeom>
        </p:spPr>
      </p:pic>
      <p:pic>
        <p:nvPicPr>
          <p:cNvPr id="34" name="그림 33" descr="K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571480"/>
            <a:ext cx="1878958" cy="2731146"/>
          </a:xfrm>
          <a:prstGeom prst="rect">
            <a:avLst/>
          </a:prstGeom>
        </p:spPr>
      </p:pic>
      <p:pic>
        <p:nvPicPr>
          <p:cNvPr id="35" name="그림 34" descr="K-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65042" y="571480"/>
            <a:ext cx="1878958" cy="2731146"/>
          </a:xfrm>
          <a:prstGeom prst="rect">
            <a:avLst/>
          </a:prstGeom>
        </p:spPr>
      </p:pic>
      <p:pic>
        <p:nvPicPr>
          <p:cNvPr id="36" name="그림 35" descr="K-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3429000"/>
            <a:ext cx="1878958" cy="2731146"/>
          </a:xfrm>
          <a:prstGeom prst="rect">
            <a:avLst/>
          </a:prstGeom>
        </p:spPr>
      </p:pic>
      <p:pic>
        <p:nvPicPr>
          <p:cNvPr id="37" name="그림 36" descr="K-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3429000"/>
            <a:ext cx="1878958" cy="2731146"/>
          </a:xfrm>
          <a:prstGeom prst="rect">
            <a:avLst/>
          </a:prstGeom>
        </p:spPr>
      </p:pic>
      <p:pic>
        <p:nvPicPr>
          <p:cNvPr id="38" name="그림 37" descr="K-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9256" y="3429000"/>
            <a:ext cx="1878958" cy="2731146"/>
          </a:xfrm>
          <a:prstGeom prst="rect">
            <a:avLst/>
          </a:prstGeom>
        </p:spPr>
      </p:pic>
      <p:pic>
        <p:nvPicPr>
          <p:cNvPr id="39" name="그림 38" descr="K-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5042" y="3429000"/>
            <a:ext cx="1878958" cy="2731146"/>
          </a:xfrm>
          <a:prstGeom prst="rect">
            <a:avLst/>
          </a:prstGeom>
        </p:spPr>
      </p:pic>
      <p:cxnSp>
        <p:nvCxnSpPr>
          <p:cNvPr id="43" name="직선 연결선 42"/>
          <p:cNvCxnSpPr/>
          <p:nvPr/>
        </p:nvCxnSpPr>
        <p:spPr>
          <a:xfrm rot="5400000">
            <a:off x="2285984" y="1928802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rot="5400000">
            <a:off x="4072728" y="1928008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rot="5400000">
            <a:off x="5858678" y="1928008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 rot="5400000">
            <a:off x="2286778" y="4785528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rot="5400000">
            <a:off x="4072728" y="4785528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rot="5400000">
            <a:off x="5858678" y="4785528"/>
            <a:ext cx="2714644" cy="1588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</a:rPr>
              <a:t>성과표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8126" cy="6858000"/>
          </a:xfrm>
          <a:prstGeom prst="rect">
            <a:avLst/>
          </a:prstGeom>
        </p:spPr>
      </p:pic>
      <p:pic>
        <p:nvPicPr>
          <p:cNvPr id="9" name="그림 8" descr="K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718126" cy="6858000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6357950" y="1000108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357950" y="3286124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715008" y="500042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715008" y="3786190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357950" y="2143116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715008" y="3000372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357950" y="4643446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8126" cy="6858000"/>
          </a:xfrm>
          <a:prstGeom prst="rect">
            <a:avLst/>
          </a:prstGeom>
        </p:spPr>
      </p:pic>
      <p:pic>
        <p:nvPicPr>
          <p:cNvPr id="9" name="그림 8" descr="K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718126" cy="6858000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1857356" y="1142984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857356" y="2786058"/>
            <a:ext cx="50006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8126" cy="6858000"/>
          </a:xfrm>
          <a:prstGeom prst="rect">
            <a:avLst/>
          </a:prstGeom>
        </p:spPr>
      </p:pic>
      <p:pic>
        <p:nvPicPr>
          <p:cNvPr id="9" name="그림 8" descr="K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718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7" name="그림 16" descr="K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8126" cy="6858000"/>
          </a:xfrm>
          <a:prstGeom prst="rect">
            <a:avLst/>
          </a:prstGeom>
        </p:spPr>
      </p:pic>
      <p:pic>
        <p:nvPicPr>
          <p:cNvPr id="16" name="그림 15" descr="K-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0"/>
            <a:ext cx="47181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그림 9" descr="횡단지형도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02" y="571480"/>
            <a:ext cx="7265597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8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그림 14" descr="횡단지형도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3500" y="1103313"/>
            <a:ext cx="3732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40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&gt; Contents</a:t>
            </a:r>
            <a:endParaRPr kumimoji="0" lang="ko-KR" altLang="en-US" sz="40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642918"/>
            <a:ext cx="3797316" cy="703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종단 측량</a:t>
            </a: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횡단 측량</a:t>
            </a:r>
            <a:endParaRPr kumimoji="0" lang="en-US" altLang="ko-KR" sz="36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계획 단계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측량 장소 위성 사진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실시 단계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kumimoji="0" lang="ko-KR" altLang="en-US" sz="14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내업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단계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야장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성과표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CAD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횡단지형도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활동 보고</a:t>
            </a: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그림 14" descr="횡단지형도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CAD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횡단지형도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그림 13" descr="횡단지형도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04" y="571480"/>
            <a:ext cx="726559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8286808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</a:t>
            </a: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보고</a:t>
            </a: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수준 측량의 숙련도 상승과 정확한 이해</a:t>
            </a:r>
            <a:r>
              <a:rPr kumimoji="0" lang="en-US" altLang="ko-K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시간단축</a:t>
            </a:r>
            <a:r>
              <a:rPr kumimoji="0" lang="en-US" altLang="ko-K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여유폭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ko-KR" alt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측량시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가파른 지형에 의해서 </a:t>
            </a:r>
            <a:r>
              <a:rPr kumimoji="0" lang="ko-KR" alt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표척를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세우기 </a:t>
            </a:r>
            <a:r>
              <a:rPr kumimoji="0" lang="ko-KR" alt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힘듬</a:t>
            </a:r>
            <a:endParaRPr kumimoji="0" lang="en-US" altLang="ko-K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측량구역에 다른 조의 측점으로 인해 혼돈을 빚음</a:t>
            </a:r>
            <a:endParaRPr kumimoji="0" lang="en-US" altLang="ko-K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932363" y="6165850"/>
            <a:ext cx="439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Park Woo-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Jeong</a:t>
            </a:r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Kim 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Kyu-Cheol</a:t>
            </a:r>
            <a:endParaRPr lang="en-US" altLang="ko-KR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6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Kim Jun-</a:t>
            </a:r>
            <a:r>
              <a:rPr lang="en-US" altLang="ko-KR" sz="16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Soo</a:t>
            </a:r>
            <a:endParaRPr lang="ko-KR" altLang="en-US" sz="1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 descr="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pic>
        <p:nvPicPr>
          <p:cNvPr id="12" name="그림 11" descr="K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9"/>
            <a:ext cx="9144000" cy="535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214422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도로기하구조설계</a:t>
            </a:r>
            <a:endParaRPr lang="ko-KR" altLang="en-US" sz="44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00024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FF00"/>
                </a:solidFill>
                <a:latin typeface="휴먼둥근헤드라인" pitchFamily="18" charset="-127"/>
                <a:ea typeface="휴먼둥근헤드라인" pitchFamily="18" charset="-127"/>
              </a:rPr>
              <a:t>토 공 량 편</a:t>
            </a:r>
            <a:endParaRPr lang="ko-KR" altLang="en-US" sz="2800" dirty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857488" y="2928934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발 표 자   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:  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</a:rPr>
              <a:t>박 성 철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팀명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토 목 왕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조원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전길종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김재준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김준수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박성철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서준영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최경찬</a:t>
            </a: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3688" y="1125538"/>
            <a:ext cx="5286375" cy="37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kumimoji="0"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3500" y="1103313"/>
            <a:ext cx="3732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40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&gt; Contents</a:t>
            </a:r>
            <a:endParaRPr kumimoji="0" lang="ko-KR" altLang="en-US" sz="40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642918"/>
            <a:ext cx="3797316" cy="633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종단 측량</a:t>
            </a: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횡단 측량</a:t>
            </a: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kumimoji="0" lang="ko-KR" altLang="en-US" sz="36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ko-KR" altLang="en-US" sz="36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토공량</a:t>
            </a:r>
            <a:r>
              <a:rPr kumimoji="0" lang="ko-KR" altLang="en-US" sz="36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계산</a:t>
            </a:r>
            <a:endParaRPr kumimoji="0" lang="en-US" altLang="ko-KR" sz="36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ko-KR" altLang="en-US" sz="14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시공기면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결정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횡단면도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kumimoji="0" lang="ko-KR" altLang="en-US" sz="140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토량계산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4.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토적곡선</a:t>
            </a: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5. </a:t>
            </a:r>
            <a:r>
              <a:rPr kumimoji="0" lang="ko-KR" altLang="en-US" sz="14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결과보고</a:t>
            </a: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 smtClean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3688" y="1125538"/>
            <a:ext cx="528637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 공 기 면  결 정</a:t>
            </a: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 </a:t>
            </a:r>
            <a:r>
              <a:rPr kumimoji="0"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(8.7%, -4.4%)</a:t>
            </a:r>
          </a:p>
          <a:p>
            <a:pPr marL="742950" indent="-7429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 </a:t>
            </a:r>
            <a:r>
              <a:rPr kumimoji="0"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(9.2%, -4.4%)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그림 17" descr="1차 종단면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1" y="571480"/>
            <a:ext cx="7286649" cy="57864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3108" y="85723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차 </a:t>
            </a:r>
            <a:r>
              <a:rPr lang="ko-KR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시공시면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결정</a:t>
            </a:r>
            <a:endParaRPr lang="ko-KR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8" name="그림 17" descr="2차 종단면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52451"/>
            <a:ext cx="7286643" cy="5805507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5429256" y="500042"/>
            <a:ext cx="1785950" cy="1357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78579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차 </a:t>
            </a:r>
            <a:r>
              <a:rPr lang="ko-KR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시공시면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결정</a:t>
            </a:r>
            <a:endParaRPr lang="ko-KR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1대10 종단도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3"/>
          </a:xfrm>
          <a:prstGeom prst="rect">
            <a:avLst/>
          </a:prstGeom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00232" y="3571876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7786710" y="1643050"/>
            <a:ext cx="92869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85723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시공시면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결정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ko-KR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최종 기면</a:t>
            </a:r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ko-KR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5" name="그림 14" descr="설계속도에 따른 종단곡선 길이 (이상값 사용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57496"/>
            <a:ext cx="3848100" cy="1581150"/>
          </a:xfrm>
          <a:prstGeom prst="rect">
            <a:avLst/>
          </a:prstGeom>
        </p:spPr>
      </p:pic>
      <p:pic>
        <p:nvPicPr>
          <p:cNvPr id="16" name="그림 15" descr="국지도로의 정의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4714884"/>
            <a:ext cx="5362575" cy="790575"/>
          </a:xfrm>
          <a:prstGeom prst="rect">
            <a:avLst/>
          </a:prstGeom>
        </p:spPr>
      </p:pic>
      <p:pic>
        <p:nvPicPr>
          <p:cNvPr id="18" name="그림 17" descr="설계속도에 따른 종단경사표(이하값사용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857232"/>
            <a:ext cx="3886200" cy="1771650"/>
          </a:xfrm>
          <a:prstGeom prst="rect">
            <a:avLst/>
          </a:prstGeom>
        </p:spPr>
      </p:pic>
      <p:pic>
        <p:nvPicPr>
          <p:cNvPr id="19" name="Picture 10" descr="C:\Documents and Settings\김태영\바탕 화면\그림파일\l수식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142984"/>
            <a:ext cx="2377324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9" descr="C:\Documents and Settings\김태영\바탕 화면\그림파일\y값수식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000372"/>
            <a:ext cx="2600324" cy="15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TextBox 20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" name="그림 19" descr="설계속도에 따른 시작 종곡선 길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571612"/>
            <a:ext cx="7162800" cy="3581400"/>
          </a:xfrm>
          <a:prstGeom prst="rect">
            <a:avLst/>
          </a:prstGeom>
        </p:spPr>
      </p:pic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2071670" y="1643050"/>
          <a:ext cx="2714643" cy="1676400"/>
        </p:xfrm>
        <a:graphic>
          <a:graphicData uri="http://schemas.openxmlformats.org/drawingml/2006/table">
            <a:tbl>
              <a:tblPr/>
              <a:tblGrid>
                <a:gridCol w="904881"/>
                <a:gridCol w="904881"/>
                <a:gridCol w="904881"/>
              </a:tblGrid>
              <a:tr h="30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시작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종곡선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X1=7.39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Y1=0.027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L=92m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X2=27.93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Y2=0.39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X3=47.93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Y3=1.149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X4=56.53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Y4=1.598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X5=67.93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Y5=2.307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 descr="설계속도에 따른 중간 종곡선 길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928670"/>
            <a:ext cx="5362575" cy="4943475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2000232" y="1000108"/>
          <a:ext cx="2786082" cy="2011680"/>
        </p:xfrm>
        <a:graphic>
          <a:graphicData uri="http://schemas.openxmlformats.org/drawingml/2006/table">
            <a:tbl>
              <a:tblPr/>
              <a:tblGrid>
                <a:gridCol w="928694"/>
                <a:gridCol w="928694"/>
                <a:gridCol w="928694"/>
              </a:tblGrid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중간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종곡선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X1=16.12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Y1=0.130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L=136m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X2=36.12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Y2=0.652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X3=56.12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Y3=1.575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X4=68.62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Y4=2.354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X5=76.12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Y5=2.897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X6=96.12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Y6=4.620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설계속도에 따른 마지막 종단 곡선 길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643182"/>
            <a:ext cx="5362575" cy="2943225"/>
          </a:xfrm>
          <a:prstGeom prst="rect">
            <a:avLst/>
          </a:prstGeom>
        </p:spPr>
      </p:pic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214546" y="1285860"/>
          <a:ext cx="3143271" cy="1005840"/>
        </p:xfrm>
        <a:graphic>
          <a:graphicData uri="http://schemas.openxmlformats.org/drawingml/2006/table">
            <a:tbl>
              <a:tblPr/>
              <a:tblGrid>
                <a:gridCol w="1047757"/>
                <a:gridCol w="1047757"/>
                <a:gridCol w="1047757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마지막 </a:t>
                      </a:r>
                      <a:r>
                        <a:rPr lang="ko-KR" altLang="en-US" sz="1000" dirty="0" err="1">
                          <a:solidFill>
                            <a:srgbClr val="000000"/>
                          </a:solidFill>
                          <a:latin typeface="바탕"/>
                        </a:rPr>
                        <a:t>종곡선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X1=3.91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Y1=0.0076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L=44m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X2=23.91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Y2=0.286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바탕"/>
                        </a:rPr>
                        <a:t>X3=43.91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바탕"/>
                        </a:rPr>
                        <a:t>Y3=0.964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설계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지반고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bg1"/>
                </a:solidFill>
              </a:rPr>
              <a:t>   └ </a:t>
            </a:r>
            <a:r>
              <a:rPr lang="ko-KR" altLang="en-US" sz="1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설계지반고</a:t>
            </a:r>
            <a:endParaRPr kumimoji="0" lang="en-US" altLang="ko-KR" sz="1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857356" y="571480"/>
          <a:ext cx="7286645" cy="5572164"/>
        </p:xfrm>
        <a:graphic>
          <a:graphicData uri="http://schemas.openxmlformats.org/drawingml/2006/table">
            <a:tbl>
              <a:tblPr/>
              <a:tblGrid>
                <a:gridCol w="2084877"/>
                <a:gridCol w="1417716"/>
                <a:gridCol w="1250927"/>
                <a:gridCol w="1490687"/>
                <a:gridCol w="1042438"/>
              </a:tblGrid>
              <a:tr h="22366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지점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원래지반고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시공기면높이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차이값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A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100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100.956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0.956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A(+8.60m)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102.13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101.352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-0.778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104.07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102.009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-2.061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105.6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103.6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106.57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105.4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-1.17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NO.4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107.55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107.2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-0.35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NO.5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108.89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0.11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109.94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110.8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0.86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NO.7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111.64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112.6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0.96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NO.8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113.74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114.4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0.66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NO.9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115.2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116.2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NO.10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117.59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0.41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NO.11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119.49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119.82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0.33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NO.11(+16.25m)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122.54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121.242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-1.298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NO.12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122.93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121.58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-1.35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NO.13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124.49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123.4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-1.09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NO.14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125.88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125.2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-0.68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NO.14(+9.60m)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126.66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126.064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-0.596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NO.15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127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NO.15(+10.5m)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129.55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127.945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-1.605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129.39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128.8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-0.59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NO.17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129.06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130.379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1.319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NO.18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130.31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131.42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1.11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NO.19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133.1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132.05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-1.05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NO.19(+12.50m)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HY견명조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134.4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132.266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-2.134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0" y="207167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0" y="235743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35756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" name="그림 10" descr="K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0"/>
            <a:ext cx="7286644" cy="68580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71736" y="2786058"/>
            <a:ext cx="264320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072198" y="5500702"/>
            <a:ext cx="307180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000232" y="7141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설계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지반고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357298"/>
            <a:ext cx="1857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bg1"/>
                </a:solidFill>
              </a:rPr>
              <a:t>   └ </a:t>
            </a:r>
            <a:r>
              <a:rPr lang="ko-KR" altLang="en-US" sz="1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설계지반고</a:t>
            </a:r>
            <a:endParaRPr kumimoji="0" lang="en-US" altLang="ko-KR" sz="1000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857356" y="571480"/>
          <a:ext cx="7286643" cy="5572159"/>
        </p:xfrm>
        <a:graphic>
          <a:graphicData uri="http://schemas.openxmlformats.org/drawingml/2006/table">
            <a:tbl>
              <a:tblPr/>
              <a:tblGrid>
                <a:gridCol w="2084877"/>
                <a:gridCol w="1417716"/>
                <a:gridCol w="1250926"/>
                <a:gridCol w="1490686"/>
                <a:gridCol w="1042438"/>
              </a:tblGrid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NO.20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133.94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132.333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-1.607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NO.21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131.18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131.834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0.654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NO.22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129.05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129.199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0.149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NO.23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128.83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131.199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2.369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NO.24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128.86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130.325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1.465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NO.24(+11.00m)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11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128.33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129.844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1.514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NO.25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127.06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129.451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2.391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NO.26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126.65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128.577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1.927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NO.27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126.77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128.113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1.343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NO.27(+15.6m)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15.6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127.81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127.022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-0.788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NO.28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127.73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126.829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-0.901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NO.29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127.06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125.955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-1.105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126.72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125.082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-1.638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NO.31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126.39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124.208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-2.182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NO.31(+4.25m)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4.25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126.11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124.022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-2.088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NO.32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123.86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123.342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-0.518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NO.33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20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122.46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HY견명조"/>
                        </a:rPr>
                        <a:t>122.736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HY견명조"/>
                        </a:rPr>
                        <a:t>0.276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692948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 단 면 도</a:t>
            </a: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설계고</a:t>
            </a: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9" name="그림 8" descr="횡단면도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0" name="그림 9" descr="횡단면도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0" name="그림 9" descr="횡단면도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0" name="그림 9" descr="횡단면도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0" name="그림 9" descr="횡단면도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0" name="그림 9" descr="횡단면도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pic>
        <p:nvPicPr>
          <p:cNvPr id="11" name="그림 10" descr="횡단면도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횡단면도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7643834" y="1643050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0" y="207167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0" y="235743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35756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K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0"/>
            <a:ext cx="7286644" cy="6858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571736" y="3429000"/>
            <a:ext cx="307180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57298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횡단면도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4143372" y="1928802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286644" y="2000240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횡단면도-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7" y="571480"/>
            <a:ext cx="7286644" cy="5572164"/>
          </a:xfrm>
          <a:prstGeom prst="rect">
            <a:avLst/>
          </a:prstGeom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2500298" y="2928934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5715008" y="3000372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횡단면도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sp>
        <p:nvSpPr>
          <p:cNvPr id="10" name="타원 9"/>
          <p:cNvSpPr/>
          <p:nvPr/>
        </p:nvSpPr>
        <p:spPr>
          <a:xfrm>
            <a:off x="2643174" y="1357298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6929486" cy="11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 량 계 산</a:t>
            </a: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857357" y="571480"/>
          <a:ext cx="7286645" cy="5572174"/>
        </p:xfrm>
        <a:graphic>
          <a:graphicData uri="http://schemas.openxmlformats.org/drawingml/2006/table">
            <a:tbl>
              <a:tblPr/>
              <a:tblGrid>
                <a:gridCol w="856439"/>
                <a:gridCol w="644632"/>
                <a:gridCol w="642330"/>
                <a:gridCol w="642330"/>
                <a:gridCol w="642330"/>
                <a:gridCol w="642330"/>
                <a:gridCol w="642330"/>
                <a:gridCol w="642330"/>
                <a:gridCol w="642330"/>
                <a:gridCol w="644632"/>
                <a:gridCol w="644632"/>
              </a:tblGrid>
              <a:tr h="2060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53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146.6554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773.813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A(+8.60m)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8.6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1159.8139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653.23465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5617.81799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386.9065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3697.106556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1920.711434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1920.711434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11.4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2748.9708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1954.39235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22280.07279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22280.07279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24200.78422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2056.33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2402.6504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48053.008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48053.008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72253.79222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1410.7363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1733.53315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34670.663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34670.663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106924.4552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693.6775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1052.2069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21044.138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21044.138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127968.5932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249.6777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471.6776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9433.552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41.4742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20.7371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460.8244444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8972.727556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136941.3208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4.0427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126.8602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2537.204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316.9082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179.1912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3982.026667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-1444.82267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135496.4981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2.02135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40.427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488.5375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402.72285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8949.396667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-8908.96967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126587.5284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149.8446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319.19105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7093.134444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-7093.13444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119494.394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778.485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464.1648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10314.77333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-10314.7733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109179.6207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328.5366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164.2683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3285.366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136.3622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457.4236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10164.96889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-6879.60289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102300.0178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496.1977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412.36715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8247.343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68.1811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1515.135556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6732.207444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109032.2252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NO.11(+16.25m)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16.25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2128.6256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1312.41165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21326.68931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21326.68931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130358.9145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3.75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2105.139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2116.8823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7938.308625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7938.308625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138297.2232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1886.1253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1995.63215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39912.643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39912.643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178209.8662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1584.0434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1735.08435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34701.687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34701.687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212911.5532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NO.14(+9.60m)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1767.0303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1675.53685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16085.15376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16085.15376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228996.7069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2267.5097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2017.27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20979.608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20979.608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249976.3149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NO.15(+10.5m)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2552.4758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2409.99275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25304.92388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25304.92388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275281.2388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1457.069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2004.7724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19045.3378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19045.3378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294326.5766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728.5345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14570.69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529.4811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264.74055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5883.123333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8687.566667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303014.1433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494.1026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511.79185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11373.15222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-11373.1522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291640.991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1434.0011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717.00055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14340.011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247.0513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5490.028889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8849.982111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300490.9732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NO.19(=+12.5)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2590.9911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2012.4961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25156.20125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25156.20125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325647.1744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857356" y="571480"/>
          <a:ext cx="7286640" cy="5572164"/>
        </p:xfrm>
        <a:graphic>
          <a:graphicData uri="http://schemas.openxmlformats.org/drawingml/2006/table">
            <a:tbl>
              <a:tblPr/>
              <a:tblGrid>
                <a:gridCol w="854550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</a:tblGrid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1755.1263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2173.0587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16297.94025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16297.94025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341945.1147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877.56315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17551.263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740.5984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370.2992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8228.871111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9322.391889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351267.5065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3704.422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2222.5102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49389.11556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-49389.1156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301878.391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2869.7226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3287.0723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73046.05111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-73046.0511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228832.3399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2032.9788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2451.3507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54474.46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-54474.46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174357.8799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NO.24(+11.00m)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3022.768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2527.8734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30896.23044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-30896.2304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143461.6494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3303.2157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3162.99185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31629.9185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-31629.9185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111831.7309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2825.0835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3064.1496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68092.21333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-68092.2133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43739.5176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6.252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3.126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62.52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1402.9289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2114.0062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46977.91556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-46915.3956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-3175.87796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NO.27(+15.6m)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718.7452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362.4986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5654.97816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14.8167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708.8728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12287.12853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-6632.15037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-9808.02833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969.1669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843.95605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3713.40662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7.40835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36.2186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3677.18802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-6130.84031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1218.6764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1093.92165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21878.433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21878.433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15747.59269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2160.1619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1689.41915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33788.383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33788.383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49535.97569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2952.7456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2556.45375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51129.075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51129.075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100665.0507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NO.31(+4.25m)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3305.3027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3129.02415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13298.35264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13298.35264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113963.4033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941.4219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2123.3623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33442.95623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29.5319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14.76595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258.404125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33184.5521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147147.9554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58.5222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499.97205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9999.441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211.9508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120.74135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2683.141111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7316.299889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154464.2553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660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43153.77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43051.1812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601387.5943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23867.0257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23374.1438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446923.339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154464.2553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허용량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 토공량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1048310.933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10%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latin typeface="맑은 고딕"/>
                        </a:rPr>
                        <a:t>불허용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154464.2553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총토공량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0.14734584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7643834" y="5143512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6572264" y="6072206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57356" y="571480"/>
          <a:ext cx="7286645" cy="5572174"/>
        </p:xfrm>
        <a:graphic>
          <a:graphicData uri="http://schemas.openxmlformats.org/drawingml/2006/table">
            <a:tbl>
              <a:tblPr/>
              <a:tblGrid>
                <a:gridCol w="856439"/>
                <a:gridCol w="644632"/>
                <a:gridCol w="642330"/>
                <a:gridCol w="642330"/>
                <a:gridCol w="642330"/>
                <a:gridCol w="642330"/>
                <a:gridCol w="642330"/>
                <a:gridCol w="642330"/>
                <a:gridCol w="642330"/>
                <a:gridCol w="644632"/>
                <a:gridCol w="644632"/>
              </a:tblGrid>
              <a:tr h="2060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53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m^2)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0.00811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13.010253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A(+8.60m)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8.6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14.881491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7.4448005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64.0252843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6.5051265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62.16009767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1.865186633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1.865186633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11.4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26.714262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20.7978765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237.0957921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237.0957921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238.9609787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19.146644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22.930453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458.60906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458.60906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697.5700387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11.72932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15.437982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308.75964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308.75964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1006.329679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4.699086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8.214203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164.28406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0.028593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0.0142965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163.96636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1170.296039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0.621857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2.6604715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53.20943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1.686026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0.8573095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19.05132222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34.15810778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1204.454147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0.3109285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6.21857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6.882001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4.2840135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95.2003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-88.98173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1115.472417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9.237523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8.059762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179.1058222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-179.105822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936.3665943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6.312431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7.774977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172.7772667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-172.777267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763.5893276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14.59716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10.4547955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232.3287889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-232.328789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531.2605387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0.85076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0.42538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8.5076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5.641382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10.119271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224.8726889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-216.365089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314.8954498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0.560809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0.7057845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14.11569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2.763671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4.2025265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93.38947778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-79.2737878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235.6216621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NO.11(+16.25m)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16.25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13.32141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6.9411095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112.7930294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1.3818355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24.94980764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87.84322174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323.4648838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3.75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12.906052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13.113731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49.17649125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49.17649125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372.6413751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10.135629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11.5208405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230.41681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230.41681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603.0581851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6.848247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8.491938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169.83876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169.83876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772.8969451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NO.14(+9.60m)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7.967452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7.4078495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71.1153552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71.1153552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844.0123003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12.386784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10.177118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105.8420272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105.8420272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949.8543275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NO.15(+10.5m)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14.608242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13.497513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141.7238865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141.7238865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1091.578214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4.966774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9.787508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92.981326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92.981326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1184.55954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2.483387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49.66774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15.317209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7.6586045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170.1912111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-120.523471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1064.036069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11.865314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13.5912615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302.0280333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-302.028033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762.0080355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9.176283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4.5881415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91.76283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5.932657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131.8368222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-40.0739922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721.9340433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NO.19(=12.5m)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롱바탕"/>
                        </a:rPr>
                        <a:t>12.5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21.000122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15.0882025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188.6025313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188.6025313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910.5365745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차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857356" y="571480"/>
          <a:ext cx="7286640" cy="5572164"/>
        </p:xfrm>
        <a:graphic>
          <a:graphicData uri="http://schemas.openxmlformats.org/drawingml/2006/table">
            <a:tbl>
              <a:tblPr/>
              <a:tblGrid>
                <a:gridCol w="854550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</a:tblGrid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롱바탕"/>
                        </a:rPr>
                        <a:t>7.5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15.620574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18.310348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137.32761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137.32761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1047.864185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7.810287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156.20574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4.910231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2.4551155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54.55812222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101.6476178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1149.511802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2.025272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3.4677515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77.06114444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-77.0611444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1072.450658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28.775513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15.4003925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342.2309444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-342.230944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730.2197134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20.300788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24.5381505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545.2922333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-545.292233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184.9274801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NO.24(+11.00m)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0.000542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0.002981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8.650675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14.4757315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176.9256072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-176.922626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8.004853869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0.002439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23.407974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16.0293245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160.293245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-160.290806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-152.285952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30.992274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27.200124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604.4472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-604.4472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-756.733152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21.819419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26.4058465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586.7965889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-586.796589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-1343.52974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NO.27(+15.6m)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7.187451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3.5937255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56.0621178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0.148167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10.983793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190.3857453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-134.323628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-1477.85337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9.691669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8.43956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37.134064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0.0740835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0.362186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36.771878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-1441.08149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12.186759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10.939214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218.78428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218.78428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-1222.29721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21.58131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16.8840345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337.68069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337.68069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-884.616521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27.318018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546.36036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546.36036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-338.256161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NO.31(+4.25m)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140.4825855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140.4825855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-197.773575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9.414219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21.2344725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334.4429419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0.295319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0.1476595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2.58404125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331.8589006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134.0853256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0.517684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4.9659515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99.31903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0.995288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0.6453035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14.34007778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84.97895222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219.0642778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660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334.838994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334.576097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4682.550752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229.662483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222.6597125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4463.486475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219.0642778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허용량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 토공량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9146.037227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10%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/>
                        </a:rPr>
                        <a:t>허용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219.0642778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68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총토공량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0.023951824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2.395182442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타원 10"/>
          <p:cNvSpPr/>
          <p:nvPr/>
        </p:nvSpPr>
        <p:spPr>
          <a:xfrm>
            <a:off x="7643834" y="5143512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7858148" y="6072206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최종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857356" y="571480"/>
          <a:ext cx="7286645" cy="5572174"/>
        </p:xfrm>
        <a:graphic>
          <a:graphicData uri="http://schemas.openxmlformats.org/drawingml/2006/table">
            <a:tbl>
              <a:tblPr/>
              <a:tblGrid>
                <a:gridCol w="856439"/>
                <a:gridCol w="644632"/>
                <a:gridCol w="642330"/>
                <a:gridCol w="642330"/>
                <a:gridCol w="642330"/>
                <a:gridCol w="642330"/>
                <a:gridCol w="642330"/>
                <a:gridCol w="642330"/>
                <a:gridCol w="642330"/>
                <a:gridCol w="644632"/>
                <a:gridCol w="644632"/>
              </a:tblGrid>
              <a:tr h="2060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측점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153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평균단면적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토량변화율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30.592306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A(+8.60m)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8.6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8.528638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4.264319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36.6731434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15.296153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146.1632398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-109.490096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-109.490096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11.4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24.064715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16.2966765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185.7821121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185.7821121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76.29201572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19.146644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21.6056795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432.11359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432.11359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508.4056057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11.72932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15.437982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308.75964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308.75964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817.1652457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4.699086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8.214203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164.28406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0.028593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0.0142965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163.96636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981.1316057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0.621857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2.6604715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53.20943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1.686026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0.8573095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19.05132222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34.15810778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1015.289714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0.3109285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6.21857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6.882001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4.2840135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95.2003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-88.98173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926.3079835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9.237523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8.059762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179.1058222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-179.105822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747.2021613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6.312431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7.774977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172.7772667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-172.777267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574.4248946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14.59716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10.4547955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232.3287889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-232.328789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342.0961057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0.85076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0.42538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8.5076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5.641382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10.119271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224.8726889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-216.365089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125.7310168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0.560809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0.7057845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14.11569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2.763671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4.2025265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93.38947778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-79.2737878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46.45722906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NO.11(+16.25m)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16.25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13.32141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6.9411095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112.7930294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1.3818355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24.94980764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87.84322174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134.3004508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3.75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12.906052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13.113731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49.17649125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49.17649125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183.476942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10.135629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11.5208405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230.41681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230.41681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413.893752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6.848247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8.491938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169.83876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169.83876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583.732512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NO.14(+9.60m)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7.967452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7.4078495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71.1153552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71.1153552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654.8478672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12.386784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10.177118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105.8420272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105.8420272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760.6898944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NO.15(+10.5m)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10.5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14.608242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13.497513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141.7238865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141.7238865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902.4137809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4.966774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9.787508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92.981326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92.981326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995.3951069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2.483387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49.66774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15.317209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7.6586045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170.1912111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-120.523471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874.8716358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11.865314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13.5912615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302.0280333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-302.028033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572.8436025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9.176283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4.5881415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91.76283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5.932657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131.8368222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-40.0739922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532.7696103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NO.19(=12.5m)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롱바탕"/>
                        </a:rPr>
                        <a:t>12.5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21.000122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15.0882025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188.6025313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188.6025313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721.3721415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최종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857356" y="571480"/>
          <a:ext cx="7286640" cy="5572154"/>
        </p:xfrm>
        <a:graphic>
          <a:graphicData uri="http://schemas.openxmlformats.org/drawingml/2006/table">
            <a:tbl>
              <a:tblPr/>
              <a:tblGrid>
                <a:gridCol w="854550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  <a:gridCol w="643209"/>
              </a:tblGrid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롱바탕"/>
                        </a:rPr>
                        <a:t>7.5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15.620574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18.310348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137.32761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137.32761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858.6997515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7.810287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156.20574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4.910231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2.4551155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54.55812222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101.6476178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960.3473693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 dirty="0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2.025272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3.4677515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77.06114444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-77.0611444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883.2862249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28.775513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15.4003925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342.2309444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-342.230944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541.0552804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20.300788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24.5381505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545.2922333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-545.292233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-4.23695292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NO.24(+11.00m)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0.000542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0.002981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8.650675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14.4757315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176.9256072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-176.922626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-181.159579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0.000271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0.002439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23.407974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16.0293245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160.293245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-160.290806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-341.450385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30.992274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27.200124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604.4472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-604.4472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-945.897585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21.819419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26.4058465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586.7965889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-586.796589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-1532.69417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NO.27(+15.6m)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15.6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7.187451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3.5937255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56.0621178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0.148167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10.983793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190.3857453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-134.323628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-1667.0178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4.4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9.691669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8.43956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37.134064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0.0740835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0.362186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36.771878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-1630.24592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12.186759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10.939214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218.78428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218.78428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-1411.46164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21.58131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16.8840345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337.68069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337.68069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-1073.78095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27.318018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546.36036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546.36036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-527.420594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NO.31(+4.25m)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4.25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33.054726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140.4825855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140.4825855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-386.938008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15.75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9.204596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21.129661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332.7921608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0.311067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0.1555335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2.72183625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330.0703245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-56.8676836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1" i="0" u="none" strike="noStrike">
                          <a:solidFill>
                            <a:srgbClr val="000000"/>
                          </a:solidFill>
                          <a:latin typeface="함초롬바탕"/>
                        </a:rPr>
                        <a:t>20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4.602298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92.04596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3.055276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1.6831715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37.40381111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54.64214889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-2.22553467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합계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660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325.101177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325.101177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4568.46561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249.320272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232.496481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4570.691145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-2.22553467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단위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M^3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M^3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10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허용량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 토공량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9139.156755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10%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맑은 고딕"/>
                        </a:rPr>
                        <a:t>허용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297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-2.22553467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810"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765" marR="5765" marT="576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남은 토량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총토공량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-0.00024352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-0.02435164</a:t>
                      </a:r>
                    </a:p>
                  </a:txBody>
                  <a:tcPr marL="5765" marR="5765" marT="57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</a:p>
                  </a:txBody>
                  <a:tcPr marL="5765" marR="5765" marT="57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타원 9"/>
          <p:cNvSpPr/>
          <p:nvPr/>
        </p:nvSpPr>
        <p:spPr>
          <a:xfrm>
            <a:off x="7643834" y="5143512"/>
            <a:ext cx="1071570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7929586" y="6072206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7356" y="514351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성토량보다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절토량이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err="1" smtClean="0">
                <a:solidFill>
                  <a:srgbClr val="FF0000"/>
                </a:solidFill>
              </a:rPr>
              <a:t>많은것이</a:t>
            </a:r>
            <a:r>
              <a:rPr lang="ko-KR" altLang="en-US" b="1" dirty="0" smtClean="0">
                <a:solidFill>
                  <a:srgbClr val="FF0000"/>
                </a:solidFill>
              </a:rPr>
              <a:t> 좋으나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필요한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성토량이</a:t>
            </a:r>
            <a:r>
              <a:rPr lang="ko-KR" altLang="en-US" b="1" dirty="0" smtClean="0">
                <a:solidFill>
                  <a:srgbClr val="FF0000"/>
                </a:solidFill>
              </a:rPr>
              <a:t> 소량이라 </a:t>
            </a:r>
            <a:r>
              <a:rPr lang="en-US" altLang="ko-KR" b="1" dirty="0" smtClean="0">
                <a:solidFill>
                  <a:srgbClr val="FF0000"/>
                </a:solidFill>
              </a:rPr>
              <a:t>O.K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0" y="207167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0" y="235743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35756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714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그림 8" descr="횡단 위성 사진 (지점 기입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7286644" cy="6286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3504" y="3000372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</a:rPr>
              <a:t>거리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(M) : 660M</a:t>
            </a: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지점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A(</a:t>
            </a:r>
            <a:r>
              <a:rPr lang="ko-KR" altLang="en-US" sz="2000" b="1" dirty="0" err="1" smtClean="0">
                <a:solidFill>
                  <a:srgbClr val="FFC000"/>
                </a:solidFill>
              </a:rPr>
              <a:t>기지점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) ~ NO.33</a:t>
            </a: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변곡점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8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개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총 지점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: 42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개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지점</a:t>
            </a:r>
            <a:endParaRPr lang="en-US" altLang="ko-KR" sz="2000" b="1" dirty="0" smtClean="0">
              <a:solidFill>
                <a:srgbClr val="FFC000"/>
              </a:solidFill>
            </a:endParaRPr>
          </a:p>
          <a:p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횡단 측량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 :</a:t>
            </a:r>
            <a:r>
              <a:rPr lang="ko-KR" altLang="en-US" sz="20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R = 4m+2m</a:t>
            </a:r>
          </a:p>
          <a:p>
            <a:r>
              <a:rPr lang="en-US" altLang="ko-KR" sz="2000" b="1" dirty="0" smtClean="0">
                <a:solidFill>
                  <a:srgbClr val="FFC000"/>
                </a:solidFill>
              </a:rPr>
              <a:t>               L = 4m+2m</a:t>
            </a:r>
          </a:p>
          <a:p>
            <a:endParaRPr lang="en-US" altLang="ko-KR" sz="2000" b="1" dirty="0" smtClean="0">
              <a:solidFill>
                <a:srgbClr val="FFC000"/>
              </a:solidFill>
            </a:endParaRPr>
          </a:p>
          <a:p>
            <a:r>
              <a:rPr lang="ko-KR" altLang="en-US" sz="2000" b="1" dirty="0" smtClean="0">
                <a:solidFill>
                  <a:srgbClr val="FFC000"/>
                </a:solidFill>
              </a:rPr>
              <a:t>추가 지점에 대해서 </a:t>
            </a:r>
            <a:r>
              <a:rPr lang="en-US" altLang="ko-KR" sz="2000" b="1" dirty="0" smtClean="0">
                <a:solidFill>
                  <a:srgbClr val="FFC000"/>
                </a:solidFill>
              </a:rPr>
              <a:t>+α</a:t>
            </a:r>
            <a:endParaRPr lang="ko-KR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692948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 적 곡 선</a:t>
            </a: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1</a:t>
            </a: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차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( 14.7%, </a:t>
            </a: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불허용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)</a:t>
            </a:r>
            <a:endParaRPr kumimoji="0" lang="en-US" altLang="ko-KR" sz="2800" b="1" dirty="0">
              <a:solidFill>
                <a:schemeClr val="bg1"/>
              </a:solidFill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2</a:t>
            </a: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차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( 2.3%, </a:t>
            </a: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허용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최종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( 0.02%, </a:t>
            </a:r>
            <a:r>
              <a:rPr kumimoji="0" lang="ko-KR" altLang="en-US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허용 </a:t>
            </a:r>
            <a:r>
              <a:rPr kumimoji="0" lang="en-US" altLang="ko-KR" sz="28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 descr="1차 토적곡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0298" y="714356"/>
            <a:ext cx="2928958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FF00"/>
                </a:solidFill>
              </a:rPr>
              <a:t>시공기면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:  8.7%</a:t>
            </a: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         -4.4%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6050" y="1857364"/>
            <a:ext cx="228601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</a:rPr>
              <a:t>균형 허용치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14%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857232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>
                <a:solidFill>
                  <a:srgbClr val="FF0000"/>
                </a:solidFill>
              </a:rPr>
              <a:t>불허용</a:t>
            </a:r>
            <a:endParaRPr lang="ko-KR" altLang="en-US" sz="8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 descr="2차 토적곡선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7286643" cy="5572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1000108"/>
            <a:ext cx="285752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FF00"/>
                </a:solidFill>
              </a:rPr>
              <a:t>시공기면</a:t>
            </a:r>
            <a:r>
              <a:rPr lang="ko-KR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</a:rPr>
              <a:t>:  9.2%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</a:rPr>
              <a:t>              -4.4%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2143116"/>
            <a:ext cx="235745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</a:rPr>
              <a:t>균형 허용치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2.3%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570" y="25003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허용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1142984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>
                <a:solidFill>
                  <a:schemeClr val="tx2">
                    <a:lumMod val="75000"/>
                  </a:schemeClr>
                </a:solidFill>
              </a:rPr>
              <a:t>허용</a:t>
            </a:r>
            <a:endParaRPr lang="ko-KR" alt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214686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14285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그림 8" descr="3차 토적곡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7286644" cy="5572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785794"/>
            <a:ext cx="2928958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FF00"/>
                </a:solidFill>
              </a:rPr>
              <a:t>시공기면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:  9.2%</a:t>
            </a: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              -4.4%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1736" y="1857364"/>
            <a:ext cx="250033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FF00"/>
                </a:solidFill>
              </a:rPr>
              <a:t>균형 허용치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0.02%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3570" y="25003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허용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785794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>
                <a:solidFill>
                  <a:schemeClr val="tx2">
                    <a:lumMod val="75000"/>
                  </a:schemeClr>
                </a:solidFill>
              </a:rPr>
              <a:t>완전 허용</a:t>
            </a:r>
            <a:endParaRPr lang="ko-KR" alt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357298"/>
            <a:ext cx="185735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결정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횡단면도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토량계산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토적곡선</a:t>
            </a:r>
            <a:endParaRPr kumimoji="0" lang="en-US" altLang="ko-KR" sz="1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결과보고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8429684" cy="1031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결 과 보 고</a:t>
            </a: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작업시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의사소통이 정확히 되지 않아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재작업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분업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설계고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작업시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여유폭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부족으로 인해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재측량</a:t>
            </a: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측량이 불가피한 지점은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상에서 연장</a:t>
            </a: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시공기면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설계고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kumimoji="0" lang="ko-KR" alt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토공량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계산시 엑셀 수식사용에 미숙</a:t>
            </a: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endParaRPr kumimoji="0" lang="en-US" altLang="ko-K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2411413" y="2817813"/>
            <a:ext cx="4608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6000">
                <a:solidFill>
                  <a:schemeClr val="bg1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Thank you</a:t>
            </a:r>
            <a:endParaRPr kumimoji="0" lang="ko-KR" altLang="en-US" sz="6000">
              <a:solidFill>
                <a:schemeClr val="bg1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57158" y="785794"/>
            <a:ext cx="5286375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0"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kumimoji="0" lang="en-US" altLang="ko-KR" sz="28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야장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6286520"/>
            <a:ext cx="60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기록자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서준영                              관측자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박성철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" name="그림 9" descr="211 해상도200 34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3706491" cy="5572164"/>
          </a:xfrm>
          <a:prstGeom prst="rect">
            <a:avLst/>
          </a:prstGeom>
        </p:spPr>
      </p:pic>
      <p:pic>
        <p:nvPicPr>
          <p:cNvPr id="11" name="그림 10" descr="211 해상도200 34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71479"/>
            <a:ext cx="3571869" cy="5500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39"/>
          <p:cNvSpPr>
            <a:spLocks noChangeShapeType="1"/>
          </p:cNvSpPr>
          <p:nvPr/>
        </p:nvSpPr>
        <p:spPr bwMode="auto">
          <a:xfrm>
            <a:off x="-36513" y="2276475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40"/>
          <p:cNvSpPr>
            <a:spLocks noChangeShapeType="1"/>
          </p:cNvSpPr>
          <p:nvPr/>
        </p:nvSpPr>
        <p:spPr bwMode="auto">
          <a:xfrm>
            <a:off x="-36513" y="2565400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42"/>
          <p:cNvSpPr>
            <a:spLocks noChangeShapeType="1"/>
          </p:cNvSpPr>
          <p:nvPr/>
        </p:nvSpPr>
        <p:spPr bwMode="auto">
          <a:xfrm>
            <a:off x="0" y="1214422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357298"/>
            <a:ext cx="1857356" cy="247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계획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계획 및 활동 보고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작년 자료 참고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측량 장소 위성 사진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실시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내업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단계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야장</a:t>
            </a:r>
            <a:endParaRPr kumimoji="0" lang="en-US" altLang="ko-KR" sz="1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성과표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횡단지형도</a:t>
            </a: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활동 보고</a:t>
            </a:r>
            <a:endParaRPr lang="ko-KR" altLang="en-US" sz="1000" dirty="0"/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0" y="3500438"/>
            <a:ext cx="190817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00232" y="7141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야장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6286520"/>
            <a:ext cx="60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기록자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서준영                              관측자 </a:t>
            </a:r>
            <a:r>
              <a:rPr lang="en-US" altLang="ko-KR" dirty="0" smtClean="0">
                <a:solidFill>
                  <a:schemeClr val="bg1"/>
                </a:solidFill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</a:rPr>
              <a:t>박성철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그림 14" descr="211 해상도200 34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8283" y="571481"/>
            <a:ext cx="3655716" cy="5572163"/>
          </a:xfrm>
          <a:prstGeom prst="rect">
            <a:avLst/>
          </a:prstGeom>
        </p:spPr>
      </p:pic>
      <p:pic>
        <p:nvPicPr>
          <p:cNvPr id="16" name="그림 15" descr="211 해상도200 34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7" y="571481"/>
            <a:ext cx="3655716" cy="5572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3672</Words>
  <Application>Microsoft Office PowerPoint</Application>
  <PresentationFormat>화면 슬라이드 쇼(4:3)</PresentationFormat>
  <Paragraphs>2501</Paragraphs>
  <Slides>65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65</vt:i4>
      </vt:variant>
    </vt:vector>
  </HeadingPairs>
  <TitlesOfParts>
    <vt:vector size="67" baseType="lpstr">
      <vt:lpstr>Office 테마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Very Infortant Person</dc:creator>
  <cp:lastModifiedBy>User Computer</cp:lastModifiedBy>
  <cp:revision>146</cp:revision>
  <dcterms:created xsi:type="dcterms:W3CDTF">2011-10-02T14:45:40Z</dcterms:created>
  <dcterms:modified xsi:type="dcterms:W3CDTF">2011-11-17T08:09:16Z</dcterms:modified>
</cp:coreProperties>
</file>