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0"/>
  </p:handoutMasterIdLst>
  <p:sldIdLst>
    <p:sldId id="260" r:id="rId2"/>
    <p:sldId id="261" r:id="rId3"/>
    <p:sldId id="262" r:id="rId4"/>
    <p:sldId id="263" r:id="rId5"/>
    <p:sldId id="292" r:id="rId6"/>
    <p:sldId id="306" r:id="rId7"/>
    <p:sldId id="266" r:id="rId8"/>
    <p:sldId id="267" r:id="rId9"/>
    <p:sldId id="319" r:id="rId10"/>
    <p:sldId id="320" r:id="rId11"/>
    <p:sldId id="321" r:id="rId12"/>
    <p:sldId id="322" r:id="rId13"/>
    <p:sldId id="270" r:id="rId14"/>
    <p:sldId id="313" r:id="rId15"/>
    <p:sldId id="327" r:id="rId16"/>
    <p:sldId id="328" r:id="rId17"/>
    <p:sldId id="329" r:id="rId18"/>
    <p:sldId id="330" r:id="rId19"/>
    <p:sldId id="331" r:id="rId20"/>
    <p:sldId id="278" r:id="rId21"/>
    <p:sldId id="279" r:id="rId22"/>
    <p:sldId id="281" r:id="rId23"/>
    <p:sldId id="318" r:id="rId24"/>
    <p:sldId id="304" r:id="rId25"/>
    <p:sldId id="282" r:id="rId26"/>
    <p:sldId id="323" r:id="rId27"/>
    <p:sldId id="325" r:id="rId28"/>
    <p:sldId id="326" r:id="rId29"/>
  </p:sldIdLst>
  <p:sldSz cx="9144000" cy="6858000" type="screen4x3"/>
  <p:notesSz cx="6858000" cy="9144000"/>
  <p:embeddedFontLst>
    <p:embeddedFont>
      <p:font typeface="HY헤드라인M" pitchFamily="18" charset="-127"/>
      <p:regular r:id="rId31"/>
    </p:embeddedFont>
    <p:embeddedFont>
      <p:font typeface="HY견고딕" pitchFamily="18" charset="-127"/>
      <p:regular r:id="rId32"/>
    </p:embeddedFont>
    <p:embeddedFont>
      <p:font typeface="양재튼튼체B" charset="-127"/>
      <p:regular r:id="rId33"/>
    </p:embeddedFont>
    <p:embeddedFont>
      <p:font typeface="휴먼모음T" pitchFamily="18" charset="-127"/>
      <p:regular r:id="rId34"/>
    </p:embeddedFont>
    <p:embeddedFont>
      <p:font typeface="양재소슬체S" charset="-127"/>
      <p:regular r:id="rId35"/>
    </p:embeddedFont>
    <p:embeddedFont>
      <p:font typeface="양재난초체M" charset="-127"/>
      <p:regular r:id="rId36"/>
    </p:embeddedFont>
    <p:embeddedFont>
      <p:font typeface="Arial Black" pitchFamily="34" charset="0"/>
      <p:bold r:id="rId37"/>
    </p:embeddedFont>
    <p:embeddedFont>
      <p:font typeface="HY바다L" pitchFamily="18" charset="-127"/>
      <p:regular r:id="rId38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BC"/>
    <a:srgbClr val="0066FF"/>
    <a:srgbClr val="3333FF"/>
    <a:srgbClr val="CC9900"/>
    <a:srgbClr val="996600"/>
    <a:srgbClr val="996633"/>
    <a:srgbClr val="0033CC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98043" autoAdjust="0"/>
  </p:normalViewPr>
  <p:slideViewPr>
    <p:cSldViewPr>
      <p:cViewPr varScale="1">
        <p:scale>
          <a:sx n="131" d="100"/>
          <a:sy n="131" d="100"/>
        </p:scale>
        <p:origin x="-1044" y="-9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DB938-3E40-4E19-B47A-DDF54FB3CFD3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0B43D-8C16-47D0-BD88-A93920FF28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1EAA7-419B-4D07-93BE-DE99D3EACE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7BC72-C38C-4EBD-8040-EF3D0765B3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F416F-409E-4686-99CC-CC2AB683026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580DA-F72D-46E9-837B-1B926DE6E59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E26E9-F1DE-4D02-B03B-3D3595CB85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063CE-9C76-4B9B-BAD4-B9DCEF1CAF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87CD7-6517-4954-BFA5-D9B181855F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23055-64F4-46A1-A7CB-51AE863656C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60971-0F8D-47E4-BCE7-A7F4A2BE529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6753-AF19-4A3C-B2A8-82D3E3C85E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EF2AD-13B0-453D-AF6F-3959CB0BC1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DFDC1DA7-F6B6-484D-B24F-D562971B4AE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____1.xls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412776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대구대학교</a:t>
            </a:r>
            <a:endParaRPr lang="en-US" altLang="ko-KR" sz="6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토목공학과 소개</a:t>
            </a:r>
            <a:endParaRPr lang="ko-KR" altLang="en-US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38575"/>
            <a:ext cx="4667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650" y="3781425"/>
            <a:ext cx="47053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이수체계 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(MSC)</a:t>
            </a:r>
            <a:endParaRPr lang="ko-KR" altLang="en-US" sz="300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28588" y="2263775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28588" y="2708275"/>
            <a:ext cx="885825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28588" y="3154363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28588" y="3600450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TextBox 14"/>
          <p:cNvSpPr txBox="1">
            <a:spLocks noChangeArrowheads="1"/>
          </p:cNvSpPr>
          <p:nvPr/>
        </p:nvSpPr>
        <p:spPr bwMode="auto">
          <a:xfrm>
            <a:off x="319088" y="18938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0248" name="TextBox 15"/>
          <p:cNvSpPr txBox="1">
            <a:spLocks noChangeArrowheads="1"/>
          </p:cNvSpPr>
          <p:nvPr/>
        </p:nvSpPr>
        <p:spPr bwMode="auto">
          <a:xfrm>
            <a:off x="319088" y="2333625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0249" name="TextBox 16"/>
          <p:cNvSpPr txBox="1">
            <a:spLocks noChangeArrowheads="1"/>
          </p:cNvSpPr>
          <p:nvPr/>
        </p:nvSpPr>
        <p:spPr bwMode="auto">
          <a:xfrm>
            <a:off x="319088" y="28082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0250" name="TextBox 17"/>
          <p:cNvSpPr txBox="1">
            <a:spLocks noChangeArrowheads="1"/>
          </p:cNvSpPr>
          <p:nvPr/>
        </p:nvSpPr>
        <p:spPr bwMode="auto">
          <a:xfrm>
            <a:off x="319088" y="3224213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271588" y="1943100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지구과학</a:t>
            </a:r>
          </a:p>
        </p:txBody>
      </p:sp>
      <p:cxnSp>
        <p:nvCxnSpPr>
          <p:cNvPr id="49" name="직선 연결선 48"/>
          <p:cNvCxnSpPr/>
          <p:nvPr/>
        </p:nvCxnSpPr>
        <p:spPr>
          <a:xfrm>
            <a:off x="128588" y="1833563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rot="5400000" flipH="1" flipV="1">
            <a:off x="2195512" y="3429001"/>
            <a:ext cx="374332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직사각형 57"/>
          <p:cNvSpPr/>
          <p:nvPr/>
        </p:nvSpPr>
        <p:spPr>
          <a:xfrm>
            <a:off x="2509838" y="1943100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일반물리학및실험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9" name="직선 연결선 58"/>
          <p:cNvCxnSpPr/>
          <p:nvPr/>
        </p:nvCxnSpPr>
        <p:spPr>
          <a:xfrm rot="5400000">
            <a:off x="4598988" y="3378200"/>
            <a:ext cx="3811587" cy="2381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TextBox 63"/>
          <p:cNvSpPr txBox="1">
            <a:spLocks noChangeArrowheads="1"/>
          </p:cNvSpPr>
          <p:nvPr/>
        </p:nvSpPr>
        <p:spPr bwMode="auto">
          <a:xfrm>
            <a:off x="1843088" y="1571625"/>
            <a:ext cx="9540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ko-KR" altLang="en-US" sz="1000"/>
              <a:t>기초과학영역</a:t>
            </a:r>
          </a:p>
        </p:txBody>
      </p:sp>
      <p:sp>
        <p:nvSpPr>
          <p:cNvPr id="10257" name="TextBox 64"/>
          <p:cNvSpPr txBox="1">
            <a:spLocks noChangeArrowheads="1"/>
          </p:cNvSpPr>
          <p:nvPr/>
        </p:nvSpPr>
        <p:spPr bwMode="auto">
          <a:xfrm>
            <a:off x="4700588" y="1571625"/>
            <a:ext cx="698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ko-KR" altLang="en-US" sz="1000"/>
              <a:t>수학영역</a:t>
            </a:r>
          </a:p>
        </p:txBody>
      </p:sp>
      <p:sp>
        <p:nvSpPr>
          <p:cNvPr id="10258" name="TextBox 65"/>
          <p:cNvSpPr txBox="1">
            <a:spLocks noChangeArrowheads="1"/>
          </p:cNvSpPr>
          <p:nvPr/>
        </p:nvSpPr>
        <p:spPr bwMode="auto">
          <a:xfrm>
            <a:off x="7272338" y="1571625"/>
            <a:ext cx="825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ko-KR" altLang="en-US" sz="1000"/>
              <a:t>전산학영역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4510088" y="1943100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기초수학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510088" y="2808288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공업수학</a:t>
            </a:r>
          </a:p>
        </p:txBody>
      </p:sp>
      <p:sp>
        <p:nvSpPr>
          <p:cNvPr id="70" name="직사각형 69"/>
          <p:cNvSpPr/>
          <p:nvPr/>
        </p:nvSpPr>
        <p:spPr>
          <a:xfrm>
            <a:off x="7177088" y="2360613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OA</a:t>
            </a: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실무</a:t>
            </a:r>
          </a:p>
        </p:txBody>
      </p:sp>
      <p:sp>
        <p:nvSpPr>
          <p:cNvPr id="71" name="직사각형 70"/>
          <p:cNvSpPr/>
          <p:nvPr/>
        </p:nvSpPr>
        <p:spPr>
          <a:xfrm>
            <a:off x="7177088" y="3248025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컴퓨터응용</a:t>
            </a:r>
          </a:p>
        </p:txBody>
      </p:sp>
      <p:sp>
        <p:nvSpPr>
          <p:cNvPr id="72" name="직사각형 71"/>
          <p:cNvSpPr/>
          <p:nvPr/>
        </p:nvSpPr>
        <p:spPr>
          <a:xfrm>
            <a:off x="4510088" y="2363788"/>
            <a:ext cx="1143000" cy="246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기초수학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271588" y="2363788"/>
            <a:ext cx="1143000" cy="246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기본화학</a:t>
            </a:r>
          </a:p>
        </p:txBody>
      </p:sp>
      <p:sp>
        <p:nvSpPr>
          <p:cNvPr id="75" name="직사각형 74"/>
          <p:cNvSpPr/>
          <p:nvPr/>
        </p:nvSpPr>
        <p:spPr>
          <a:xfrm>
            <a:off x="2509838" y="2363788"/>
            <a:ext cx="1143000" cy="246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일반물리학및실험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>
            <a:off x="128588" y="4046538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7" name="TextBox 76"/>
          <p:cNvSpPr txBox="1">
            <a:spLocks noChangeArrowheads="1"/>
          </p:cNvSpPr>
          <p:nvPr/>
        </p:nvSpPr>
        <p:spPr bwMode="auto">
          <a:xfrm>
            <a:off x="319088" y="3668713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4510088" y="3249613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수치해석</a:t>
            </a:r>
          </a:p>
        </p:txBody>
      </p:sp>
      <p:cxnSp>
        <p:nvCxnSpPr>
          <p:cNvPr id="92" name="직선 화살표 연결선 91"/>
          <p:cNvCxnSpPr>
            <a:stCxn id="67" idx="2"/>
            <a:endCxn id="72" idx="0"/>
          </p:cNvCxnSpPr>
          <p:nvPr/>
        </p:nvCxnSpPr>
        <p:spPr>
          <a:xfrm rot="5400000">
            <a:off x="4995069" y="2275681"/>
            <a:ext cx="173038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>
            <a:stCxn id="72" idx="2"/>
            <a:endCxn id="69" idx="0"/>
          </p:cNvCxnSpPr>
          <p:nvPr/>
        </p:nvCxnSpPr>
        <p:spPr>
          <a:xfrm rot="5400000">
            <a:off x="4983163" y="2708275"/>
            <a:ext cx="196850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>
            <a:stCxn id="58" idx="2"/>
            <a:endCxn id="75" idx="0"/>
          </p:cNvCxnSpPr>
          <p:nvPr/>
        </p:nvCxnSpPr>
        <p:spPr>
          <a:xfrm rot="5400000">
            <a:off x="2994819" y="2275681"/>
            <a:ext cx="173038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직사각형 96"/>
          <p:cNvSpPr/>
          <p:nvPr/>
        </p:nvSpPr>
        <p:spPr>
          <a:xfrm>
            <a:off x="7177088" y="4978400"/>
            <a:ext cx="1143000" cy="247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정보사회와과학기술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9" name="직선 화살표 연결선 98"/>
          <p:cNvCxnSpPr>
            <a:stCxn id="69" idx="2"/>
            <a:endCxn id="89" idx="0"/>
          </p:cNvCxnSpPr>
          <p:nvPr/>
        </p:nvCxnSpPr>
        <p:spPr>
          <a:xfrm rot="5400000">
            <a:off x="4985544" y="3151982"/>
            <a:ext cx="193675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화살표 연결선 102"/>
          <p:cNvCxnSpPr>
            <a:stCxn id="71" idx="2"/>
            <a:endCxn id="97" idx="0"/>
          </p:cNvCxnSpPr>
          <p:nvPr/>
        </p:nvCxnSpPr>
        <p:spPr>
          <a:xfrm rot="5400000">
            <a:off x="7007225" y="4237038"/>
            <a:ext cx="1484313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>
            <a:stCxn id="70" idx="2"/>
            <a:endCxn id="71" idx="0"/>
          </p:cNvCxnSpPr>
          <p:nvPr/>
        </p:nvCxnSpPr>
        <p:spPr>
          <a:xfrm rot="5400000">
            <a:off x="7429501" y="2927350"/>
            <a:ext cx="639762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125413" y="4892675"/>
            <a:ext cx="885825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119063" y="4470400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138113" y="5308600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47"/>
          <p:cNvSpPr txBox="1">
            <a:spLocks noChangeArrowheads="1"/>
          </p:cNvSpPr>
          <p:nvPr/>
        </p:nvSpPr>
        <p:spPr bwMode="auto">
          <a:xfrm>
            <a:off x="323850" y="4113213"/>
            <a:ext cx="5143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0280" name="TextBox 49"/>
          <p:cNvSpPr txBox="1">
            <a:spLocks noChangeArrowheads="1"/>
          </p:cNvSpPr>
          <p:nvPr/>
        </p:nvSpPr>
        <p:spPr bwMode="auto">
          <a:xfrm>
            <a:off x="323850" y="45402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0281" name="TextBox 50"/>
          <p:cNvSpPr txBox="1">
            <a:spLocks noChangeArrowheads="1"/>
          </p:cNvSpPr>
          <p:nvPr/>
        </p:nvSpPr>
        <p:spPr bwMode="auto">
          <a:xfrm>
            <a:off x="323850" y="49466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이수체계 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설계교과목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300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1633538" y="4827588"/>
            <a:ext cx="6527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1638300" y="3962400"/>
            <a:ext cx="61452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107950" y="2205038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107950" y="2698750"/>
            <a:ext cx="88582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>
            <a:off x="107950" y="3698875"/>
            <a:ext cx="885825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>
            <a:off x="107950" y="4189413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107950" y="4687888"/>
            <a:ext cx="8858250" cy="1587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107950" y="5287963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107950" y="5816600"/>
            <a:ext cx="885825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95"/>
          <p:cNvSpPr txBox="1">
            <a:spLocks noChangeArrowheads="1"/>
          </p:cNvSpPr>
          <p:nvPr/>
        </p:nvSpPr>
        <p:spPr bwMode="auto">
          <a:xfrm>
            <a:off x="239713" y="18351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1278" name="TextBox 96"/>
          <p:cNvSpPr txBox="1">
            <a:spLocks noChangeArrowheads="1"/>
          </p:cNvSpPr>
          <p:nvPr/>
        </p:nvSpPr>
        <p:spPr bwMode="auto">
          <a:xfrm>
            <a:off x="239713" y="228123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1279" name="TextBox 97"/>
          <p:cNvSpPr txBox="1">
            <a:spLocks noChangeArrowheads="1"/>
          </p:cNvSpPr>
          <p:nvPr/>
        </p:nvSpPr>
        <p:spPr bwMode="auto">
          <a:xfrm>
            <a:off x="239713" y="28003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1280" name="TextBox 98"/>
          <p:cNvSpPr txBox="1">
            <a:spLocks noChangeArrowheads="1"/>
          </p:cNvSpPr>
          <p:nvPr/>
        </p:nvSpPr>
        <p:spPr bwMode="auto">
          <a:xfrm>
            <a:off x="239713" y="3319463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1281" name="TextBox 99"/>
          <p:cNvSpPr txBox="1">
            <a:spLocks noChangeArrowheads="1"/>
          </p:cNvSpPr>
          <p:nvPr/>
        </p:nvSpPr>
        <p:spPr bwMode="auto">
          <a:xfrm>
            <a:off x="239713" y="3814763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1282" name="TextBox 100"/>
          <p:cNvSpPr txBox="1">
            <a:spLocks noChangeArrowheads="1"/>
          </p:cNvSpPr>
          <p:nvPr/>
        </p:nvSpPr>
        <p:spPr bwMode="auto">
          <a:xfrm>
            <a:off x="239713" y="43068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1283" name="TextBox 101"/>
          <p:cNvSpPr txBox="1">
            <a:spLocks noChangeArrowheads="1"/>
          </p:cNvSpPr>
          <p:nvPr/>
        </p:nvSpPr>
        <p:spPr bwMode="auto">
          <a:xfrm>
            <a:off x="239713" y="4841875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11284" name="TextBox 102"/>
          <p:cNvSpPr txBox="1">
            <a:spLocks noChangeArrowheads="1"/>
          </p:cNvSpPr>
          <p:nvPr/>
        </p:nvSpPr>
        <p:spPr bwMode="auto">
          <a:xfrm>
            <a:off x="239713" y="5407025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138" name="직사각형 137"/>
          <p:cNvSpPr/>
          <p:nvPr/>
        </p:nvSpPr>
        <p:spPr>
          <a:xfrm>
            <a:off x="4254500" y="5027613"/>
            <a:ext cx="1200150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토목종합설계</a:t>
            </a:r>
          </a:p>
        </p:txBody>
      </p:sp>
      <p:cxnSp>
        <p:nvCxnSpPr>
          <p:cNvPr id="216" name="직선 연결선 215"/>
          <p:cNvCxnSpPr/>
          <p:nvPr/>
        </p:nvCxnSpPr>
        <p:spPr>
          <a:xfrm>
            <a:off x="107950" y="3198813"/>
            <a:ext cx="8858250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직사각형 217"/>
          <p:cNvSpPr/>
          <p:nvPr/>
        </p:nvSpPr>
        <p:spPr>
          <a:xfrm>
            <a:off x="4254500" y="2330450"/>
            <a:ext cx="1200150" cy="22383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입문공학설계</a:t>
            </a:r>
          </a:p>
        </p:txBody>
      </p:sp>
      <p:cxnSp>
        <p:nvCxnSpPr>
          <p:cNvPr id="220" name="직선 화살표 연결선 219"/>
          <p:cNvCxnSpPr>
            <a:stCxn id="218" idx="2"/>
          </p:cNvCxnSpPr>
          <p:nvPr/>
        </p:nvCxnSpPr>
        <p:spPr>
          <a:xfrm rot="16200000" flipH="1">
            <a:off x="4158457" y="3250406"/>
            <a:ext cx="1408112" cy="15875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직사각형 225"/>
          <p:cNvSpPr/>
          <p:nvPr/>
        </p:nvSpPr>
        <p:spPr>
          <a:xfrm>
            <a:off x="4937125" y="4308475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수공구조물설계</a:t>
            </a:r>
          </a:p>
        </p:txBody>
      </p:sp>
      <p:sp>
        <p:nvSpPr>
          <p:cNvPr id="222" name="직사각형 221"/>
          <p:cNvSpPr/>
          <p:nvPr/>
        </p:nvSpPr>
        <p:spPr>
          <a:xfrm>
            <a:off x="2344738" y="4308475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철근콘크리트및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설계</a:t>
            </a:r>
          </a:p>
        </p:txBody>
      </p:sp>
      <p:sp>
        <p:nvSpPr>
          <p:cNvPr id="224" name="직사각형 223"/>
          <p:cNvSpPr/>
          <p:nvPr/>
        </p:nvSpPr>
        <p:spPr>
          <a:xfrm>
            <a:off x="6224588" y="4308475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도로기하구조설계</a:t>
            </a:r>
          </a:p>
        </p:txBody>
      </p:sp>
      <p:sp>
        <p:nvSpPr>
          <p:cNvPr id="225" name="직사각형 224"/>
          <p:cNvSpPr/>
          <p:nvPr/>
        </p:nvSpPr>
        <p:spPr>
          <a:xfrm>
            <a:off x="3632200" y="4308475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지반구조물설계</a:t>
            </a:r>
          </a:p>
        </p:txBody>
      </p:sp>
      <p:cxnSp>
        <p:nvCxnSpPr>
          <p:cNvPr id="130" name="직선 연결선 129"/>
          <p:cNvCxnSpPr>
            <a:stCxn id="226" idx="2"/>
            <a:endCxn id="226" idx="2"/>
          </p:cNvCxnSpPr>
          <p:nvPr/>
        </p:nvCxnSpPr>
        <p:spPr>
          <a:xfrm rot="5400000">
            <a:off x="5537200" y="45561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직선 화살표 연결선 187"/>
          <p:cNvCxnSpPr/>
          <p:nvPr/>
        </p:nvCxnSpPr>
        <p:spPr>
          <a:xfrm rot="16080000" flipH="1" flipV="1">
            <a:off x="4749800" y="4913313"/>
            <a:ext cx="219075" cy="9525"/>
          </a:xfrm>
          <a:prstGeom prst="straightConnector1">
            <a:avLst/>
          </a:prstGeom>
          <a:ln w="3175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타원 70"/>
          <p:cNvSpPr/>
          <p:nvPr/>
        </p:nvSpPr>
        <p:spPr>
          <a:xfrm>
            <a:off x="6775450" y="4803775"/>
            <a:ext cx="71438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2" name="타원 71"/>
          <p:cNvSpPr/>
          <p:nvPr/>
        </p:nvSpPr>
        <p:spPr>
          <a:xfrm>
            <a:off x="5502275" y="4803775"/>
            <a:ext cx="73025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3" name="타원 72"/>
          <p:cNvSpPr/>
          <p:nvPr/>
        </p:nvSpPr>
        <p:spPr>
          <a:xfrm>
            <a:off x="4197350" y="4803775"/>
            <a:ext cx="71438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4" name="타원 73"/>
          <p:cNvSpPr/>
          <p:nvPr/>
        </p:nvSpPr>
        <p:spPr>
          <a:xfrm>
            <a:off x="2903538" y="4803775"/>
            <a:ext cx="71437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cxnSp>
        <p:nvCxnSpPr>
          <p:cNvPr id="47" name="직선 연결선 46"/>
          <p:cNvCxnSpPr/>
          <p:nvPr/>
        </p:nvCxnSpPr>
        <p:spPr>
          <a:xfrm rot="5400000">
            <a:off x="2811463" y="4679950"/>
            <a:ext cx="247650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rot="5400000">
            <a:off x="4110038" y="4679950"/>
            <a:ext cx="247650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rot="5400000">
            <a:off x="5424488" y="4679950"/>
            <a:ext cx="247650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 rot="5400000">
            <a:off x="6691313" y="4679950"/>
            <a:ext cx="247650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타원 50"/>
          <p:cNvSpPr/>
          <p:nvPr/>
        </p:nvSpPr>
        <p:spPr>
          <a:xfrm>
            <a:off x="4829175" y="4808538"/>
            <a:ext cx="71438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53" name="타원 52"/>
          <p:cNvSpPr/>
          <p:nvPr/>
        </p:nvSpPr>
        <p:spPr>
          <a:xfrm>
            <a:off x="4833938" y="3940175"/>
            <a:ext cx="71437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cxnSp>
        <p:nvCxnSpPr>
          <p:cNvPr id="57" name="직선 화살표 연결선 56"/>
          <p:cNvCxnSpPr/>
          <p:nvPr/>
        </p:nvCxnSpPr>
        <p:spPr>
          <a:xfrm rot="16320000" flipH="1">
            <a:off x="1463675" y="4127500"/>
            <a:ext cx="349250" cy="1905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/>
          <p:nvPr/>
        </p:nvCxnSpPr>
        <p:spPr>
          <a:xfrm rot="16320000" flipH="1">
            <a:off x="2761457" y="4126706"/>
            <a:ext cx="349250" cy="2063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/>
          <p:nvPr/>
        </p:nvCxnSpPr>
        <p:spPr>
          <a:xfrm rot="16320000" flipH="1">
            <a:off x="6641307" y="4126706"/>
            <a:ext cx="349250" cy="2063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/>
          <p:nvPr/>
        </p:nvCxnSpPr>
        <p:spPr>
          <a:xfrm rot="16320000" flipH="1">
            <a:off x="4066382" y="4126706"/>
            <a:ext cx="349250" cy="2063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/>
          <p:nvPr/>
        </p:nvCxnSpPr>
        <p:spPr>
          <a:xfrm rot="16320000" flipH="1">
            <a:off x="5361782" y="4126706"/>
            <a:ext cx="349250" cy="2063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rot="5400000" flipH="1" flipV="1">
            <a:off x="7770813" y="4441825"/>
            <a:ext cx="769938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 rot="5400000" flipH="1" flipV="1">
            <a:off x="1465263" y="4652963"/>
            <a:ext cx="3492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직사각형 220"/>
          <p:cNvSpPr/>
          <p:nvPr/>
        </p:nvSpPr>
        <p:spPr>
          <a:xfrm>
            <a:off x="1060450" y="4308475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강구조공학설계</a:t>
            </a:r>
          </a:p>
        </p:txBody>
      </p:sp>
      <p:sp>
        <p:nvSpPr>
          <p:cNvPr id="223" name="직사각형 222"/>
          <p:cNvSpPr/>
          <p:nvPr/>
        </p:nvSpPr>
        <p:spPr>
          <a:xfrm>
            <a:off x="7537450" y="3843338"/>
            <a:ext cx="1200150" cy="2476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상하수도공학및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설계</a:t>
            </a:r>
          </a:p>
        </p:txBody>
      </p:sp>
      <p:sp>
        <p:nvSpPr>
          <p:cNvPr id="80" name="타원 79"/>
          <p:cNvSpPr/>
          <p:nvPr/>
        </p:nvSpPr>
        <p:spPr>
          <a:xfrm>
            <a:off x="8116888" y="4806950"/>
            <a:ext cx="71437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81" name="타원 80"/>
          <p:cNvSpPr/>
          <p:nvPr/>
        </p:nvSpPr>
        <p:spPr>
          <a:xfrm>
            <a:off x="1595438" y="4810125"/>
            <a:ext cx="71437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이수체계 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전문교양교과영역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300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2292" name="그룹 85"/>
          <p:cNvGrpSpPr>
            <a:grpSpLocks/>
          </p:cNvGrpSpPr>
          <p:nvPr/>
        </p:nvGrpSpPr>
        <p:grpSpPr bwMode="auto">
          <a:xfrm>
            <a:off x="107950" y="1844675"/>
            <a:ext cx="8858250" cy="3962400"/>
            <a:chOff x="571480" y="2395515"/>
            <a:chExt cx="5643602" cy="5724000"/>
          </a:xfrm>
        </p:grpSpPr>
        <p:cxnSp>
          <p:nvCxnSpPr>
            <p:cNvPr id="87" name="직선 연결선 86"/>
            <p:cNvCxnSpPr/>
            <p:nvPr/>
          </p:nvCxnSpPr>
          <p:spPr>
            <a:xfrm>
              <a:off x="571480" y="8112636"/>
              <a:ext cx="564360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571480" y="2952780"/>
              <a:ext cx="5643602" cy="229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571480" y="3739371"/>
              <a:ext cx="564360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571480" y="4452578"/>
              <a:ext cx="5643602" cy="229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571480" y="5168078"/>
              <a:ext cx="564360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571480" y="5778088"/>
              <a:ext cx="5643602" cy="229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571480" y="6422496"/>
              <a:ext cx="5643602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571480" y="7064611"/>
              <a:ext cx="5643602" cy="2294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 rot="16200000" flipH="1">
              <a:off x="-714" y="5257515"/>
              <a:ext cx="572400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3" name="TextBox 95"/>
          <p:cNvSpPr txBox="1">
            <a:spLocks noChangeArrowheads="1"/>
          </p:cNvSpPr>
          <p:nvPr/>
        </p:nvSpPr>
        <p:spPr bwMode="auto">
          <a:xfrm>
            <a:off x="393700" y="1843088"/>
            <a:ext cx="5476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1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1</a:t>
            </a:r>
            <a:r>
              <a:rPr lang="ko-KR" altLang="en-US" sz="1100"/>
              <a:t>학기</a:t>
            </a:r>
          </a:p>
        </p:txBody>
      </p:sp>
      <p:sp>
        <p:nvSpPr>
          <p:cNvPr id="12294" name="TextBox 96"/>
          <p:cNvSpPr txBox="1">
            <a:spLocks noChangeArrowheads="1"/>
          </p:cNvSpPr>
          <p:nvPr/>
        </p:nvSpPr>
        <p:spPr bwMode="auto">
          <a:xfrm>
            <a:off x="393700" y="2343150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1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2</a:t>
            </a:r>
            <a:r>
              <a:rPr lang="ko-KR" altLang="en-US" sz="1100"/>
              <a:t>학기</a:t>
            </a:r>
          </a:p>
        </p:txBody>
      </p:sp>
      <p:sp>
        <p:nvSpPr>
          <p:cNvPr id="12295" name="TextBox 97"/>
          <p:cNvSpPr txBox="1">
            <a:spLocks noChangeArrowheads="1"/>
          </p:cNvSpPr>
          <p:nvPr/>
        </p:nvSpPr>
        <p:spPr bwMode="auto">
          <a:xfrm>
            <a:off x="393700" y="2871788"/>
            <a:ext cx="5476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2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1</a:t>
            </a:r>
            <a:r>
              <a:rPr lang="ko-KR" altLang="en-US" sz="1100"/>
              <a:t>학기</a:t>
            </a:r>
          </a:p>
        </p:txBody>
      </p:sp>
      <p:sp>
        <p:nvSpPr>
          <p:cNvPr id="12296" name="TextBox 98"/>
          <p:cNvSpPr txBox="1">
            <a:spLocks noChangeArrowheads="1"/>
          </p:cNvSpPr>
          <p:nvPr/>
        </p:nvSpPr>
        <p:spPr bwMode="auto">
          <a:xfrm>
            <a:off x="393700" y="3359150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2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2</a:t>
            </a:r>
            <a:r>
              <a:rPr lang="ko-KR" altLang="en-US" sz="1100"/>
              <a:t>학기</a:t>
            </a:r>
          </a:p>
        </p:txBody>
      </p:sp>
      <p:sp>
        <p:nvSpPr>
          <p:cNvPr id="12297" name="TextBox 99"/>
          <p:cNvSpPr txBox="1">
            <a:spLocks noChangeArrowheads="1"/>
          </p:cNvSpPr>
          <p:nvPr/>
        </p:nvSpPr>
        <p:spPr bwMode="auto">
          <a:xfrm>
            <a:off x="393700" y="3843338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3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1</a:t>
            </a:r>
            <a:r>
              <a:rPr lang="ko-KR" altLang="en-US" sz="1100"/>
              <a:t>학기</a:t>
            </a:r>
          </a:p>
        </p:txBody>
      </p:sp>
      <p:sp>
        <p:nvSpPr>
          <p:cNvPr id="12298" name="TextBox 100"/>
          <p:cNvSpPr txBox="1">
            <a:spLocks noChangeArrowheads="1"/>
          </p:cNvSpPr>
          <p:nvPr/>
        </p:nvSpPr>
        <p:spPr bwMode="auto">
          <a:xfrm>
            <a:off x="393700" y="4271963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3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2</a:t>
            </a:r>
            <a:r>
              <a:rPr lang="ko-KR" altLang="en-US" sz="1100"/>
              <a:t>학기</a:t>
            </a:r>
          </a:p>
        </p:txBody>
      </p:sp>
      <p:sp>
        <p:nvSpPr>
          <p:cNvPr id="12299" name="TextBox 101"/>
          <p:cNvSpPr txBox="1">
            <a:spLocks noChangeArrowheads="1"/>
          </p:cNvSpPr>
          <p:nvPr/>
        </p:nvSpPr>
        <p:spPr bwMode="auto">
          <a:xfrm>
            <a:off x="393700" y="4718050"/>
            <a:ext cx="5476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4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1</a:t>
            </a:r>
            <a:r>
              <a:rPr lang="ko-KR" altLang="en-US" sz="1100"/>
              <a:t>학기</a:t>
            </a:r>
          </a:p>
        </p:txBody>
      </p:sp>
      <p:sp>
        <p:nvSpPr>
          <p:cNvPr id="12300" name="TextBox 102"/>
          <p:cNvSpPr txBox="1">
            <a:spLocks noChangeArrowheads="1"/>
          </p:cNvSpPr>
          <p:nvPr/>
        </p:nvSpPr>
        <p:spPr bwMode="auto">
          <a:xfrm>
            <a:off x="393700" y="5140325"/>
            <a:ext cx="5476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100"/>
              <a:t>4</a:t>
            </a:r>
            <a:r>
              <a:rPr lang="ko-KR" altLang="en-US" sz="1100"/>
              <a:t>학년</a:t>
            </a:r>
            <a:endParaRPr lang="en-US" altLang="ko-KR" sz="1100"/>
          </a:p>
          <a:p>
            <a:r>
              <a:rPr lang="en-US" altLang="ko-KR" sz="1100"/>
              <a:t>2</a:t>
            </a:r>
            <a:r>
              <a:rPr lang="ko-KR" altLang="en-US" sz="1100"/>
              <a:t>학기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1155700" y="1519238"/>
            <a:ext cx="1117600" cy="2460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공통교양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1187450" y="1898650"/>
            <a:ext cx="1058863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영어회화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187450" y="2876550"/>
            <a:ext cx="1058863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영어회화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2432050" y="1898650"/>
            <a:ext cx="1079500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글쓰기와</a:t>
            </a:r>
            <a:endParaRPr lang="en-US" altLang="ko-KR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10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커뮤티케이션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832225" y="1897063"/>
            <a:ext cx="1143000" cy="2460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공학윤리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860800" y="4733925"/>
            <a:ext cx="1143000" cy="2460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법과시민생활</a:t>
            </a:r>
          </a:p>
        </p:txBody>
      </p:sp>
      <p:sp>
        <p:nvSpPr>
          <p:cNvPr id="114" name="직사각형 113"/>
          <p:cNvSpPr/>
          <p:nvPr/>
        </p:nvSpPr>
        <p:spPr>
          <a:xfrm>
            <a:off x="5165725" y="1897063"/>
            <a:ext cx="1143000" cy="2460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전문교양선택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:</a:t>
            </a:r>
          </a:p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인문과학영역</a:t>
            </a:r>
            <a:endParaRPr lang="en-US" altLang="ko-KR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5194300" y="4733925"/>
            <a:ext cx="1143000" cy="246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전문교양선택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:</a:t>
            </a:r>
          </a:p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사회과학영역</a:t>
            </a:r>
            <a:endParaRPr lang="en-US" altLang="ko-KR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21" name="직선 연결선 120"/>
          <p:cNvCxnSpPr>
            <a:stCxn id="108" idx="3"/>
            <a:endCxn id="114" idx="1"/>
          </p:cNvCxnSpPr>
          <p:nvPr/>
        </p:nvCxnSpPr>
        <p:spPr>
          <a:xfrm>
            <a:off x="4975225" y="2020888"/>
            <a:ext cx="1905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>
            <a:stCxn id="111" idx="3"/>
            <a:endCxn id="115" idx="1"/>
          </p:cNvCxnSpPr>
          <p:nvPr/>
        </p:nvCxnSpPr>
        <p:spPr>
          <a:xfrm>
            <a:off x="5003800" y="4857750"/>
            <a:ext cx="1905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/>
          <p:cNvCxnSpPr/>
          <p:nvPr/>
        </p:nvCxnSpPr>
        <p:spPr>
          <a:xfrm rot="16200000" flipH="1">
            <a:off x="1571625" y="2254250"/>
            <a:ext cx="2413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직사각형 125"/>
          <p:cNvSpPr/>
          <p:nvPr/>
        </p:nvSpPr>
        <p:spPr>
          <a:xfrm>
            <a:off x="3875088" y="5487988"/>
            <a:ext cx="1143000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세계의도시와문화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5208588" y="5487988"/>
            <a:ext cx="1143000" cy="247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전문교양선택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:</a:t>
            </a:r>
          </a:p>
          <a:p>
            <a:pPr algn="ctr">
              <a:defRPr/>
            </a:pPr>
            <a:r>
              <a:rPr lang="ko-KR" altLang="en-US" sz="9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세계화와정보화영역</a:t>
            </a:r>
            <a:endParaRPr lang="en-US" altLang="ko-KR" sz="9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30" name="직선 연결선 129"/>
          <p:cNvCxnSpPr>
            <a:stCxn id="126" idx="3"/>
            <a:endCxn id="128" idx="1"/>
          </p:cNvCxnSpPr>
          <p:nvPr/>
        </p:nvCxnSpPr>
        <p:spPr>
          <a:xfrm>
            <a:off x="5018088" y="5611813"/>
            <a:ext cx="1905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직사각형 131"/>
          <p:cNvSpPr/>
          <p:nvPr/>
        </p:nvSpPr>
        <p:spPr>
          <a:xfrm>
            <a:off x="3873500" y="5187950"/>
            <a:ext cx="1143000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비즈니스의이해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5207000" y="5178425"/>
            <a:ext cx="1143000" cy="247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전문교양선택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:</a:t>
            </a:r>
          </a:p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사회과학영역</a:t>
            </a:r>
            <a:endParaRPr lang="en-US" altLang="ko-KR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34" name="직선 연결선 133"/>
          <p:cNvCxnSpPr>
            <a:stCxn id="132" idx="3"/>
          </p:cNvCxnSpPr>
          <p:nvPr/>
        </p:nvCxnSpPr>
        <p:spPr>
          <a:xfrm>
            <a:off x="5016500" y="5311775"/>
            <a:ext cx="1905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직사각형 134"/>
          <p:cNvSpPr/>
          <p:nvPr/>
        </p:nvSpPr>
        <p:spPr>
          <a:xfrm>
            <a:off x="6457950" y="5181600"/>
            <a:ext cx="1143000" cy="247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인성개발과리더십</a:t>
            </a:r>
          </a:p>
        </p:txBody>
      </p:sp>
      <p:sp>
        <p:nvSpPr>
          <p:cNvPr id="136" name="직사각형 135"/>
          <p:cNvSpPr/>
          <p:nvPr/>
        </p:nvSpPr>
        <p:spPr>
          <a:xfrm>
            <a:off x="7791450" y="5172075"/>
            <a:ext cx="1143000" cy="247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전문교양선택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:</a:t>
            </a:r>
          </a:p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인문과학영역</a:t>
            </a:r>
            <a:endParaRPr lang="en-US" altLang="ko-KR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37" name="직선 연결선 136"/>
          <p:cNvCxnSpPr>
            <a:stCxn id="135" idx="3"/>
          </p:cNvCxnSpPr>
          <p:nvPr/>
        </p:nvCxnSpPr>
        <p:spPr>
          <a:xfrm>
            <a:off x="7600950" y="5305425"/>
            <a:ext cx="1905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187450" y="2389188"/>
            <a:ext cx="1058863" cy="2460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영어독해</a:t>
            </a:r>
            <a:r>
              <a:rPr lang="en-US" altLang="ko-KR" sz="1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1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45" name="직선 화살표 연결선 44"/>
          <p:cNvCxnSpPr/>
          <p:nvPr/>
        </p:nvCxnSpPr>
        <p:spPr>
          <a:xfrm rot="16200000" flipH="1">
            <a:off x="1570831" y="2758282"/>
            <a:ext cx="24288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476375" y="2349500"/>
            <a:ext cx="2133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조정석 교수님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김기대 교수님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김종인 교수님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이관영 교수님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이영우 교수님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손무락 교수님</a:t>
            </a:r>
          </a:p>
        </p:txBody>
      </p:sp>
      <p:pic>
        <p:nvPicPr>
          <p:cNvPr id="13316" name="Picture 1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009650"/>
            <a:ext cx="41608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21"/>
          <p:cNvGrpSpPr>
            <a:grpSpLocks/>
          </p:cNvGrpSpPr>
          <p:nvPr/>
        </p:nvGrpSpPr>
        <p:grpSpPr bwMode="auto">
          <a:xfrm>
            <a:off x="1303338" y="2522538"/>
            <a:ext cx="214312" cy="2222500"/>
            <a:chOff x="821" y="1441"/>
            <a:chExt cx="135" cy="1400"/>
          </a:xfrm>
        </p:grpSpPr>
        <p:pic>
          <p:nvPicPr>
            <p:cNvPr id="13318" name="Picture 7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14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15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1694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0" name="Picture 16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1947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17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2200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18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2453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9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" y="2706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조정석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3816424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토목유체역학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수치해석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수리학및실험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수공구조물설계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수문학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수자원공학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수리학 및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수문학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수리실험실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27363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 err="1" smtClean="0">
                <a:latin typeface="Rix고딕 M"/>
                <a:ea typeface="Rix고딕 M"/>
                <a:cs typeface="Rix고딕 M"/>
              </a:rPr>
              <a:t>영남대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 대학원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>
                <a:latin typeface="양재소슬체S" pitchFamily="18" charset="-127"/>
                <a:ea typeface="양재소슬체S" pitchFamily="18" charset="-127"/>
                <a:cs typeface="Cre쿨재즈 M"/>
              </a:rPr>
              <a:t>조 정 석</a:t>
            </a:r>
          </a:p>
        </p:txBody>
      </p:sp>
      <p:pic>
        <p:nvPicPr>
          <p:cNvPr id="11" name="그림 10" descr="조정석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348880"/>
            <a:ext cx="2277592" cy="280831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김기대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396044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재료역학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토목구조역학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(1)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토목구조역학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(2),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전산구조해석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강구조공학및설계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토목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CAD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구조역학 및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강구조공학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구조공학실험실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27363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인하대 대학원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latin typeface="양재소슬체S" pitchFamily="18" charset="-127"/>
                <a:ea typeface="양재소슬체S" pitchFamily="18" charset="-127"/>
                <a:cs typeface="Cre쿨재즈 M"/>
              </a:rPr>
              <a:t>김 기 대</a:t>
            </a:r>
            <a:endParaRPr lang="ko-KR" altLang="en-US" sz="6000" dirty="0">
              <a:latin typeface="양재소슬체S" pitchFamily="18" charset="-127"/>
              <a:ea typeface="양재소슬체S" pitchFamily="18" charset="-127"/>
              <a:cs typeface="Cre쿨재즈 M"/>
            </a:endParaRPr>
          </a:p>
        </p:txBody>
      </p:sp>
      <p:pic>
        <p:nvPicPr>
          <p:cNvPr id="8" name="그림 7" descr="김기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132856"/>
            <a:ext cx="2315760" cy="326136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김종인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432048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2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토질재료학및실험</a:t>
            </a:r>
            <a:r>
              <a:rPr lang="en-US" altLang="ko-KR" sz="12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2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철근콘크리트공학</a:t>
            </a:r>
            <a:r>
              <a:rPr lang="en-US" altLang="ko-KR" sz="12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철근콘크리트및설계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교량공학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PS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콘크리트공학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콘크리트 및 철근콘크리트공학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철근콘크리트실험실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27363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건국대 대학원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latin typeface="양재소슬체S" pitchFamily="18" charset="-127"/>
                <a:ea typeface="양재소슬체S" pitchFamily="18" charset="-127"/>
                <a:cs typeface="Cre쿨재즈 M"/>
              </a:rPr>
              <a:t>김 종 인</a:t>
            </a:r>
            <a:endParaRPr lang="ko-KR" altLang="en-US" sz="6000" dirty="0">
              <a:latin typeface="양재소슬체S" pitchFamily="18" charset="-127"/>
              <a:ea typeface="양재소슬체S" pitchFamily="18" charset="-127"/>
              <a:cs typeface="Cre쿨재즈 M"/>
            </a:endParaRPr>
          </a:p>
        </p:txBody>
      </p:sp>
      <p:pic>
        <p:nvPicPr>
          <p:cNvPr id="9" name="그림 8" descr="김종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132856"/>
            <a:ext cx="2330212" cy="331236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smtClean="0">
                <a:latin typeface="HY견고딕" pitchFamily="18" charset="-127"/>
                <a:ea typeface="HY견고딕" pitchFamily="18" charset="-127"/>
              </a:rPr>
              <a:t>이관영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432048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상하수도공학및실험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상하수도공학및설계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항만공학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하천공학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토목환경공학및실습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상하수도공학 및 환경공학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상하수도공학실험실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27363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단국대 대학원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latin typeface="양재소슬체S" pitchFamily="18" charset="-127"/>
                <a:ea typeface="양재소슬체S" pitchFamily="18" charset="-127"/>
                <a:cs typeface="Cre쿨재즈 M"/>
              </a:rPr>
              <a:t>이 관 영</a:t>
            </a:r>
            <a:endParaRPr lang="ko-KR" altLang="en-US" sz="6000" dirty="0">
              <a:latin typeface="양재소슬체S" pitchFamily="18" charset="-127"/>
              <a:ea typeface="양재소슬체S" pitchFamily="18" charset="-127"/>
              <a:cs typeface="Cre쿨재즈 M"/>
            </a:endParaRPr>
          </a:p>
        </p:txBody>
      </p:sp>
      <p:pic>
        <p:nvPicPr>
          <p:cNvPr id="8" name="그림 7" descr="이관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88840"/>
            <a:ext cx="2601606" cy="362519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이영우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pic>
        <p:nvPicPr>
          <p:cNvPr id="9" name="그림 8" descr="이영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04864"/>
            <a:ext cx="2268252" cy="30243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latin typeface="양재소슬체S" pitchFamily="18" charset="-127"/>
                <a:ea typeface="양재소슬체S" pitchFamily="18" charset="-127"/>
                <a:cs typeface="Cre쿨재즈 M"/>
              </a:rPr>
              <a:t>이 영 우</a:t>
            </a:r>
            <a:endParaRPr lang="ko-KR" altLang="en-US" sz="6000" dirty="0">
              <a:latin typeface="양재소슬체S" pitchFamily="18" charset="-127"/>
              <a:ea typeface="양재소슬체S" pitchFamily="18" charset="-127"/>
              <a:cs typeface="Cre쿨재즈 M"/>
            </a:endParaRP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432048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측량학및실습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(1),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측량학및실습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(2)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교통공학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도로기하구조설계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교통시스템공학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도시철도공학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측량학 및 교통공학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측량실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및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교통공학실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27363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대구대 대학원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제목 없음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손무락 </a:t>
            </a:r>
            <a:r>
              <a:rPr lang="ko-KR" altLang="en-US" sz="3000" dirty="0">
                <a:latin typeface="HY견고딕" pitchFamily="18" charset="-127"/>
                <a:ea typeface="HY견고딕" pitchFamily="18" charset="-127"/>
              </a:rPr>
              <a:t>교수님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0" y="3068960"/>
            <a:ext cx="417646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정교수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ko-KR" altLang="en-US" sz="1300" b="1" dirty="0">
                <a:latin typeface="Rix고딕 M"/>
                <a:ea typeface="Rix고딕 M"/>
                <a:cs typeface="Rix고딕 M"/>
              </a:rPr>
              <a:t>공학박사 </a:t>
            </a:r>
            <a:r>
              <a:rPr lang="en-US" altLang="ko-KR" sz="1300" b="1" dirty="0">
                <a:latin typeface="Rix고딕 M"/>
                <a:ea typeface="Rix고딕 M"/>
                <a:cs typeface="Rix고딕 M"/>
              </a:rPr>
              <a:t>| </a:t>
            </a:r>
            <a:r>
              <a:rPr lang="en-US" altLang="ko-KR" sz="1300" b="1" dirty="0" smtClean="0">
                <a:latin typeface="Rix고딕 M"/>
                <a:ea typeface="Rix고딕 M"/>
                <a:cs typeface="Rix고딕 M"/>
              </a:rPr>
              <a:t>(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미</a:t>
            </a:r>
            <a:r>
              <a:rPr lang="en-US" altLang="ko-KR" sz="1300" b="1" dirty="0" smtClean="0">
                <a:latin typeface="Rix고딕 M"/>
                <a:ea typeface="Rix고딕 M"/>
                <a:cs typeface="Rix고딕 M"/>
              </a:rPr>
              <a:t>)</a:t>
            </a:r>
            <a:r>
              <a:rPr lang="ko-KR" altLang="en-US" sz="1300" b="1" dirty="0" err="1" smtClean="0">
                <a:latin typeface="Rix고딕 M"/>
                <a:ea typeface="Rix고딕 M"/>
                <a:cs typeface="Rix고딕 M"/>
              </a:rPr>
              <a:t>일리노이대</a:t>
            </a:r>
            <a:r>
              <a:rPr lang="en-US" altLang="ko-KR" sz="1300" b="1" dirty="0" smtClean="0">
                <a:latin typeface="Rix고딕 M"/>
                <a:ea typeface="Rix고딕 M"/>
                <a:cs typeface="Rix고딕 M"/>
              </a:rPr>
              <a:t>(UIUC)</a:t>
            </a:r>
            <a:r>
              <a:rPr lang="ko-KR" altLang="en-US" sz="1300" b="1" dirty="0" smtClean="0">
                <a:latin typeface="Rix고딕 M"/>
                <a:ea typeface="Rix고딕 M"/>
                <a:cs typeface="Rix고딕 M"/>
              </a:rPr>
              <a:t> </a:t>
            </a:r>
            <a:endParaRPr lang="ko-KR" altLang="en-US" sz="1300" dirty="0">
              <a:latin typeface="Rix고딕 M"/>
              <a:ea typeface="Rix고딕 M"/>
              <a:cs typeface="Rix고딕 M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572000" y="2116138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latin typeface="양재소슬체S" pitchFamily="18" charset="-127"/>
                <a:ea typeface="양재소슬체S" pitchFamily="18" charset="-127"/>
                <a:cs typeface="Cre쿨재즈 M"/>
              </a:rPr>
              <a:t>손 무 </a:t>
            </a:r>
            <a:r>
              <a:rPr lang="ko-KR" altLang="en-US" sz="6000" dirty="0" err="1" smtClean="0">
                <a:latin typeface="양재소슬체S" pitchFamily="18" charset="-127"/>
                <a:ea typeface="양재소슬체S" pitchFamily="18" charset="-127"/>
                <a:cs typeface="Cre쿨재즈 M"/>
              </a:rPr>
              <a:t>락</a:t>
            </a:r>
            <a:endParaRPr lang="ko-KR" altLang="en-US" sz="6000" dirty="0">
              <a:latin typeface="양재소슬체S" pitchFamily="18" charset="-127"/>
              <a:ea typeface="양재소슬체S" pitchFamily="18" charset="-127"/>
              <a:cs typeface="Cre쿨재즈 M"/>
            </a:endParaRP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3573016"/>
            <a:ext cx="432048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담당과목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토질역학및실험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(1),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기초공학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토직역학및실험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(2), </a:t>
            </a:r>
            <a:r>
              <a:rPr lang="ko-KR" altLang="en-US" sz="1400" dirty="0" err="1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토목시공학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        지반구조물설계 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,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도로포장공학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등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ko-KR" altLang="en-US" sz="10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관심분야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지반공학 및 터널공학</a:t>
            </a:r>
            <a:endParaRPr lang="en-US" altLang="ko-KR" sz="14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endParaRPr lang="en-US" altLang="ko-KR" sz="1000" dirty="0" smtClean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     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LAB</a:t>
            </a:r>
            <a:r>
              <a:rPr lang="ko-KR" altLang="en-US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:</a:t>
            </a:r>
            <a:r>
              <a:rPr lang="en-US" altLang="ko-KR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 </a:t>
            </a:r>
            <a:r>
              <a:rPr lang="ko-KR" altLang="en-US" sz="1400" dirty="0" smtClean="0">
                <a:solidFill>
                  <a:srgbClr val="333333"/>
                </a:solidFill>
                <a:latin typeface="돋움" pitchFamily="50" charset="-127"/>
                <a:ea typeface="돋움" pitchFamily="50" charset="-127"/>
                <a:cs typeface="Rix고딕 M"/>
              </a:rPr>
              <a:t>지반공학실험실</a:t>
            </a:r>
            <a:endParaRPr lang="ko-KR" altLang="en-US" sz="140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Rix고딕 M"/>
            </a:endParaRPr>
          </a:p>
        </p:txBody>
      </p:sp>
      <p:pic>
        <p:nvPicPr>
          <p:cNvPr id="8" name="그림 7" descr="손무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76872"/>
            <a:ext cx="2258510" cy="30963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1" name="Group 20"/>
          <p:cNvGrpSpPr>
            <a:grpSpLocks/>
          </p:cNvGrpSpPr>
          <p:nvPr/>
        </p:nvGrpSpPr>
        <p:grpSpPr bwMode="auto">
          <a:xfrm>
            <a:off x="1323975" y="1735138"/>
            <a:ext cx="5691188" cy="795337"/>
            <a:chOff x="1084" y="1093"/>
            <a:chExt cx="3585" cy="501"/>
          </a:xfrm>
        </p:grpSpPr>
        <p:pic>
          <p:nvPicPr>
            <p:cNvPr id="2066" name="Picture 13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4" y="1093"/>
              <a:ext cx="3585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1161" y="1187"/>
              <a:ext cx="343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378000" anchor="ctr"/>
            <a:lstStyle/>
            <a:p>
              <a:pPr>
                <a:defRPr/>
              </a:pPr>
              <a:r>
                <a:rPr lang="ko-KR" altLang="en-US" sz="2800" dirty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토목공학과 소개</a:t>
              </a:r>
            </a:p>
          </p:txBody>
        </p:sp>
      </p:grpSp>
      <p:grpSp>
        <p:nvGrpSpPr>
          <p:cNvPr id="2052" name="Group 21"/>
          <p:cNvGrpSpPr>
            <a:grpSpLocks/>
          </p:cNvGrpSpPr>
          <p:nvPr/>
        </p:nvGrpSpPr>
        <p:grpSpPr bwMode="auto">
          <a:xfrm>
            <a:off x="1323975" y="2574925"/>
            <a:ext cx="5691188" cy="795338"/>
            <a:chOff x="1084" y="1622"/>
            <a:chExt cx="3585" cy="501"/>
          </a:xfrm>
        </p:grpSpPr>
        <p:pic>
          <p:nvPicPr>
            <p:cNvPr id="2064" name="Picture 16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4" y="1622"/>
              <a:ext cx="3585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1161" y="1716"/>
              <a:ext cx="343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378000" anchor="ctr"/>
            <a:lstStyle/>
            <a:p>
              <a:pPr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이 수 체 계</a:t>
              </a:r>
            </a:p>
          </p:txBody>
        </p:sp>
      </p:grpSp>
      <p:grpSp>
        <p:nvGrpSpPr>
          <p:cNvPr id="2053" name="Group 22"/>
          <p:cNvGrpSpPr>
            <a:grpSpLocks/>
          </p:cNvGrpSpPr>
          <p:nvPr/>
        </p:nvGrpSpPr>
        <p:grpSpPr bwMode="auto">
          <a:xfrm>
            <a:off x="1323975" y="3414713"/>
            <a:ext cx="5691188" cy="795337"/>
            <a:chOff x="1084" y="2151"/>
            <a:chExt cx="3585" cy="501"/>
          </a:xfrm>
        </p:grpSpPr>
        <p:pic>
          <p:nvPicPr>
            <p:cNvPr id="2062" name="Picture 17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4" y="2151"/>
              <a:ext cx="3585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1161" y="2245"/>
              <a:ext cx="343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378000" anchor="ctr"/>
            <a:lstStyle/>
            <a:p>
              <a:pPr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교수소개 및 연구실소개</a:t>
              </a:r>
            </a:p>
          </p:txBody>
        </p:sp>
      </p:grpSp>
      <p:grpSp>
        <p:nvGrpSpPr>
          <p:cNvPr id="2054" name="Group 23"/>
          <p:cNvGrpSpPr>
            <a:grpSpLocks/>
          </p:cNvGrpSpPr>
          <p:nvPr/>
        </p:nvGrpSpPr>
        <p:grpSpPr bwMode="auto">
          <a:xfrm>
            <a:off x="1323975" y="4254500"/>
            <a:ext cx="5691188" cy="795338"/>
            <a:chOff x="1084" y="2680"/>
            <a:chExt cx="3585" cy="501"/>
          </a:xfrm>
        </p:grpSpPr>
        <p:pic>
          <p:nvPicPr>
            <p:cNvPr id="2060" name="Picture 18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4" y="2680"/>
              <a:ext cx="3585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1161" y="2773"/>
              <a:ext cx="343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378000" anchor="ctr"/>
            <a:lstStyle/>
            <a:p>
              <a:pPr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취업진로 및 장학제도</a:t>
              </a:r>
            </a:p>
          </p:txBody>
        </p:sp>
      </p:grpSp>
      <p:grpSp>
        <p:nvGrpSpPr>
          <p:cNvPr id="2055" name="Group 24"/>
          <p:cNvGrpSpPr>
            <a:grpSpLocks/>
          </p:cNvGrpSpPr>
          <p:nvPr/>
        </p:nvGrpSpPr>
        <p:grpSpPr bwMode="auto">
          <a:xfrm>
            <a:off x="1323975" y="5094288"/>
            <a:ext cx="5691188" cy="795337"/>
            <a:chOff x="1084" y="3209"/>
            <a:chExt cx="3585" cy="501"/>
          </a:xfrm>
        </p:grpSpPr>
        <p:pic>
          <p:nvPicPr>
            <p:cNvPr id="2058" name="Picture 19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4" y="3209"/>
              <a:ext cx="3585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1161" y="3302"/>
              <a:ext cx="343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378000" anchor="ctr"/>
            <a:lstStyle/>
            <a:p>
              <a:pPr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재학생 활동내용</a:t>
              </a:r>
            </a:p>
          </p:txBody>
        </p:sp>
      </p:grpSp>
      <p:pic>
        <p:nvPicPr>
          <p:cNvPr id="2056" name="Picture 12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800" y="855663"/>
            <a:ext cx="26701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4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559050"/>
            <a:ext cx="2268537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476375" y="2052638"/>
            <a:ext cx="28257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240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진 로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240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취업률 및 취업현황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240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장학제도</a:t>
            </a:r>
          </a:p>
        </p:txBody>
      </p:sp>
      <p:grpSp>
        <p:nvGrpSpPr>
          <p:cNvPr id="15364" name="Group 14"/>
          <p:cNvGrpSpPr>
            <a:grpSpLocks/>
          </p:cNvGrpSpPr>
          <p:nvPr/>
        </p:nvGrpSpPr>
        <p:grpSpPr bwMode="auto">
          <a:xfrm>
            <a:off x="1303338" y="2287588"/>
            <a:ext cx="214312" cy="1166812"/>
            <a:chOff x="821" y="1441"/>
            <a:chExt cx="135" cy="735"/>
          </a:xfrm>
        </p:grpSpPr>
        <p:pic>
          <p:nvPicPr>
            <p:cNvPr id="15366" name="Picture 7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4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8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7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9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20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5" name="Picture 1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5425" y="989013"/>
            <a:ext cx="37496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0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진 로</a:t>
            </a:r>
          </a:p>
        </p:txBody>
      </p:sp>
      <p:grpSp>
        <p:nvGrpSpPr>
          <p:cNvPr id="16388" name="Group 58"/>
          <p:cNvGrpSpPr>
            <a:grpSpLocks/>
          </p:cNvGrpSpPr>
          <p:nvPr/>
        </p:nvGrpSpPr>
        <p:grpSpPr bwMode="auto">
          <a:xfrm>
            <a:off x="1471613" y="1071563"/>
            <a:ext cx="6223000" cy="5549900"/>
            <a:chOff x="927" y="675"/>
            <a:chExt cx="3920" cy="3496"/>
          </a:xfrm>
        </p:grpSpPr>
        <p:pic>
          <p:nvPicPr>
            <p:cNvPr id="16389" name="Picture 33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8" y="959"/>
              <a:ext cx="3190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0" name="Group 46"/>
            <p:cNvGrpSpPr>
              <a:grpSpLocks/>
            </p:cNvGrpSpPr>
            <p:nvPr/>
          </p:nvGrpSpPr>
          <p:grpSpPr bwMode="auto">
            <a:xfrm>
              <a:off x="2085" y="675"/>
              <a:ext cx="776" cy="754"/>
              <a:chOff x="2085" y="675"/>
              <a:chExt cx="776" cy="754"/>
            </a:xfrm>
          </p:grpSpPr>
          <p:pic>
            <p:nvPicPr>
              <p:cNvPr id="16425" name="Picture 34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85" y="675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26" name="Rectangle 9"/>
              <p:cNvSpPr>
                <a:spLocks noChangeArrowheads="1"/>
              </p:cNvSpPr>
              <p:nvPr/>
            </p:nvSpPr>
            <p:spPr bwMode="auto">
              <a:xfrm>
                <a:off x="2159" y="872"/>
                <a:ext cx="6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국내외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건설회사</a:t>
                </a:r>
              </a:p>
            </p:txBody>
          </p:sp>
        </p:grpSp>
        <p:grpSp>
          <p:nvGrpSpPr>
            <p:cNvPr id="16391" name="Group 47"/>
            <p:cNvGrpSpPr>
              <a:grpSpLocks/>
            </p:cNvGrpSpPr>
            <p:nvPr/>
          </p:nvGrpSpPr>
          <p:grpSpPr bwMode="auto">
            <a:xfrm>
              <a:off x="1371" y="1032"/>
              <a:ext cx="776" cy="754"/>
              <a:chOff x="1371" y="1032"/>
              <a:chExt cx="776" cy="754"/>
            </a:xfrm>
          </p:grpSpPr>
          <p:pic>
            <p:nvPicPr>
              <p:cNvPr id="16423" name="Picture 35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1" y="1032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24" name="Rectangle 10"/>
              <p:cNvSpPr>
                <a:spLocks noChangeArrowheads="1"/>
              </p:cNvSpPr>
              <p:nvPr/>
            </p:nvSpPr>
            <p:spPr bwMode="auto">
              <a:xfrm>
                <a:off x="1442" y="1229"/>
                <a:ext cx="633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토목설계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사무소</a:t>
                </a:r>
              </a:p>
            </p:txBody>
          </p:sp>
        </p:grpSp>
        <p:grpSp>
          <p:nvGrpSpPr>
            <p:cNvPr id="16392" name="Group 48"/>
            <p:cNvGrpSpPr>
              <a:grpSpLocks/>
            </p:cNvGrpSpPr>
            <p:nvPr/>
          </p:nvGrpSpPr>
          <p:grpSpPr bwMode="auto">
            <a:xfrm>
              <a:off x="927" y="1694"/>
              <a:ext cx="776" cy="754"/>
              <a:chOff x="927" y="1694"/>
              <a:chExt cx="776" cy="754"/>
            </a:xfrm>
          </p:grpSpPr>
          <p:pic>
            <p:nvPicPr>
              <p:cNvPr id="16421" name="Picture 36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27" y="1694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22" name="Rectangle 11"/>
              <p:cNvSpPr>
                <a:spLocks noChangeArrowheads="1"/>
              </p:cNvSpPr>
              <p:nvPr/>
            </p:nvSpPr>
            <p:spPr bwMode="auto">
              <a:xfrm>
                <a:off x="1001" y="1891"/>
                <a:ext cx="6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구조설계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사무소</a:t>
                </a:r>
              </a:p>
            </p:txBody>
          </p:sp>
        </p:grpSp>
        <p:grpSp>
          <p:nvGrpSpPr>
            <p:cNvPr id="16393" name="Group 49"/>
            <p:cNvGrpSpPr>
              <a:grpSpLocks/>
            </p:cNvGrpSpPr>
            <p:nvPr/>
          </p:nvGrpSpPr>
          <p:grpSpPr bwMode="auto">
            <a:xfrm>
              <a:off x="927" y="2420"/>
              <a:ext cx="776" cy="754"/>
              <a:chOff x="927" y="2420"/>
              <a:chExt cx="776" cy="754"/>
            </a:xfrm>
          </p:grpSpPr>
          <p:pic>
            <p:nvPicPr>
              <p:cNvPr id="16419" name="Picture 37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27" y="2420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20" name="Rectangle 12"/>
              <p:cNvSpPr>
                <a:spLocks noChangeArrowheads="1"/>
              </p:cNvSpPr>
              <p:nvPr/>
            </p:nvSpPr>
            <p:spPr bwMode="auto">
              <a:xfrm>
                <a:off x="1001" y="2550"/>
                <a:ext cx="628" cy="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환경 및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설비관련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회사</a:t>
                </a:r>
              </a:p>
            </p:txBody>
          </p:sp>
        </p:grpSp>
        <p:grpSp>
          <p:nvGrpSpPr>
            <p:cNvPr id="16394" name="Group 50"/>
            <p:cNvGrpSpPr>
              <a:grpSpLocks/>
            </p:cNvGrpSpPr>
            <p:nvPr/>
          </p:nvGrpSpPr>
          <p:grpSpPr bwMode="auto">
            <a:xfrm>
              <a:off x="1371" y="3066"/>
              <a:ext cx="776" cy="754"/>
              <a:chOff x="1371" y="3066"/>
              <a:chExt cx="776" cy="754"/>
            </a:xfrm>
          </p:grpSpPr>
          <p:pic>
            <p:nvPicPr>
              <p:cNvPr id="16417" name="Picture 38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1" y="3066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8" name="Rectangle 13"/>
              <p:cNvSpPr>
                <a:spLocks noChangeArrowheads="1"/>
              </p:cNvSpPr>
              <p:nvPr/>
            </p:nvSpPr>
            <p:spPr bwMode="auto">
              <a:xfrm>
                <a:off x="1445" y="3263"/>
                <a:ext cx="6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시공감리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회사</a:t>
                </a:r>
              </a:p>
            </p:txBody>
          </p:sp>
        </p:grpSp>
        <p:grpSp>
          <p:nvGrpSpPr>
            <p:cNvPr id="16395" name="Group 52"/>
            <p:cNvGrpSpPr>
              <a:grpSpLocks/>
            </p:cNvGrpSpPr>
            <p:nvPr/>
          </p:nvGrpSpPr>
          <p:grpSpPr bwMode="auto">
            <a:xfrm>
              <a:off x="2913" y="3417"/>
              <a:ext cx="776" cy="754"/>
              <a:chOff x="2913" y="3417"/>
              <a:chExt cx="776" cy="754"/>
            </a:xfrm>
          </p:grpSpPr>
          <p:pic>
            <p:nvPicPr>
              <p:cNvPr id="16415" name="Picture 41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3" y="3417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6" name="Rectangle 14"/>
              <p:cNvSpPr>
                <a:spLocks noChangeArrowheads="1"/>
              </p:cNvSpPr>
              <p:nvPr/>
            </p:nvSpPr>
            <p:spPr bwMode="auto">
              <a:xfrm>
                <a:off x="2984" y="3547"/>
                <a:ext cx="633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각종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토목자재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회사</a:t>
                </a:r>
              </a:p>
            </p:txBody>
          </p:sp>
        </p:grpSp>
        <p:grpSp>
          <p:nvGrpSpPr>
            <p:cNvPr id="16396" name="Group 53"/>
            <p:cNvGrpSpPr>
              <a:grpSpLocks/>
            </p:cNvGrpSpPr>
            <p:nvPr/>
          </p:nvGrpSpPr>
          <p:grpSpPr bwMode="auto">
            <a:xfrm>
              <a:off x="3627" y="3066"/>
              <a:ext cx="776" cy="754"/>
              <a:chOff x="3627" y="3066"/>
              <a:chExt cx="776" cy="754"/>
            </a:xfrm>
          </p:grpSpPr>
          <p:pic>
            <p:nvPicPr>
              <p:cNvPr id="16413" name="Picture 43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27" y="3066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4" name="Rectangle 15"/>
              <p:cNvSpPr>
                <a:spLocks noChangeArrowheads="1"/>
              </p:cNvSpPr>
              <p:nvPr/>
            </p:nvSpPr>
            <p:spPr bwMode="auto">
              <a:xfrm>
                <a:off x="3765" y="3330"/>
                <a:ext cx="50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공무원</a:t>
                </a:r>
              </a:p>
            </p:txBody>
          </p:sp>
        </p:grpSp>
        <p:grpSp>
          <p:nvGrpSpPr>
            <p:cNvPr id="16397" name="Group 54"/>
            <p:cNvGrpSpPr>
              <a:grpSpLocks/>
            </p:cNvGrpSpPr>
            <p:nvPr/>
          </p:nvGrpSpPr>
          <p:grpSpPr bwMode="auto">
            <a:xfrm>
              <a:off x="4071" y="2420"/>
              <a:ext cx="776" cy="754"/>
              <a:chOff x="4071" y="2420"/>
              <a:chExt cx="776" cy="754"/>
            </a:xfrm>
          </p:grpSpPr>
          <p:pic>
            <p:nvPicPr>
              <p:cNvPr id="16411" name="Picture 45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71" y="2420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2" name="Rectangle 16"/>
              <p:cNvSpPr>
                <a:spLocks noChangeArrowheads="1"/>
              </p:cNvSpPr>
              <p:nvPr/>
            </p:nvSpPr>
            <p:spPr bwMode="auto">
              <a:xfrm>
                <a:off x="4209" y="2684"/>
                <a:ext cx="50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연구소</a:t>
                </a:r>
              </a:p>
            </p:txBody>
          </p:sp>
        </p:grpSp>
        <p:grpSp>
          <p:nvGrpSpPr>
            <p:cNvPr id="16398" name="Group 55"/>
            <p:cNvGrpSpPr>
              <a:grpSpLocks/>
            </p:cNvGrpSpPr>
            <p:nvPr/>
          </p:nvGrpSpPr>
          <p:grpSpPr bwMode="auto">
            <a:xfrm>
              <a:off x="4071" y="1694"/>
              <a:ext cx="776" cy="754"/>
              <a:chOff x="4071" y="1694"/>
              <a:chExt cx="776" cy="754"/>
            </a:xfrm>
          </p:grpSpPr>
          <p:pic>
            <p:nvPicPr>
              <p:cNvPr id="16409" name="Picture 44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71" y="1694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0" name="Rectangle 17"/>
              <p:cNvSpPr>
                <a:spLocks noChangeArrowheads="1"/>
              </p:cNvSpPr>
              <p:nvPr/>
            </p:nvSpPr>
            <p:spPr bwMode="auto">
              <a:xfrm>
                <a:off x="4209" y="1891"/>
                <a:ext cx="50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국내외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학회</a:t>
                </a:r>
              </a:p>
            </p:txBody>
          </p:sp>
        </p:grpSp>
        <p:grpSp>
          <p:nvGrpSpPr>
            <p:cNvPr id="16399" name="Group 57"/>
            <p:cNvGrpSpPr>
              <a:grpSpLocks/>
            </p:cNvGrpSpPr>
            <p:nvPr/>
          </p:nvGrpSpPr>
          <p:grpSpPr bwMode="auto">
            <a:xfrm>
              <a:off x="2913" y="675"/>
              <a:ext cx="776" cy="754"/>
              <a:chOff x="2913" y="675"/>
              <a:chExt cx="776" cy="754"/>
            </a:xfrm>
          </p:grpSpPr>
          <p:pic>
            <p:nvPicPr>
              <p:cNvPr id="16407" name="Picture 40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3" y="675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8" name="Rectangle 18"/>
              <p:cNvSpPr>
                <a:spLocks noChangeArrowheads="1"/>
              </p:cNvSpPr>
              <p:nvPr/>
            </p:nvSpPr>
            <p:spPr bwMode="auto">
              <a:xfrm>
                <a:off x="2987" y="872"/>
                <a:ext cx="6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정부투자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기관</a:t>
                </a:r>
              </a:p>
            </p:txBody>
          </p:sp>
        </p:grpSp>
        <p:grpSp>
          <p:nvGrpSpPr>
            <p:cNvPr id="16400" name="Group 56"/>
            <p:cNvGrpSpPr>
              <a:grpSpLocks/>
            </p:cNvGrpSpPr>
            <p:nvPr/>
          </p:nvGrpSpPr>
          <p:grpSpPr bwMode="auto">
            <a:xfrm>
              <a:off x="3627" y="1032"/>
              <a:ext cx="776" cy="754"/>
              <a:chOff x="3627" y="1032"/>
              <a:chExt cx="776" cy="754"/>
            </a:xfrm>
          </p:grpSpPr>
          <p:pic>
            <p:nvPicPr>
              <p:cNvPr id="16405" name="Picture 42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27" y="1032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6" name="Rectangle 19"/>
              <p:cNvSpPr>
                <a:spLocks noChangeArrowheads="1"/>
              </p:cNvSpPr>
              <p:nvPr/>
            </p:nvSpPr>
            <p:spPr bwMode="auto">
              <a:xfrm>
                <a:off x="3829" y="1296"/>
                <a:ext cx="3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창업</a:t>
                </a:r>
              </a:p>
            </p:txBody>
          </p:sp>
        </p:grpSp>
        <p:grpSp>
          <p:nvGrpSpPr>
            <p:cNvPr id="16401" name="Group 51"/>
            <p:cNvGrpSpPr>
              <a:grpSpLocks/>
            </p:cNvGrpSpPr>
            <p:nvPr/>
          </p:nvGrpSpPr>
          <p:grpSpPr bwMode="auto">
            <a:xfrm>
              <a:off x="2085" y="3417"/>
              <a:ext cx="776" cy="754"/>
              <a:chOff x="2085" y="3417"/>
              <a:chExt cx="776" cy="754"/>
            </a:xfrm>
          </p:grpSpPr>
          <p:pic>
            <p:nvPicPr>
              <p:cNvPr id="16403" name="Picture 39" descr="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85" y="3417"/>
                <a:ext cx="776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4" name="Rectangle 20"/>
              <p:cNvSpPr>
                <a:spLocks noChangeArrowheads="1"/>
              </p:cNvSpPr>
              <p:nvPr/>
            </p:nvSpPr>
            <p:spPr bwMode="auto">
              <a:xfrm>
                <a:off x="2223" y="3547"/>
                <a:ext cx="500" cy="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엔지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니어링</a:t>
                </a:r>
              </a:p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회사</a:t>
                </a:r>
              </a:p>
            </p:txBody>
          </p:sp>
        </p:grpSp>
        <p:pic>
          <p:nvPicPr>
            <p:cNvPr id="16402" name="Picture 32" descr="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24" y="1440"/>
              <a:ext cx="1715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5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취업률 및 취업현황</a:t>
            </a:r>
          </a:p>
        </p:txBody>
      </p:sp>
      <p:pic>
        <p:nvPicPr>
          <p:cNvPr id="17412" name="Picture 449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588" y="4500563"/>
            <a:ext cx="48768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3" name="차트 5"/>
          <p:cNvGraphicFramePr>
            <a:graphicFrameLocks/>
          </p:cNvGraphicFramePr>
          <p:nvPr/>
        </p:nvGraphicFramePr>
        <p:xfrm>
          <a:off x="1763713" y="1196975"/>
          <a:ext cx="5545137" cy="3600450"/>
        </p:xfrm>
        <a:graphic>
          <a:graphicData uri="http://schemas.openxmlformats.org/presentationml/2006/ole">
            <p:oleObj spid="_x0000_s17413" r:id="rId5" imgW="5547841" imgH="3603048" progId="Excel.Sheet.8">
              <p:embed/>
            </p:oleObj>
          </a:graphicData>
        </a:graphic>
      </p:graphicFrame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323850" y="1052513"/>
            <a:ext cx="309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양재난초체M" pitchFamily="18" charset="-127"/>
                <a:ea typeface="양재난초체M" pitchFamily="18" charset="-127"/>
              </a:rPr>
              <a:t>※ </a:t>
            </a:r>
            <a:r>
              <a:rPr lang="ko-KR" altLang="en-US">
                <a:latin typeface="양재난초체M" pitchFamily="18" charset="-127"/>
                <a:ea typeface="양재난초체M" pitchFamily="18" charset="-127"/>
              </a:rPr>
              <a:t>교과부</a:t>
            </a:r>
            <a:r>
              <a:rPr lang="en-US" altLang="ko-KR">
                <a:latin typeface="양재난초체M" pitchFamily="18" charset="-127"/>
                <a:ea typeface="양재난초체M" pitchFamily="18" charset="-127"/>
              </a:rPr>
              <a:t>-</a:t>
            </a:r>
            <a:r>
              <a:rPr lang="ko-KR" altLang="en-US">
                <a:latin typeface="양재난초체M" pitchFamily="18" charset="-127"/>
                <a:ea typeface="양재난초체M" pitchFamily="18" charset="-127"/>
              </a:rPr>
              <a:t>취업통계자료 기준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1"/>
          <p:cNvPicPr>
            <a:picLocks noChangeAspect="1" noChangeArrowheads="1"/>
          </p:cNvPicPr>
          <p:nvPr/>
        </p:nvPicPr>
        <p:blipFill>
          <a:blip r:embed="rId3" cstate="print">
            <a:lum bright="30000" contrast="-66000"/>
            <a:grayscl/>
          </a:blip>
          <a:srcRect/>
          <a:stretch>
            <a:fillRect/>
          </a:stretch>
        </p:blipFill>
        <p:spPr bwMode="auto">
          <a:xfrm>
            <a:off x="-20638" y="4014788"/>
            <a:ext cx="91741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장학제도</a:t>
            </a:r>
            <a:endParaRPr lang="ko-KR" altLang="en-US" sz="250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8437" name="Group 478"/>
          <p:cNvGrpSpPr>
            <a:grpSpLocks/>
          </p:cNvGrpSpPr>
          <p:nvPr/>
        </p:nvGrpSpPr>
        <p:grpSpPr bwMode="auto">
          <a:xfrm>
            <a:off x="898525" y="1844675"/>
            <a:ext cx="1736725" cy="3346450"/>
            <a:chOff x="566" y="1095"/>
            <a:chExt cx="1094" cy="2108"/>
          </a:xfrm>
        </p:grpSpPr>
        <p:sp>
          <p:nvSpPr>
            <p:cNvPr id="105479" name="AutoShape 7"/>
            <p:cNvSpPr>
              <a:spLocks noChangeArrowheads="1"/>
            </p:cNvSpPr>
            <p:nvPr/>
          </p:nvSpPr>
          <p:spPr bwMode="auto">
            <a:xfrm>
              <a:off x="566" y="1239"/>
              <a:ext cx="1094" cy="1964"/>
            </a:xfrm>
            <a:prstGeom prst="roundRect">
              <a:avLst>
                <a:gd name="adj" fmla="val 3315"/>
              </a:avLst>
            </a:prstGeom>
            <a:gradFill rotWithShape="1">
              <a:gsLst>
                <a:gs pos="0">
                  <a:srgbClr val="DDDDDD"/>
                </a:gs>
                <a:gs pos="50000">
                  <a:schemeClr val="bg1"/>
                </a:gs>
                <a:gs pos="100000">
                  <a:srgbClr val="DDDDDD"/>
                </a:gs>
              </a:gsLst>
              <a:lin ang="18900000" scaled="1"/>
            </a:gradFill>
            <a:ln w="38100">
              <a:solidFill>
                <a:srgbClr val="996633"/>
              </a:solidFill>
              <a:round/>
              <a:headEnd/>
              <a:tailEnd/>
            </a:ln>
            <a:effectLst>
              <a:outerShdw dist="3592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굴림" charset="-127"/>
                <a:ea typeface="굴림" charset="-127"/>
              </a:endParaRPr>
            </a:p>
          </p:txBody>
        </p:sp>
        <p:grpSp>
          <p:nvGrpSpPr>
            <p:cNvPr id="18515" name="Group 401"/>
            <p:cNvGrpSpPr>
              <a:grpSpLocks/>
            </p:cNvGrpSpPr>
            <p:nvPr/>
          </p:nvGrpSpPr>
          <p:grpSpPr bwMode="auto">
            <a:xfrm>
              <a:off x="645" y="1095"/>
              <a:ext cx="935" cy="285"/>
              <a:chOff x="645" y="1095"/>
              <a:chExt cx="935" cy="285"/>
            </a:xfrm>
          </p:grpSpPr>
          <p:grpSp>
            <p:nvGrpSpPr>
              <p:cNvPr id="18534" name="Group 14"/>
              <p:cNvGrpSpPr>
                <a:grpSpLocks/>
              </p:cNvGrpSpPr>
              <p:nvPr/>
            </p:nvGrpSpPr>
            <p:grpSpPr bwMode="auto">
              <a:xfrm>
                <a:off x="645" y="1095"/>
                <a:ext cx="935" cy="285"/>
                <a:chOff x="845" y="1845"/>
                <a:chExt cx="935" cy="285"/>
              </a:xfrm>
            </p:grpSpPr>
            <p:pic>
              <p:nvPicPr>
                <p:cNvPr id="18536" name="Picture 15" descr="그림자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45" y="1845"/>
                  <a:ext cx="935" cy="2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537" name="Group 16"/>
                <p:cNvGrpSpPr>
                  <a:grpSpLocks/>
                </p:cNvGrpSpPr>
                <p:nvPr/>
              </p:nvGrpSpPr>
              <p:grpSpPr bwMode="auto">
                <a:xfrm>
                  <a:off x="880" y="1864"/>
                  <a:ext cx="861" cy="237"/>
                  <a:chOff x="880" y="1864"/>
                  <a:chExt cx="861" cy="237"/>
                </a:xfrm>
              </p:grpSpPr>
              <p:sp>
                <p:nvSpPr>
                  <p:cNvPr id="18538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880" y="1864"/>
                    <a:ext cx="861" cy="237"/>
                  </a:xfrm>
                  <a:prstGeom prst="roundRect">
                    <a:avLst>
                      <a:gd name="adj" fmla="val 18917"/>
                    </a:avLst>
                  </a:prstGeom>
                  <a:solidFill>
                    <a:srgbClr val="CC9900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zh-CN" altLang="en-US" b="1"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8539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903" y="1868"/>
                    <a:ext cx="814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bg1">
                          <a:alpha val="7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</p:grpSp>
          <p:sp>
            <p:nvSpPr>
              <p:cNvPr id="18535" name="Text Box 19"/>
              <p:cNvSpPr txBox="1">
                <a:spLocks noChangeArrowheads="1"/>
              </p:cNvSpPr>
              <p:nvPr/>
            </p:nvSpPr>
            <p:spPr bwMode="auto">
              <a:xfrm>
                <a:off x="915" y="1107"/>
                <a:ext cx="391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ko-KR" altLang="en-US">
                    <a:latin typeface="HY견고딕" pitchFamily="18" charset="-127"/>
                    <a:ea typeface="HY견고딕" pitchFamily="18" charset="-127"/>
                  </a:rPr>
                  <a:t>학교선발</a:t>
                </a:r>
              </a:p>
            </p:txBody>
          </p:sp>
        </p:grpSp>
        <p:grpSp>
          <p:nvGrpSpPr>
            <p:cNvPr id="18516" name="Group 405"/>
            <p:cNvGrpSpPr>
              <a:grpSpLocks/>
            </p:cNvGrpSpPr>
            <p:nvPr/>
          </p:nvGrpSpPr>
          <p:grpSpPr bwMode="auto">
            <a:xfrm>
              <a:off x="601" y="1428"/>
              <a:ext cx="1024" cy="270"/>
              <a:chOff x="601" y="1391"/>
              <a:chExt cx="1024" cy="270"/>
            </a:xfrm>
          </p:grpSpPr>
          <p:pic>
            <p:nvPicPr>
              <p:cNvPr id="18532" name="Picture 402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33" name="Text Box 404"/>
              <p:cNvSpPr txBox="1">
                <a:spLocks noChangeArrowheads="1"/>
              </p:cNvSpPr>
              <p:nvPr/>
            </p:nvSpPr>
            <p:spPr bwMode="auto">
              <a:xfrm>
                <a:off x="740" y="1420"/>
                <a:ext cx="74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>
                    <a:latin typeface="HY견고딕" pitchFamily="18" charset="-127"/>
                    <a:ea typeface="HY견고딕" pitchFamily="18" charset="-127"/>
                  </a:rPr>
                  <a:t>DC </a:t>
                </a:r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리더스</a:t>
                </a:r>
              </a:p>
            </p:txBody>
          </p:sp>
        </p:grpSp>
        <p:grpSp>
          <p:nvGrpSpPr>
            <p:cNvPr id="18517" name="Group 406"/>
            <p:cNvGrpSpPr>
              <a:grpSpLocks/>
            </p:cNvGrpSpPr>
            <p:nvPr/>
          </p:nvGrpSpPr>
          <p:grpSpPr bwMode="auto">
            <a:xfrm>
              <a:off x="601" y="1710"/>
              <a:ext cx="1024" cy="270"/>
              <a:chOff x="601" y="1391"/>
              <a:chExt cx="1024" cy="270"/>
            </a:xfrm>
          </p:grpSpPr>
          <p:pic>
            <p:nvPicPr>
              <p:cNvPr id="18530" name="Picture 407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31" name="Text Box 408"/>
              <p:cNvSpPr txBox="1">
                <a:spLocks noChangeArrowheads="1"/>
              </p:cNvSpPr>
              <p:nvPr/>
            </p:nvSpPr>
            <p:spPr bwMode="auto">
              <a:xfrm>
                <a:off x="670" y="1420"/>
                <a:ext cx="8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입학성적우수</a:t>
                </a:r>
              </a:p>
            </p:txBody>
          </p:sp>
        </p:grpSp>
        <p:grpSp>
          <p:nvGrpSpPr>
            <p:cNvPr id="18518" name="Group 409"/>
            <p:cNvGrpSpPr>
              <a:grpSpLocks/>
            </p:cNvGrpSpPr>
            <p:nvPr/>
          </p:nvGrpSpPr>
          <p:grpSpPr bwMode="auto">
            <a:xfrm>
              <a:off x="601" y="1992"/>
              <a:ext cx="1024" cy="270"/>
              <a:chOff x="601" y="1391"/>
              <a:chExt cx="1024" cy="270"/>
            </a:xfrm>
          </p:grpSpPr>
          <p:pic>
            <p:nvPicPr>
              <p:cNvPr id="18528" name="Picture 410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29" name="Text Box 411"/>
              <p:cNvSpPr txBox="1">
                <a:spLocks noChangeArrowheads="1"/>
              </p:cNvSpPr>
              <p:nvPr/>
            </p:nvSpPr>
            <p:spPr bwMode="auto">
              <a:xfrm>
                <a:off x="670" y="1420"/>
                <a:ext cx="8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학업성적우수</a:t>
                </a:r>
              </a:p>
            </p:txBody>
          </p:sp>
        </p:grpSp>
        <p:grpSp>
          <p:nvGrpSpPr>
            <p:cNvPr id="18519" name="Group 412"/>
            <p:cNvGrpSpPr>
              <a:grpSpLocks/>
            </p:cNvGrpSpPr>
            <p:nvPr/>
          </p:nvGrpSpPr>
          <p:grpSpPr bwMode="auto">
            <a:xfrm>
              <a:off x="601" y="2275"/>
              <a:ext cx="1024" cy="270"/>
              <a:chOff x="601" y="1391"/>
              <a:chExt cx="1024" cy="270"/>
            </a:xfrm>
          </p:grpSpPr>
          <p:pic>
            <p:nvPicPr>
              <p:cNvPr id="18526" name="Picture 413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27" name="Text Box 414"/>
              <p:cNvSpPr txBox="1">
                <a:spLocks noChangeArrowheads="1"/>
              </p:cNvSpPr>
              <p:nvPr/>
            </p:nvSpPr>
            <p:spPr bwMode="auto">
              <a:xfrm>
                <a:off x="820" y="1420"/>
                <a:ext cx="5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특 기 자</a:t>
                </a:r>
              </a:p>
            </p:txBody>
          </p:sp>
        </p:grpSp>
        <p:grpSp>
          <p:nvGrpSpPr>
            <p:cNvPr id="18520" name="Group 415"/>
            <p:cNvGrpSpPr>
              <a:grpSpLocks/>
            </p:cNvGrpSpPr>
            <p:nvPr/>
          </p:nvGrpSpPr>
          <p:grpSpPr bwMode="auto">
            <a:xfrm>
              <a:off x="601" y="2557"/>
              <a:ext cx="1024" cy="270"/>
              <a:chOff x="601" y="1391"/>
              <a:chExt cx="1024" cy="270"/>
            </a:xfrm>
          </p:grpSpPr>
          <p:pic>
            <p:nvPicPr>
              <p:cNvPr id="18524" name="Picture 416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25" name="Text Box 417"/>
              <p:cNvSpPr txBox="1">
                <a:spLocks noChangeArrowheads="1"/>
              </p:cNvSpPr>
              <p:nvPr/>
            </p:nvSpPr>
            <p:spPr bwMode="auto">
              <a:xfrm>
                <a:off x="905" y="1420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특 별</a:t>
                </a:r>
              </a:p>
            </p:txBody>
          </p:sp>
        </p:grpSp>
        <p:grpSp>
          <p:nvGrpSpPr>
            <p:cNvPr id="18521" name="Group 418"/>
            <p:cNvGrpSpPr>
              <a:grpSpLocks/>
            </p:cNvGrpSpPr>
            <p:nvPr/>
          </p:nvGrpSpPr>
          <p:grpSpPr bwMode="auto">
            <a:xfrm>
              <a:off x="601" y="2840"/>
              <a:ext cx="1024" cy="270"/>
              <a:chOff x="601" y="1391"/>
              <a:chExt cx="1024" cy="270"/>
            </a:xfrm>
          </p:grpSpPr>
          <p:pic>
            <p:nvPicPr>
              <p:cNvPr id="18522" name="Picture 419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23" name="Text Box 420"/>
              <p:cNvSpPr txBox="1">
                <a:spLocks noChangeArrowheads="1"/>
              </p:cNvSpPr>
              <p:nvPr/>
            </p:nvSpPr>
            <p:spPr bwMode="auto">
              <a:xfrm>
                <a:off x="798" y="1420"/>
                <a:ext cx="6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추가선발</a:t>
                </a:r>
              </a:p>
            </p:txBody>
          </p:sp>
        </p:grpSp>
      </p:grpSp>
      <p:grpSp>
        <p:nvGrpSpPr>
          <p:cNvPr id="18438" name="Group 479"/>
          <p:cNvGrpSpPr>
            <a:grpSpLocks/>
          </p:cNvGrpSpPr>
          <p:nvPr/>
        </p:nvGrpSpPr>
        <p:grpSpPr bwMode="auto">
          <a:xfrm>
            <a:off x="2906713" y="1844675"/>
            <a:ext cx="1736725" cy="3346450"/>
            <a:chOff x="1831" y="1095"/>
            <a:chExt cx="1094" cy="2108"/>
          </a:xfrm>
        </p:grpSpPr>
        <p:sp>
          <p:nvSpPr>
            <p:cNvPr id="105528" name="AutoShape 56"/>
            <p:cNvSpPr>
              <a:spLocks noChangeArrowheads="1"/>
            </p:cNvSpPr>
            <p:nvPr/>
          </p:nvSpPr>
          <p:spPr bwMode="auto">
            <a:xfrm>
              <a:off x="1831" y="1239"/>
              <a:ext cx="1094" cy="1964"/>
            </a:xfrm>
            <a:prstGeom prst="roundRect">
              <a:avLst>
                <a:gd name="adj" fmla="val 3315"/>
              </a:avLst>
            </a:prstGeom>
            <a:gradFill rotWithShape="1">
              <a:gsLst>
                <a:gs pos="0">
                  <a:srgbClr val="DDDDDD"/>
                </a:gs>
                <a:gs pos="50000">
                  <a:schemeClr val="bg1"/>
                </a:gs>
                <a:gs pos="100000">
                  <a:srgbClr val="DDDDDD"/>
                </a:gs>
              </a:gsLst>
              <a:lin ang="18900000" scaled="1"/>
            </a:gradFill>
            <a:ln w="38100">
              <a:solidFill>
                <a:srgbClr val="009900"/>
              </a:solidFill>
              <a:round/>
              <a:headEnd/>
              <a:tailEnd/>
            </a:ln>
            <a:effectLst>
              <a:outerShdw dist="3592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굴림" charset="-127"/>
                <a:ea typeface="굴림" charset="-127"/>
              </a:endParaRPr>
            </a:p>
          </p:txBody>
        </p:sp>
        <p:grpSp>
          <p:nvGrpSpPr>
            <p:cNvPr id="18489" name="Group 400"/>
            <p:cNvGrpSpPr>
              <a:grpSpLocks/>
            </p:cNvGrpSpPr>
            <p:nvPr/>
          </p:nvGrpSpPr>
          <p:grpSpPr bwMode="auto">
            <a:xfrm>
              <a:off x="1910" y="1095"/>
              <a:ext cx="935" cy="285"/>
              <a:chOff x="1910" y="1095"/>
              <a:chExt cx="935" cy="285"/>
            </a:xfrm>
          </p:grpSpPr>
          <p:grpSp>
            <p:nvGrpSpPr>
              <p:cNvPr id="18508" name="Group 63"/>
              <p:cNvGrpSpPr>
                <a:grpSpLocks/>
              </p:cNvGrpSpPr>
              <p:nvPr/>
            </p:nvGrpSpPr>
            <p:grpSpPr bwMode="auto">
              <a:xfrm>
                <a:off x="1910" y="1095"/>
                <a:ext cx="935" cy="285"/>
                <a:chOff x="845" y="1845"/>
                <a:chExt cx="935" cy="285"/>
              </a:xfrm>
            </p:grpSpPr>
            <p:pic>
              <p:nvPicPr>
                <p:cNvPr id="18510" name="Picture 64" descr="그림자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45" y="1845"/>
                  <a:ext cx="935" cy="2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511" name="Group 65"/>
                <p:cNvGrpSpPr>
                  <a:grpSpLocks/>
                </p:cNvGrpSpPr>
                <p:nvPr/>
              </p:nvGrpSpPr>
              <p:grpSpPr bwMode="auto">
                <a:xfrm>
                  <a:off x="880" y="1864"/>
                  <a:ext cx="861" cy="237"/>
                  <a:chOff x="880" y="1864"/>
                  <a:chExt cx="861" cy="237"/>
                </a:xfrm>
              </p:grpSpPr>
              <p:sp>
                <p:nvSpPr>
                  <p:cNvPr id="18512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880" y="1864"/>
                    <a:ext cx="861" cy="237"/>
                  </a:xfrm>
                  <a:prstGeom prst="roundRect">
                    <a:avLst>
                      <a:gd name="adj" fmla="val 18917"/>
                    </a:avLst>
                  </a:prstGeom>
                  <a:solidFill>
                    <a:schemeClr val="folHlink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zh-CN" altLang="en-US" b="1"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8513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903" y="1868"/>
                    <a:ext cx="814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bg1">
                          <a:alpha val="7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</p:grpSp>
          <p:sp>
            <p:nvSpPr>
              <p:cNvPr id="18509" name="Text Box 68"/>
              <p:cNvSpPr txBox="1">
                <a:spLocks noChangeArrowheads="1"/>
              </p:cNvSpPr>
              <p:nvPr/>
            </p:nvSpPr>
            <p:spPr bwMode="auto">
              <a:xfrm>
                <a:off x="2180" y="1107"/>
                <a:ext cx="391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ko-KR" altLang="en-US">
                    <a:latin typeface="HY견고딕" pitchFamily="18" charset="-127"/>
                    <a:ea typeface="HY견고딕" pitchFamily="18" charset="-127"/>
                  </a:rPr>
                  <a:t>교수추천</a:t>
                </a:r>
              </a:p>
            </p:txBody>
          </p:sp>
        </p:grpSp>
        <p:grpSp>
          <p:nvGrpSpPr>
            <p:cNvPr id="18490" name="Group 421"/>
            <p:cNvGrpSpPr>
              <a:grpSpLocks/>
            </p:cNvGrpSpPr>
            <p:nvPr/>
          </p:nvGrpSpPr>
          <p:grpSpPr bwMode="auto">
            <a:xfrm>
              <a:off x="1866" y="1428"/>
              <a:ext cx="1024" cy="270"/>
              <a:chOff x="601" y="1391"/>
              <a:chExt cx="1024" cy="270"/>
            </a:xfrm>
          </p:grpSpPr>
          <p:pic>
            <p:nvPicPr>
              <p:cNvPr id="18506" name="Picture 422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07" name="Text Box 423"/>
              <p:cNvSpPr txBox="1">
                <a:spLocks noChangeArrowheads="1"/>
              </p:cNvSpPr>
              <p:nvPr/>
            </p:nvSpPr>
            <p:spPr bwMode="auto">
              <a:xfrm>
                <a:off x="700" y="1420"/>
                <a:ext cx="8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추천</a:t>
                </a:r>
                <a:r>
                  <a:rPr lang="en-US" altLang="ko-KR" sz="1600">
                    <a:latin typeface="HY견고딕" pitchFamily="18" charset="-127"/>
                    <a:ea typeface="HY견고딕" pitchFamily="18" charset="-127"/>
                  </a:rPr>
                  <a:t>(</a:t>
                </a:r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제</a:t>
                </a:r>
                <a:r>
                  <a:rPr lang="en-US" altLang="ko-KR" sz="1600"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종</a:t>
                </a:r>
                <a:r>
                  <a:rPr lang="en-US" altLang="ko-KR" sz="1600"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</p:grpSp>
        <p:grpSp>
          <p:nvGrpSpPr>
            <p:cNvPr id="18491" name="Group 424"/>
            <p:cNvGrpSpPr>
              <a:grpSpLocks/>
            </p:cNvGrpSpPr>
            <p:nvPr/>
          </p:nvGrpSpPr>
          <p:grpSpPr bwMode="auto">
            <a:xfrm>
              <a:off x="1866" y="1710"/>
              <a:ext cx="1024" cy="270"/>
              <a:chOff x="601" y="1391"/>
              <a:chExt cx="1024" cy="270"/>
            </a:xfrm>
          </p:grpSpPr>
          <p:pic>
            <p:nvPicPr>
              <p:cNvPr id="18504" name="Picture 425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05" name="Text Box 426"/>
              <p:cNvSpPr txBox="1">
                <a:spLocks noChangeArrowheads="1"/>
              </p:cNvSpPr>
              <p:nvPr/>
            </p:nvSpPr>
            <p:spPr bwMode="auto">
              <a:xfrm>
                <a:off x="905" y="1420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사 도</a:t>
                </a:r>
              </a:p>
            </p:txBody>
          </p:sp>
        </p:grpSp>
        <p:grpSp>
          <p:nvGrpSpPr>
            <p:cNvPr id="18492" name="Group 427"/>
            <p:cNvGrpSpPr>
              <a:grpSpLocks/>
            </p:cNvGrpSpPr>
            <p:nvPr/>
          </p:nvGrpSpPr>
          <p:grpSpPr bwMode="auto">
            <a:xfrm>
              <a:off x="1866" y="1992"/>
              <a:ext cx="1024" cy="270"/>
              <a:chOff x="601" y="1391"/>
              <a:chExt cx="1024" cy="270"/>
            </a:xfrm>
          </p:grpSpPr>
          <p:pic>
            <p:nvPicPr>
              <p:cNvPr id="18502" name="Picture 428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03" name="Text Box 429"/>
              <p:cNvSpPr txBox="1">
                <a:spLocks noChangeArrowheads="1"/>
              </p:cNvSpPr>
              <p:nvPr/>
            </p:nvSpPr>
            <p:spPr bwMode="auto">
              <a:xfrm>
                <a:off x="798" y="1420"/>
                <a:ext cx="6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사회봉사</a:t>
                </a:r>
              </a:p>
            </p:txBody>
          </p:sp>
        </p:grpSp>
        <p:grpSp>
          <p:nvGrpSpPr>
            <p:cNvPr id="18493" name="Group 430"/>
            <p:cNvGrpSpPr>
              <a:grpSpLocks/>
            </p:cNvGrpSpPr>
            <p:nvPr/>
          </p:nvGrpSpPr>
          <p:grpSpPr bwMode="auto">
            <a:xfrm>
              <a:off x="1866" y="2275"/>
              <a:ext cx="1024" cy="270"/>
              <a:chOff x="601" y="1391"/>
              <a:chExt cx="1024" cy="270"/>
            </a:xfrm>
          </p:grpSpPr>
          <p:pic>
            <p:nvPicPr>
              <p:cNvPr id="18500" name="Picture 431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501" name="Text Box 432"/>
              <p:cNvSpPr txBox="1">
                <a:spLocks noChangeArrowheads="1"/>
              </p:cNvSpPr>
              <p:nvPr/>
            </p:nvSpPr>
            <p:spPr bwMode="auto">
              <a:xfrm>
                <a:off x="734" y="1420"/>
                <a:ext cx="7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인재양성관</a:t>
                </a:r>
              </a:p>
            </p:txBody>
          </p:sp>
        </p:grpSp>
        <p:grpSp>
          <p:nvGrpSpPr>
            <p:cNvPr id="18494" name="Group 433"/>
            <p:cNvGrpSpPr>
              <a:grpSpLocks/>
            </p:cNvGrpSpPr>
            <p:nvPr/>
          </p:nvGrpSpPr>
          <p:grpSpPr bwMode="auto">
            <a:xfrm>
              <a:off x="1866" y="2557"/>
              <a:ext cx="1024" cy="270"/>
              <a:chOff x="601" y="1391"/>
              <a:chExt cx="1024" cy="270"/>
            </a:xfrm>
          </p:grpSpPr>
          <p:pic>
            <p:nvPicPr>
              <p:cNvPr id="18498" name="Picture 434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99" name="Text Box 435"/>
              <p:cNvSpPr txBox="1">
                <a:spLocks noChangeArrowheads="1"/>
              </p:cNvSpPr>
              <p:nvPr/>
            </p:nvSpPr>
            <p:spPr bwMode="auto">
              <a:xfrm>
                <a:off x="820" y="1420"/>
                <a:ext cx="5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외 국 인</a:t>
                </a:r>
              </a:p>
            </p:txBody>
          </p:sp>
        </p:grpSp>
        <p:grpSp>
          <p:nvGrpSpPr>
            <p:cNvPr id="18495" name="Group 436"/>
            <p:cNvGrpSpPr>
              <a:grpSpLocks/>
            </p:cNvGrpSpPr>
            <p:nvPr/>
          </p:nvGrpSpPr>
          <p:grpSpPr bwMode="auto">
            <a:xfrm>
              <a:off x="1866" y="2840"/>
              <a:ext cx="1024" cy="270"/>
              <a:chOff x="601" y="1391"/>
              <a:chExt cx="1024" cy="270"/>
            </a:xfrm>
          </p:grpSpPr>
          <p:pic>
            <p:nvPicPr>
              <p:cNvPr id="18496" name="Picture 437" descr="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" y="1391"/>
                <a:ext cx="1024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97" name="Text Box 438"/>
              <p:cNvSpPr txBox="1">
                <a:spLocks noChangeArrowheads="1"/>
              </p:cNvSpPr>
              <p:nvPr/>
            </p:nvSpPr>
            <p:spPr bwMode="auto">
              <a:xfrm>
                <a:off x="798" y="1420"/>
                <a:ext cx="6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>
                    <a:latin typeface="HY견고딕" pitchFamily="18" charset="-127"/>
                    <a:ea typeface="HY견고딕" pitchFamily="18" charset="-127"/>
                  </a:rPr>
                  <a:t>해외유학</a:t>
                </a:r>
              </a:p>
            </p:txBody>
          </p:sp>
        </p:grpSp>
      </p:grpSp>
      <p:grpSp>
        <p:nvGrpSpPr>
          <p:cNvPr id="18439" name="Group 480"/>
          <p:cNvGrpSpPr>
            <a:grpSpLocks/>
          </p:cNvGrpSpPr>
          <p:nvPr/>
        </p:nvGrpSpPr>
        <p:grpSpPr bwMode="auto">
          <a:xfrm>
            <a:off x="4919663" y="1844675"/>
            <a:ext cx="3324225" cy="3346450"/>
            <a:chOff x="3099" y="1095"/>
            <a:chExt cx="2094" cy="2108"/>
          </a:xfrm>
        </p:grpSpPr>
        <p:sp>
          <p:nvSpPr>
            <p:cNvPr id="105577" name="AutoShape 105"/>
            <p:cNvSpPr>
              <a:spLocks noChangeArrowheads="1"/>
            </p:cNvSpPr>
            <p:nvPr/>
          </p:nvSpPr>
          <p:spPr bwMode="auto">
            <a:xfrm>
              <a:off x="3099" y="1239"/>
              <a:ext cx="2094" cy="1964"/>
            </a:xfrm>
            <a:prstGeom prst="roundRect">
              <a:avLst>
                <a:gd name="adj" fmla="val 3315"/>
              </a:avLst>
            </a:prstGeom>
            <a:gradFill rotWithShape="1">
              <a:gsLst>
                <a:gs pos="0">
                  <a:srgbClr val="DDDDDD"/>
                </a:gs>
                <a:gs pos="50000">
                  <a:schemeClr val="bg1"/>
                </a:gs>
                <a:gs pos="100000">
                  <a:srgbClr val="DDDDDD"/>
                </a:gs>
              </a:gsLst>
              <a:lin ang="18900000" scaled="1"/>
            </a:gradFill>
            <a:ln w="38100">
              <a:solidFill>
                <a:srgbClr val="0033CC"/>
              </a:solidFill>
              <a:round/>
              <a:headEnd/>
              <a:tailEnd/>
            </a:ln>
            <a:effectLst>
              <a:outerShdw dist="3592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굴림" charset="-127"/>
                <a:ea typeface="굴림" charset="-127"/>
              </a:endParaRPr>
            </a:p>
          </p:txBody>
        </p:sp>
        <p:grpSp>
          <p:nvGrpSpPr>
            <p:cNvPr id="18442" name="Group 399"/>
            <p:cNvGrpSpPr>
              <a:grpSpLocks/>
            </p:cNvGrpSpPr>
            <p:nvPr/>
          </p:nvGrpSpPr>
          <p:grpSpPr bwMode="auto">
            <a:xfrm>
              <a:off x="3678" y="1095"/>
              <a:ext cx="935" cy="285"/>
              <a:chOff x="3678" y="1095"/>
              <a:chExt cx="935" cy="285"/>
            </a:xfrm>
          </p:grpSpPr>
          <p:grpSp>
            <p:nvGrpSpPr>
              <p:cNvPr id="18482" name="Group 113"/>
              <p:cNvGrpSpPr>
                <a:grpSpLocks/>
              </p:cNvGrpSpPr>
              <p:nvPr/>
            </p:nvGrpSpPr>
            <p:grpSpPr bwMode="auto">
              <a:xfrm>
                <a:off x="3678" y="1095"/>
                <a:ext cx="935" cy="285"/>
                <a:chOff x="845" y="1845"/>
                <a:chExt cx="935" cy="285"/>
              </a:xfrm>
            </p:grpSpPr>
            <p:pic>
              <p:nvPicPr>
                <p:cNvPr id="18484" name="Picture 114" descr="그림자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45" y="1845"/>
                  <a:ext cx="935" cy="2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485" name="Group 115"/>
                <p:cNvGrpSpPr>
                  <a:grpSpLocks/>
                </p:cNvGrpSpPr>
                <p:nvPr/>
              </p:nvGrpSpPr>
              <p:grpSpPr bwMode="auto">
                <a:xfrm>
                  <a:off x="880" y="1864"/>
                  <a:ext cx="861" cy="237"/>
                  <a:chOff x="880" y="1864"/>
                  <a:chExt cx="861" cy="237"/>
                </a:xfrm>
              </p:grpSpPr>
              <p:sp>
                <p:nvSpPr>
                  <p:cNvPr id="18486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880" y="1864"/>
                    <a:ext cx="861" cy="237"/>
                  </a:xfrm>
                  <a:prstGeom prst="roundRect">
                    <a:avLst>
                      <a:gd name="adj" fmla="val 18917"/>
                    </a:avLst>
                  </a:prstGeom>
                  <a:solidFill>
                    <a:srgbClr val="35A8D1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zh-CN" altLang="en-US" b="1"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8487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903" y="1868"/>
                    <a:ext cx="814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bg1">
                          <a:alpha val="7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</p:grpSp>
          <p:sp>
            <p:nvSpPr>
              <p:cNvPr id="18483" name="Text Box 118"/>
              <p:cNvSpPr txBox="1">
                <a:spLocks noChangeArrowheads="1"/>
              </p:cNvSpPr>
              <p:nvPr/>
            </p:nvSpPr>
            <p:spPr bwMode="auto">
              <a:xfrm>
                <a:off x="3948" y="1107"/>
                <a:ext cx="391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ko-KR" altLang="en-US">
                    <a:latin typeface="HY견고딕" pitchFamily="18" charset="-127"/>
                    <a:ea typeface="HY견고딕" pitchFamily="18" charset="-127"/>
                  </a:rPr>
                  <a:t>학생신청</a:t>
                </a:r>
              </a:p>
            </p:txBody>
          </p:sp>
        </p:grpSp>
        <p:grpSp>
          <p:nvGrpSpPr>
            <p:cNvPr id="18443" name="Group 477"/>
            <p:cNvGrpSpPr>
              <a:grpSpLocks/>
            </p:cNvGrpSpPr>
            <p:nvPr/>
          </p:nvGrpSpPr>
          <p:grpSpPr bwMode="auto">
            <a:xfrm>
              <a:off x="3136" y="1428"/>
              <a:ext cx="2021" cy="1682"/>
              <a:chOff x="3198" y="1428"/>
              <a:chExt cx="2021" cy="1682"/>
            </a:xfrm>
          </p:grpSpPr>
          <p:grpSp>
            <p:nvGrpSpPr>
              <p:cNvPr id="18444" name="Group 457"/>
              <p:cNvGrpSpPr>
                <a:grpSpLocks/>
              </p:cNvGrpSpPr>
              <p:nvPr/>
            </p:nvGrpSpPr>
            <p:grpSpPr bwMode="auto">
              <a:xfrm>
                <a:off x="3198" y="1428"/>
                <a:ext cx="1024" cy="1682"/>
                <a:chOff x="3198" y="1428"/>
                <a:chExt cx="1024" cy="1682"/>
              </a:xfrm>
            </p:grpSpPr>
            <p:grpSp>
              <p:nvGrpSpPr>
                <p:cNvPr id="18464" name="Group 439"/>
                <p:cNvGrpSpPr>
                  <a:grpSpLocks/>
                </p:cNvGrpSpPr>
                <p:nvPr/>
              </p:nvGrpSpPr>
              <p:grpSpPr bwMode="auto">
                <a:xfrm>
                  <a:off x="3198" y="1428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80" name="Picture 440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81" name="Text Box 4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4" y="1420"/>
                    <a:ext cx="69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추천</a:t>
                    </a:r>
                    <a:r>
                      <a:rPr lang="en-US" altLang="ko-KR" sz="1600">
                        <a:latin typeface="HY견고딕" pitchFamily="18" charset="-127"/>
                        <a:ea typeface="HY견고딕" pitchFamily="18" charset="-127"/>
                      </a:rPr>
                      <a:t>(1</a:t>
                    </a:r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종</a:t>
                    </a:r>
                    <a:r>
                      <a:rPr lang="en-US" altLang="ko-KR" sz="1600">
                        <a:latin typeface="HY견고딕" pitchFamily="18" charset="-127"/>
                        <a:ea typeface="HY견고딕" pitchFamily="18" charset="-127"/>
                      </a:rPr>
                      <a:t>)</a:t>
                    </a:r>
                  </a:p>
                </p:txBody>
              </p:sp>
            </p:grpSp>
            <p:grpSp>
              <p:nvGrpSpPr>
                <p:cNvPr id="18465" name="Group 442"/>
                <p:cNvGrpSpPr>
                  <a:grpSpLocks/>
                </p:cNvGrpSpPr>
                <p:nvPr/>
              </p:nvGrpSpPr>
              <p:grpSpPr bwMode="auto">
                <a:xfrm>
                  <a:off x="3198" y="1710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78" name="Picture 443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79" name="Text Box 4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8" y="1420"/>
                    <a:ext cx="62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국가고시</a:t>
                    </a:r>
                  </a:p>
                </p:txBody>
              </p:sp>
            </p:grpSp>
            <p:grpSp>
              <p:nvGrpSpPr>
                <p:cNvPr id="18466" name="Group 445"/>
                <p:cNvGrpSpPr>
                  <a:grpSpLocks/>
                </p:cNvGrpSpPr>
                <p:nvPr/>
              </p:nvGrpSpPr>
              <p:grpSpPr bwMode="auto">
                <a:xfrm>
                  <a:off x="3198" y="1992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76" name="Picture 446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77" name="Text Box 4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" y="1420"/>
                    <a:ext cx="415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근 로</a:t>
                    </a:r>
                  </a:p>
                </p:txBody>
              </p:sp>
            </p:grpSp>
            <p:grpSp>
              <p:nvGrpSpPr>
                <p:cNvPr id="18467" name="Group 448"/>
                <p:cNvGrpSpPr>
                  <a:grpSpLocks/>
                </p:cNvGrpSpPr>
                <p:nvPr/>
              </p:nvGrpSpPr>
              <p:grpSpPr bwMode="auto">
                <a:xfrm>
                  <a:off x="3198" y="2275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74" name="Picture 449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75" name="Text Box 4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0" y="1420"/>
                    <a:ext cx="88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영어성적우수</a:t>
                    </a:r>
                  </a:p>
                </p:txBody>
              </p:sp>
            </p:grpSp>
            <p:grpSp>
              <p:nvGrpSpPr>
                <p:cNvPr id="18468" name="Group 451"/>
                <p:cNvGrpSpPr>
                  <a:grpSpLocks/>
                </p:cNvGrpSpPr>
                <p:nvPr/>
              </p:nvGrpSpPr>
              <p:grpSpPr bwMode="auto">
                <a:xfrm>
                  <a:off x="3198" y="2557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72" name="Picture 452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73" name="Text Box 4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8" y="1420"/>
                    <a:ext cx="62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성적향상</a:t>
                    </a:r>
                  </a:p>
                </p:txBody>
              </p:sp>
            </p:grpSp>
            <p:grpSp>
              <p:nvGrpSpPr>
                <p:cNvPr id="18469" name="Group 454"/>
                <p:cNvGrpSpPr>
                  <a:grpSpLocks/>
                </p:cNvGrpSpPr>
                <p:nvPr/>
              </p:nvGrpSpPr>
              <p:grpSpPr bwMode="auto">
                <a:xfrm>
                  <a:off x="3198" y="2840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70" name="Picture 455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71" name="Text Box 4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3" y="1420"/>
                    <a:ext cx="719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형제</a:t>
                    </a:r>
                    <a:r>
                      <a:rPr lang="en-US" altLang="ko-KR" sz="1600">
                        <a:latin typeface="HY견고딕" pitchFamily="18" charset="-127"/>
                        <a:ea typeface="HY견고딕" pitchFamily="18" charset="-127"/>
                      </a:rPr>
                      <a:t>, </a:t>
                    </a:r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자매</a:t>
                    </a:r>
                  </a:p>
                </p:txBody>
              </p:sp>
            </p:grpSp>
          </p:grpSp>
          <p:grpSp>
            <p:nvGrpSpPr>
              <p:cNvPr id="18445" name="Group 458"/>
              <p:cNvGrpSpPr>
                <a:grpSpLocks/>
              </p:cNvGrpSpPr>
              <p:nvPr/>
            </p:nvGrpSpPr>
            <p:grpSpPr bwMode="auto">
              <a:xfrm>
                <a:off x="4195" y="1428"/>
                <a:ext cx="1024" cy="1682"/>
                <a:chOff x="3198" y="1428"/>
                <a:chExt cx="1024" cy="1682"/>
              </a:xfrm>
            </p:grpSpPr>
            <p:grpSp>
              <p:nvGrpSpPr>
                <p:cNvPr id="18446" name="Group 459"/>
                <p:cNvGrpSpPr>
                  <a:grpSpLocks/>
                </p:cNvGrpSpPr>
                <p:nvPr/>
              </p:nvGrpSpPr>
              <p:grpSpPr bwMode="auto">
                <a:xfrm>
                  <a:off x="3198" y="1428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62" name="Picture 460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63" name="Text Box 4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" y="1420"/>
                    <a:ext cx="415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면 학</a:t>
                    </a:r>
                  </a:p>
                </p:txBody>
              </p:sp>
            </p:grpSp>
            <p:grpSp>
              <p:nvGrpSpPr>
                <p:cNvPr id="18447" name="Group 462"/>
                <p:cNvGrpSpPr>
                  <a:grpSpLocks/>
                </p:cNvGrpSpPr>
                <p:nvPr/>
              </p:nvGrpSpPr>
              <p:grpSpPr bwMode="auto">
                <a:xfrm>
                  <a:off x="3198" y="1710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60" name="Picture 463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61" name="Text Box 4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4" y="1420"/>
                    <a:ext cx="75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장애인복지</a:t>
                    </a:r>
                  </a:p>
                </p:txBody>
              </p:sp>
            </p:grpSp>
            <p:grpSp>
              <p:nvGrpSpPr>
                <p:cNvPr id="18448" name="Group 465"/>
                <p:cNvGrpSpPr>
                  <a:grpSpLocks/>
                </p:cNvGrpSpPr>
                <p:nvPr/>
              </p:nvGrpSpPr>
              <p:grpSpPr bwMode="auto">
                <a:xfrm>
                  <a:off x="3198" y="1992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58" name="Picture 466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59" name="Text Box 4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" y="1420"/>
                    <a:ext cx="415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보 훈</a:t>
                    </a:r>
                  </a:p>
                </p:txBody>
              </p:sp>
            </p:grpSp>
            <p:grpSp>
              <p:nvGrpSpPr>
                <p:cNvPr id="18449" name="Group 468"/>
                <p:cNvGrpSpPr>
                  <a:grpSpLocks/>
                </p:cNvGrpSpPr>
                <p:nvPr/>
              </p:nvGrpSpPr>
              <p:grpSpPr bwMode="auto">
                <a:xfrm>
                  <a:off x="3198" y="2275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56" name="Picture 469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57" name="Text Box 4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3" y="1420"/>
                    <a:ext cx="799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교직원 복지</a:t>
                    </a:r>
                  </a:p>
                </p:txBody>
              </p:sp>
            </p:grpSp>
            <p:grpSp>
              <p:nvGrpSpPr>
                <p:cNvPr id="18450" name="Group 471"/>
                <p:cNvGrpSpPr>
                  <a:grpSpLocks/>
                </p:cNvGrpSpPr>
                <p:nvPr/>
              </p:nvGrpSpPr>
              <p:grpSpPr bwMode="auto">
                <a:xfrm>
                  <a:off x="3198" y="2557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54" name="Picture 472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55" name="Text Box 4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" y="1420"/>
                    <a:ext cx="415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명 예</a:t>
                    </a:r>
                  </a:p>
                </p:txBody>
              </p:sp>
            </p:grpSp>
            <p:grpSp>
              <p:nvGrpSpPr>
                <p:cNvPr id="18451" name="Group 474"/>
                <p:cNvGrpSpPr>
                  <a:grpSpLocks/>
                </p:cNvGrpSpPr>
                <p:nvPr/>
              </p:nvGrpSpPr>
              <p:grpSpPr bwMode="auto">
                <a:xfrm>
                  <a:off x="3198" y="2840"/>
                  <a:ext cx="1024" cy="270"/>
                  <a:chOff x="601" y="1391"/>
                  <a:chExt cx="1024" cy="270"/>
                </a:xfrm>
              </p:grpSpPr>
              <p:pic>
                <p:nvPicPr>
                  <p:cNvPr id="18452" name="Picture 475" descr="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1" y="1391"/>
                    <a:ext cx="102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453" name="Text Box 4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5" y="1427"/>
                    <a:ext cx="835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학</a:t>
                    </a:r>
                    <a:r>
                      <a:rPr lang="en-US" altLang="ko-KR" sz="1600">
                        <a:latin typeface="Arial" pitchFamily="34" charset="0"/>
                        <a:ea typeface="HY견고딕" pitchFamily="18" charset="-127"/>
                      </a:rPr>
                      <a:t>·</a:t>
                    </a:r>
                    <a:r>
                      <a:rPr lang="ko-KR" altLang="en-US" sz="1600">
                        <a:latin typeface="HY견고딕" pitchFamily="18" charset="-127"/>
                        <a:ea typeface="HY견고딕" pitchFamily="18" charset="-127"/>
                      </a:rPr>
                      <a:t>군 장학금</a:t>
                    </a:r>
                  </a:p>
                </p:txBody>
              </p:sp>
            </p:grpSp>
          </p:grpSp>
        </p:grpSp>
      </p:grpSp>
      <p:pic>
        <p:nvPicPr>
          <p:cNvPr id="18440" name="Picture 196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2638" y="4814888"/>
            <a:ext cx="4551362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37" descr="1"/>
          <p:cNvPicPr>
            <a:picLocks noChangeAspect="1" noChangeArrowheads="1"/>
          </p:cNvPicPr>
          <p:nvPr/>
        </p:nvPicPr>
        <p:blipFill>
          <a:blip r:embed="rId3" cstate="print">
            <a:lum bright="30000" contrast="-66000"/>
            <a:grayscl/>
          </a:blip>
          <a:srcRect/>
          <a:stretch>
            <a:fillRect/>
          </a:stretch>
        </p:blipFill>
        <p:spPr bwMode="auto">
          <a:xfrm>
            <a:off x="-20638" y="4014788"/>
            <a:ext cx="91741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78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713" y="3367088"/>
            <a:ext cx="75136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장학제도 </a:t>
            </a:r>
            <a:r>
              <a:rPr lang="en-US" altLang="ko-KR" sz="2500"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500">
                <a:latin typeface="HY견고딕" pitchFamily="18" charset="-127"/>
                <a:ea typeface="HY견고딕" pitchFamily="18" charset="-127"/>
              </a:rPr>
              <a:t>특수</a:t>
            </a:r>
            <a:r>
              <a:rPr lang="en-US" altLang="ko-KR" sz="2500">
                <a:latin typeface="Arial" pitchFamily="34" charset="0"/>
                <a:ea typeface="HY견고딕" pitchFamily="18" charset="-127"/>
              </a:rPr>
              <a:t>·</a:t>
            </a:r>
            <a:r>
              <a:rPr lang="ko-KR" altLang="en-US" sz="2500">
                <a:latin typeface="HY견고딕" pitchFamily="18" charset="-127"/>
                <a:ea typeface="HY견고딕" pitchFamily="18" charset="-127"/>
              </a:rPr>
              <a:t>기타 장학금</a:t>
            </a: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76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pSp>
        <p:nvGrpSpPr>
          <p:cNvPr id="19463" name="Group 236"/>
          <p:cNvGrpSpPr>
            <a:grpSpLocks/>
          </p:cNvGrpSpPr>
          <p:nvPr/>
        </p:nvGrpSpPr>
        <p:grpSpPr bwMode="auto">
          <a:xfrm>
            <a:off x="862013" y="4419600"/>
            <a:ext cx="7400925" cy="2249488"/>
            <a:chOff x="543" y="2784"/>
            <a:chExt cx="4662" cy="1417"/>
          </a:xfrm>
        </p:grpSpPr>
        <p:pic>
          <p:nvPicPr>
            <p:cNvPr id="19488" name="Picture 220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" y="2784"/>
              <a:ext cx="4662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89" name="Group 213"/>
            <p:cNvGrpSpPr>
              <a:grpSpLocks/>
            </p:cNvGrpSpPr>
            <p:nvPr/>
          </p:nvGrpSpPr>
          <p:grpSpPr bwMode="auto">
            <a:xfrm>
              <a:off x="1848" y="2989"/>
              <a:ext cx="2064" cy="196"/>
              <a:chOff x="1848" y="3718"/>
              <a:chExt cx="2064" cy="220"/>
            </a:xfrm>
          </p:grpSpPr>
          <p:sp>
            <p:nvSpPr>
              <p:cNvPr id="77012" name="WordArt 21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" y="3718"/>
                <a:ext cx="2064" cy="2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ko-KR" sz="3600" kern="10"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noFill/>
                    <a:latin typeface="HY견고딕"/>
                    <a:ea typeface="HY견고딕"/>
                  </a:rPr>
                  <a:t>[</a:t>
                </a:r>
                <a:r>
                  <a:rPr lang="ko-KR" altLang="en-US" sz="3600" kern="10"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noFill/>
                    <a:latin typeface="HY견고딕"/>
                    <a:ea typeface="HY견고딕"/>
                  </a:rPr>
                  <a:t>입학성적우수자 해외연수 특전</a:t>
                </a:r>
                <a:r>
                  <a:rPr lang="en-US" altLang="ko-KR" sz="3600" kern="10"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noFill/>
                    <a:latin typeface="HY견고딕"/>
                    <a:ea typeface="HY견고딕"/>
                  </a:rPr>
                  <a:t>]</a:t>
                </a:r>
                <a:endParaRPr lang="ko-KR" altLang="en-US" sz="3600" kern="10"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noFill/>
                  <a:latin typeface="HY견고딕"/>
                  <a:ea typeface="HY견고딕"/>
                </a:endParaRPr>
              </a:p>
            </p:txBody>
          </p:sp>
          <p:sp>
            <p:nvSpPr>
              <p:cNvPr id="77009" name="WordArt 20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" y="3718"/>
                <a:ext cx="2064" cy="2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ko-KR" sz="3600" kern="1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66CC"/>
                        </a:gs>
                        <a:gs pos="100000">
                          <a:srgbClr val="000066"/>
                        </a:gs>
                      </a:gsLst>
                      <a:lin ang="5400000" scaled="1"/>
                    </a:gradFill>
                    <a:latin typeface="HY견고딕"/>
                    <a:ea typeface="HY견고딕"/>
                  </a:rPr>
                  <a:t>[</a:t>
                </a:r>
                <a:r>
                  <a:rPr lang="ko-KR" altLang="en-US" sz="3600" kern="1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66CC"/>
                        </a:gs>
                        <a:gs pos="100000">
                          <a:srgbClr val="000066"/>
                        </a:gs>
                      </a:gsLst>
                      <a:lin ang="5400000" scaled="1"/>
                    </a:gradFill>
                    <a:latin typeface="HY견고딕"/>
                    <a:ea typeface="HY견고딕"/>
                  </a:rPr>
                  <a:t>입학성적우수자 해외연수 특전</a:t>
                </a:r>
                <a:r>
                  <a:rPr lang="en-US" altLang="ko-KR" sz="3600" kern="1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66CC"/>
                        </a:gs>
                        <a:gs pos="100000">
                          <a:srgbClr val="000066"/>
                        </a:gs>
                      </a:gsLst>
                      <a:lin ang="5400000" scaled="1"/>
                    </a:gradFill>
                    <a:latin typeface="HY견고딕"/>
                    <a:ea typeface="HY견고딕"/>
                  </a:rPr>
                  <a:t>]</a:t>
                </a:r>
                <a:endParaRPr lang="ko-KR" altLang="en-US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66CC"/>
                      </a:gs>
                      <a:gs pos="100000">
                        <a:srgbClr val="000066"/>
                      </a:gs>
                    </a:gsLst>
                    <a:lin ang="5400000" scaled="1"/>
                  </a:gradFill>
                  <a:latin typeface="HY견고딕"/>
                  <a:ea typeface="HY견고딕"/>
                </a:endParaRPr>
              </a:p>
            </p:txBody>
          </p:sp>
        </p:grpSp>
        <p:sp>
          <p:nvSpPr>
            <p:cNvPr id="19490" name="Rectangle 214"/>
            <p:cNvSpPr>
              <a:spLocks noChangeArrowheads="1"/>
            </p:cNvSpPr>
            <p:nvPr/>
          </p:nvSpPr>
          <p:spPr bwMode="auto">
            <a:xfrm>
              <a:off x="749" y="3215"/>
              <a:ext cx="417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수능 언어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수리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외국어영역 성적이 각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등급 이내인 자 중 수능성적순으로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500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명을 선발하여</a:t>
              </a:r>
            </a:p>
            <a:p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여름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겨울방학중 해외학술교류협정대학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미국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캐나다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호주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중국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일본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등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에서 실시하는</a:t>
              </a:r>
            </a:p>
            <a:p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5~6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주의 외국어연수 소요경비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수업료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+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숙식비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+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왕복항공료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전액을 본 대학에서 지원</a:t>
              </a:r>
            </a:p>
          </p:txBody>
        </p:sp>
        <p:sp>
          <p:nvSpPr>
            <p:cNvPr id="19491" name="Rectangle 215"/>
            <p:cNvSpPr>
              <a:spLocks noChangeArrowheads="1"/>
            </p:cNvSpPr>
            <p:nvPr/>
          </p:nvSpPr>
          <p:spPr bwMode="auto">
            <a:xfrm>
              <a:off x="749" y="3602"/>
              <a:ext cx="42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b="1">
                  <a:solidFill>
                    <a:srgbClr val="800000"/>
                  </a:solidFill>
                  <a:latin typeface="HY견고딕" pitchFamily="18" charset="-127"/>
                  <a:ea typeface="HY견고딕" pitchFamily="18" charset="-127"/>
                </a:rPr>
                <a:t>해외유학장학금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: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해외 학술교류협정대학과의 교환학생 및 복수학위 프로그램 참가 학생에게 지급</a:t>
              </a:r>
            </a:p>
          </p:txBody>
        </p:sp>
        <p:sp>
          <p:nvSpPr>
            <p:cNvPr id="19492" name="Rectangle 216"/>
            <p:cNvSpPr>
              <a:spLocks noChangeArrowheads="1"/>
            </p:cNvSpPr>
            <p:nvPr/>
          </p:nvSpPr>
          <p:spPr bwMode="auto">
            <a:xfrm>
              <a:off x="749" y="3760"/>
              <a:ext cx="4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1.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교환학생 프로그램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: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학비보조금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(50~1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백만원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  <a:p>
              <a:pPr marL="342900" indent="-342900"/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2.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복수학위 프로그램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: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학비보조금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(50~1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백만원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), 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본교 수업료 감면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양교 등록시 최대 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2/3</a:t>
              </a:r>
              <a:r>
                <a:rPr lang="ko-KR" altLang="en-US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감면</a:t>
              </a:r>
              <a:r>
                <a:rPr lang="en-US" altLang="ko-KR" sz="120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grpSp>
        <p:nvGrpSpPr>
          <p:cNvPr id="19464" name="Group 228"/>
          <p:cNvGrpSpPr>
            <a:grpSpLocks/>
          </p:cNvGrpSpPr>
          <p:nvPr/>
        </p:nvGrpSpPr>
        <p:grpSpPr bwMode="auto">
          <a:xfrm>
            <a:off x="260350" y="1163638"/>
            <a:ext cx="4270375" cy="669925"/>
            <a:chOff x="164" y="733"/>
            <a:chExt cx="2690" cy="422"/>
          </a:xfrm>
        </p:grpSpPr>
        <p:pic>
          <p:nvPicPr>
            <p:cNvPr id="19486" name="Picture 218" descr="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" y="733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7" name="Rectangle 179"/>
            <p:cNvSpPr>
              <a:spLocks noChangeArrowheads="1"/>
            </p:cNvSpPr>
            <p:nvPr/>
          </p:nvSpPr>
          <p:spPr bwMode="auto">
            <a:xfrm>
              <a:off x="468" y="802"/>
              <a:ext cx="20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우수이공계 대학생 국가장학금</a:t>
              </a:r>
            </a:p>
          </p:txBody>
        </p:sp>
      </p:grpSp>
      <p:grpSp>
        <p:nvGrpSpPr>
          <p:cNvPr id="19465" name="Group 229"/>
          <p:cNvGrpSpPr>
            <a:grpSpLocks/>
          </p:cNvGrpSpPr>
          <p:nvPr/>
        </p:nvGrpSpPr>
        <p:grpSpPr bwMode="auto">
          <a:xfrm>
            <a:off x="260350" y="1792288"/>
            <a:ext cx="4270375" cy="669925"/>
            <a:chOff x="164" y="1129"/>
            <a:chExt cx="2690" cy="422"/>
          </a:xfrm>
        </p:grpSpPr>
        <p:pic>
          <p:nvPicPr>
            <p:cNvPr id="19484" name="Picture 221" descr="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" y="1129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5" name="Rectangle 180"/>
            <p:cNvSpPr>
              <a:spLocks noChangeArrowheads="1"/>
            </p:cNvSpPr>
            <p:nvPr/>
          </p:nvSpPr>
          <p:spPr bwMode="auto">
            <a:xfrm>
              <a:off x="492" y="1204"/>
              <a:ext cx="2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지역대학우수학생 국가장학금</a:t>
              </a:r>
            </a:p>
          </p:txBody>
        </p:sp>
      </p:grpSp>
      <p:grpSp>
        <p:nvGrpSpPr>
          <p:cNvPr id="19466" name="Group 230"/>
          <p:cNvGrpSpPr>
            <a:grpSpLocks/>
          </p:cNvGrpSpPr>
          <p:nvPr/>
        </p:nvGrpSpPr>
        <p:grpSpPr bwMode="auto">
          <a:xfrm>
            <a:off x="260350" y="2430463"/>
            <a:ext cx="4270375" cy="669925"/>
            <a:chOff x="164" y="1531"/>
            <a:chExt cx="2690" cy="422"/>
          </a:xfrm>
        </p:grpSpPr>
        <p:pic>
          <p:nvPicPr>
            <p:cNvPr id="19482" name="Picture 223" descr="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" y="1531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3" name="Rectangle 181"/>
            <p:cNvSpPr>
              <a:spLocks noChangeArrowheads="1"/>
            </p:cNvSpPr>
            <p:nvPr/>
          </p:nvSpPr>
          <p:spPr bwMode="auto">
            <a:xfrm>
              <a:off x="738" y="1600"/>
              <a:ext cx="1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세계로장학금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인문계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grpSp>
        <p:nvGrpSpPr>
          <p:cNvPr id="19467" name="Group 231"/>
          <p:cNvGrpSpPr>
            <a:grpSpLocks/>
          </p:cNvGrpSpPr>
          <p:nvPr/>
        </p:nvGrpSpPr>
        <p:grpSpPr bwMode="auto">
          <a:xfrm>
            <a:off x="260350" y="3059113"/>
            <a:ext cx="4270375" cy="669925"/>
            <a:chOff x="164" y="1927"/>
            <a:chExt cx="2690" cy="422"/>
          </a:xfrm>
        </p:grpSpPr>
        <p:pic>
          <p:nvPicPr>
            <p:cNvPr id="19480" name="Picture 225" descr="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" y="1927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1" name="Rectangle 182"/>
            <p:cNvSpPr>
              <a:spLocks noChangeArrowheads="1"/>
            </p:cNvSpPr>
            <p:nvPr/>
          </p:nvSpPr>
          <p:spPr bwMode="auto">
            <a:xfrm>
              <a:off x="450" y="1985"/>
              <a:ext cx="2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미래로계속장학금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기초수급자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grpSp>
        <p:nvGrpSpPr>
          <p:cNvPr id="19468" name="Group 232"/>
          <p:cNvGrpSpPr>
            <a:grpSpLocks/>
          </p:cNvGrpSpPr>
          <p:nvPr/>
        </p:nvGrpSpPr>
        <p:grpSpPr bwMode="auto">
          <a:xfrm>
            <a:off x="4603750" y="1163638"/>
            <a:ext cx="4270375" cy="669925"/>
            <a:chOff x="2900" y="733"/>
            <a:chExt cx="2690" cy="422"/>
          </a:xfrm>
        </p:grpSpPr>
        <p:pic>
          <p:nvPicPr>
            <p:cNvPr id="19478" name="Picture 219" descr="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00" y="733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9" name="Rectangle 183"/>
            <p:cNvSpPr>
              <a:spLocks noChangeArrowheads="1"/>
            </p:cNvSpPr>
            <p:nvPr/>
          </p:nvSpPr>
          <p:spPr bwMode="auto">
            <a:xfrm>
              <a:off x="3207" y="802"/>
              <a:ext cx="20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사랑드림 장학금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차상위 계층</a:t>
              </a:r>
              <a:r>
                <a:rPr lang="en-US" altLang="ko-KR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grpSp>
        <p:nvGrpSpPr>
          <p:cNvPr id="19469" name="Group 233"/>
          <p:cNvGrpSpPr>
            <a:grpSpLocks/>
          </p:cNvGrpSpPr>
          <p:nvPr/>
        </p:nvGrpSpPr>
        <p:grpSpPr bwMode="auto">
          <a:xfrm>
            <a:off x="4603750" y="1792288"/>
            <a:ext cx="4270375" cy="669925"/>
            <a:chOff x="2900" y="1129"/>
            <a:chExt cx="2690" cy="422"/>
          </a:xfrm>
        </p:grpSpPr>
        <p:pic>
          <p:nvPicPr>
            <p:cNvPr id="19476" name="Picture 222" descr="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00" y="1129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7" name="Rectangle 184"/>
            <p:cNvSpPr>
              <a:spLocks noChangeArrowheads="1"/>
            </p:cNvSpPr>
            <p:nvPr/>
          </p:nvSpPr>
          <p:spPr bwMode="auto">
            <a:xfrm>
              <a:off x="3441" y="1204"/>
              <a:ext cx="16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학교관리장학회 장학금</a:t>
              </a:r>
            </a:p>
          </p:txBody>
        </p:sp>
      </p:grpSp>
      <p:grpSp>
        <p:nvGrpSpPr>
          <p:cNvPr id="19470" name="Group 234"/>
          <p:cNvGrpSpPr>
            <a:grpSpLocks/>
          </p:cNvGrpSpPr>
          <p:nvPr/>
        </p:nvGrpSpPr>
        <p:grpSpPr bwMode="auto">
          <a:xfrm>
            <a:off x="4603750" y="2430463"/>
            <a:ext cx="4270375" cy="669925"/>
            <a:chOff x="2900" y="1531"/>
            <a:chExt cx="2690" cy="422"/>
          </a:xfrm>
        </p:grpSpPr>
        <p:pic>
          <p:nvPicPr>
            <p:cNvPr id="19474" name="Picture 224" descr="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00" y="1531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5" name="Rectangle 185"/>
            <p:cNvSpPr>
              <a:spLocks noChangeArrowheads="1"/>
            </p:cNvSpPr>
            <p:nvPr/>
          </p:nvSpPr>
          <p:spPr bwMode="auto">
            <a:xfrm>
              <a:off x="3033" y="1600"/>
              <a:ext cx="2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대구대 교직원 매칭펀드 특별장학금</a:t>
              </a:r>
            </a:p>
          </p:txBody>
        </p:sp>
      </p:grpSp>
      <p:grpSp>
        <p:nvGrpSpPr>
          <p:cNvPr id="19471" name="Group 235"/>
          <p:cNvGrpSpPr>
            <a:grpSpLocks/>
          </p:cNvGrpSpPr>
          <p:nvPr/>
        </p:nvGrpSpPr>
        <p:grpSpPr bwMode="auto">
          <a:xfrm>
            <a:off x="4603750" y="3059113"/>
            <a:ext cx="4270375" cy="669925"/>
            <a:chOff x="2900" y="1927"/>
            <a:chExt cx="2690" cy="422"/>
          </a:xfrm>
        </p:grpSpPr>
        <p:pic>
          <p:nvPicPr>
            <p:cNvPr id="19472" name="Picture 226" descr="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00" y="1927"/>
              <a:ext cx="2690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Rectangle 186"/>
            <p:cNvSpPr>
              <a:spLocks noChangeArrowheads="1"/>
            </p:cNvSpPr>
            <p:nvPr/>
          </p:nvSpPr>
          <p:spPr bwMode="auto">
            <a:xfrm>
              <a:off x="3297" y="1985"/>
              <a:ext cx="18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대구대 교직원장학회장학금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476375" y="2708275"/>
            <a:ext cx="430371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학과동아리 </a:t>
            </a:r>
            <a:r>
              <a:rPr lang="en-US" altLang="ko-KR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오작교</a:t>
            </a:r>
            <a:r>
              <a:rPr lang="en-US" altLang="ko-KR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취업동아리</a:t>
            </a:r>
            <a:r>
              <a:rPr lang="en-US" altLang="ko-KR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30000"/>
              </a:lnSpc>
              <a:defRPr/>
            </a:pPr>
            <a:endParaRPr lang="en-US" altLang="ko-KR" sz="1000" dirty="0">
              <a:solidFill>
                <a:srgbClr val="07386D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학과동아리 </a:t>
            </a:r>
            <a:r>
              <a:rPr lang="en-US" altLang="ko-KR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0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사통팔달</a:t>
            </a:r>
            <a:endParaRPr lang="en-US" altLang="ko-KR" sz="2000" dirty="0">
              <a:solidFill>
                <a:srgbClr val="07386D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0484" name="Group 12"/>
          <p:cNvGrpSpPr>
            <a:grpSpLocks/>
          </p:cNvGrpSpPr>
          <p:nvPr/>
        </p:nvGrpSpPr>
        <p:grpSpPr bwMode="auto">
          <a:xfrm>
            <a:off x="1303338" y="2871788"/>
            <a:ext cx="244475" cy="989012"/>
            <a:chOff x="821" y="1441"/>
            <a:chExt cx="135" cy="435"/>
          </a:xfrm>
        </p:grpSpPr>
        <p:pic>
          <p:nvPicPr>
            <p:cNvPr id="20486" name="Picture 7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4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8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7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5" name="Picture 1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981075"/>
            <a:ext cx="2908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내용 개체 틀 12" descr="123.bmp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3644900" cy="2339975"/>
          </a:xfrm>
          <a:effectLst>
            <a:softEdge rad="127000"/>
          </a:effec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학과동아리 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오작교</a:t>
            </a:r>
          </a:p>
        </p:txBody>
      </p:sp>
      <p:grpSp>
        <p:nvGrpSpPr>
          <p:cNvPr id="21509" name="Group 2"/>
          <p:cNvGrpSpPr>
            <a:grpSpLocks/>
          </p:cNvGrpSpPr>
          <p:nvPr/>
        </p:nvGrpSpPr>
        <p:grpSpPr bwMode="auto">
          <a:xfrm>
            <a:off x="1042988" y="3429000"/>
            <a:ext cx="7085012" cy="2800350"/>
            <a:chOff x="672" y="2337"/>
            <a:chExt cx="4463" cy="1764"/>
          </a:xfrm>
        </p:grpSpPr>
        <p:sp>
          <p:nvSpPr>
            <p:cNvPr id="21513" name="Text Box 3"/>
            <p:cNvSpPr txBox="1">
              <a:spLocks noChangeArrowheads="1"/>
            </p:cNvSpPr>
            <p:nvPr/>
          </p:nvSpPr>
          <p:spPr bwMode="auto">
            <a:xfrm>
              <a:off x="770" y="2337"/>
              <a:ext cx="4365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Introduction of </a:t>
              </a:r>
              <a:r>
                <a:rPr lang="ko-KR" altLang="en-US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오작교</a:t>
              </a:r>
              <a:endParaRPr lang="en-US" altLang="ko-KR" b="1">
                <a:solidFill>
                  <a:srgbClr val="006699"/>
                </a:solidFill>
                <a:latin typeface="Arial Black" pitchFamily="34" charset="0"/>
                <a:ea typeface="HY견고딕" pitchFamily="18" charset="-127"/>
              </a:endParaRP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모형교량대회 및 전시에 참여함으로서 보다 식견을 넓힘</a:t>
              </a:r>
              <a:r>
                <a:rPr lang="en-US" altLang="ko-KR" sz="1400">
                  <a:latin typeface="HY바다L" pitchFamily="18" charset="-127"/>
                  <a:ea typeface="HY바다L" pitchFamily="18" charset="-127"/>
                </a:rPr>
                <a:t>.</a:t>
              </a: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모형교량을 설계</a:t>
              </a:r>
              <a:r>
                <a:rPr lang="en-US" altLang="ko-KR" sz="1400">
                  <a:latin typeface="HY바다L" pitchFamily="18" charset="-127"/>
                  <a:ea typeface="HY바다L" pitchFamily="18" charset="-127"/>
                </a:rPr>
                <a:t>, </a:t>
              </a: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해석함으로서 수업시간에 배운 것을 활용 할 수 있는 능력을 기름</a:t>
              </a:r>
              <a:endParaRPr lang="ko-KR" sz="1400">
                <a:solidFill>
                  <a:srgbClr val="292929"/>
                </a:solidFill>
                <a:latin typeface="HY바다L" pitchFamily="18" charset="-127"/>
                <a:ea typeface="HY바다L" pitchFamily="18" charset="-127"/>
              </a:endParaRP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en-US" altLang="ko-KR" sz="1400">
                  <a:latin typeface="HY바다L" pitchFamily="18" charset="-127"/>
                  <a:ea typeface="HY바다L" pitchFamily="18" charset="-127"/>
                </a:rPr>
                <a:t>CAD</a:t>
              </a: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와 </a:t>
              </a:r>
              <a:r>
                <a:rPr lang="en-US" altLang="ko-KR" sz="1400">
                  <a:latin typeface="HY바다L" pitchFamily="18" charset="-127"/>
                  <a:ea typeface="HY바다L" pitchFamily="18" charset="-127"/>
                </a:rPr>
                <a:t>SAP</a:t>
              </a: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를 이용한 교량 설계 및 해석</a:t>
              </a:r>
              <a:r>
                <a:rPr lang="en-US" altLang="ko-KR" sz="1400">
                  <a:latin typeface="HY바다L" pitchFamily="18" charset="-127"/>
                  <a:ea typeface="HY바다L" pitchFamily="18" charset="-127"/>
                </a:rPr>
                <a:t>, </a:t>
              </a: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나무를 이용한 다리제작 및 파괴실험</a:t>
              </a:r>
              <a:endParaRPr lang="en-US" altLang="ko-KR" sz="1400">
                <a:latin typeface="HY바다L" pitchFamily="18" charset="-127"/>
                <a:ea typeface="HY바다L" pitchFamily="18" charset="-127"/>
              </a:endParaRPr>
            </a:p>
            <a:p>
              <a:pPr>
                <a:buClr>
                  <a:srgbClr val="292929"/>
                </a:buClr>
                <a:buSzPts val="1600"/>
              </a:pPr>
              <a:endParaRPr lang="en-US" altLang="ko-KR" b="1">
                <a:solidFill>
                  <a:srgbClr val="006699"/>
                </a:solidFill>
                <a:latin typeface="Arial Black" pitchFamily="34" charset="0"/>
                <a:ea typeface="HY견고딕" pitchFamily="18" charset="-127"/>
              </a:endParaRPr>
            </a:p>
            <a:p>
              <a:pPr>
                <a:buClr>
                  <a:srgbClr val="292929"/>
                </a:buClr>
                <a:buSzPts val="1600"/>
              </a:pPr>
              <a:r>
                <a:rPr lang="en-US" altLang="ko-KR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Activity &amp; Planning</a:t>
              </a:r>
            </a:p>
            <a:p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3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신입생모집 및 환영회</a:t>
              </a:r>
              <a:br>
                <a:rPr lang="ko-KR" altLang="en-US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4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Membership Training.</a:t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5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동문회 및 취업선배 강연회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.</a:t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10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공과대학 공학제 참가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/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그 외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, 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연중 공모전 참가</a:t>
              </a:r>
            </a:p>
          </p:txBody>
        </p:sp>
        <p:pic>
          <p:nvPicPr>
            <p:cNvPr id="21514" name="Picture 4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2425"/>
              <a:ext cx="138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5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3093"/>
              <a:ext cx="138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211638" y="1700213"/>
            <a:ext cx="2551112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5200" b="1">
                <a:solidFill>
                  <a:srgbClr val="000000"/>
                </a:solidFill>
                <a:latin typeface="양재소슬체S" pitchFamily="18" charset="-127"/>
                <a:ea typeface="양재소슬체S" pitchFamily="18" charset="-127"/>
              </a:rPr>
              <a:t>오 작 교</a:t>
            </a:r>
            <a:endParaRPr lang="ko-KR" altLang="ko-KR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241800" y="2636838"/>
            <a:ext cx="4578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bg2"/>
                </a:solidFill>
                <a:latin typeface="Arial Black" pitchFamily="34" charset="0"/>
                <a:ea typeface="굴림체" pitchFamily="49" charset="-127"/>
              </a:rPr>
              <a:t> </a:t>
            </a:r>
            <a:r>
              <a:rPr lang="ko-KR" altLang="en-US" b="1">
                <a:solidFill>
                  <a:schemeClr val="bg2"/>
                </a:solidFill>
                <a:latin typeface="양재소슬체S" pitchFamily="18" charset="-127"/>
                <a:ea typeface="양재소슬체S" pitchFamily="18" charset="-127"/>
              </a:rPr>
              <a:t>취업동아리</a:t>
            </a:r>
            <a:endParaRPr lang="ko-KR" altLang="ko-KR"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14" name="그림 13" descr="SDC10185[2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861048"/>
            <a:ext cx="4235963" cy="317697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학과동아리 </a:t>
            </a:r>
            <a:r>
              <a:rPr lang="en-US" altLang="ko-KR" sz="3000"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사통팔달</a:t>
            </a:r>
          </a:p>
        </p:txBody>
      </p:sp>
      <p:grpSp>
        <p:nvGrpSpPr>
          <p:cNvPr id="22532" name="Group 2"/>
          <p:cNvGrpSpPr>
            <a:grpSpLocks/>
          </p:cNvGrpSpPr>
          <p:nvPr/>
        </p:nvGrpSpPr>
        <p:grpSpPr bwMode="auto">
          <a:xfrm>
            <a:off x="1042988" y="3500438"/>
            <a:ext cx="6635750" cy="2800350"/>
            <a:chOff x="672" y="2337"/>
            <a:chExt cx="4180" cy="1764"/>
          </a:xfrm>
        </p:grpSpPr>
        <p:sp>
          <p:nvSpPr>
            <p:cNvPr id="22537" name="Text Box 3"/>
            <p:cNvSpPr txBox="1">
              <a:spLocks noChangeArrowheads="1"/>
            </p:cNvSpPr>
            <p:nvPr/>
          </p:nvSpPr>
          <p:spPr bwMode="auto">
            <a:xfrm>
              <a:off x="770" y="2337"/>
              <a:ext cx="4082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Introduction of </a:t>
              </a:r>
              <a:r>
                <a:rPr lang="ko-KR" altLang="en-US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사통팔달</a:t>
              </a:r>
              <a:endParaRPr lang="en-US" altLang="ko-KR" b="1">
                <a:solidFill>
                  <a:srgbClr val="006699"/>
                </a:solidFill>
                <a:latin typeface="Arial Black" pitchFamily="34" charset="0"/>
                <a:ea typeface="HY견고딕" pitchFamily="18" charset="-127"/>
              </a:endParaRP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안전하면서 지속가능한 친환경 도로설계 방법을 연구   </a:t>
              </a:r>
              <a:endParaRPr lang="en-US" altLang="ko-KR" sz="1400">
                <a:latin typeface="HY바다L" pitchFamily="18" charset="-127"/>
                <a:ea typeface="HY바다L" pitchFamily="18" charset="-127"/>
              </a:endParaRP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교통시스템에 대한 이해를 높이고 현장 답사를 실시하여 아이디어 도출</a:t>
              </a:r>
              <a:endParaRPr lang="en-US" altLang="ko-KR" sz="1400">
                <a:latin typeface="HY바다L" pitchFamily="18" charset="-127"/>
                <a:ea typeface="HY바다L" pitchFamily="18" charset="-127"/>
              </a:endParaRPr>
            </a:p>
            <a:p>
              <a:pPr>
                <a:buClr>
                  <a:srgbClr val="292929"/>
                </a:buClr>
                <a:buSzPts val="1600"/>
                <a:buFont typeface="HY견고딕" pitchFamily="18" charset="-127"/>
                <a:buChar char="-"/>
              </a:pPr>
              <a:r>
                <a:rPr lang="ko-KR" altLang="en-US" sz="1400">
                  <a:latin typeface="HY바다L" pitchFamily="18" charset="-127"/>
                  <a:ea typeface="HY바다L" pitchFamily="18" charset="-127"/>
                </a:rPr>
                <a:t>모형교량대회 및 전시에 참여하여 전공에 대한 이해도 및 창의적 사고력 배양</a:t>
              </a:r>
              <a:endParaRPr lang="en-US" altLang="ko-KR" sz="1400">
                <a:latin typeface="HY바다L" pitchFamily="18" charset="-127"/>
                <a:ea typeface="HY바다L" pitchFamily="18" charset="-127"/>
              </a:endParaRPr>
            </a:p>
            <a:p>
              <a:pPr>
                <a:buClr>
                  <a:srgbClr val="292929"/>
                </a:buClr>
                <a:buSzPts val="1600"/>
              </a:pPr>
              <a:endParaRPr lang="en-US" altLang="ko-KR" b="1">
                <a:solidFill>
                  <a:srgbClr val="006699"/>
                </a:solidFill>
                <a:latin typeface="Arial Black" pitchFamily="34" charset="0"/>
                <a:ea typeface="HY견고딕" pitchFamily="18" charset="-127"/>
              </a:endParaRPr>
            </a:p>
            <a:p>
              <a:pPr>
                <a:buClr>
                  <a:srgbClr val="292929"/>
                </a:buClr>
                <a:buSzPts val="1600"/>
              </a:pPr>
              <a:r>
                <a:rPr lang="en-US" altLang="ko-KR" b="1">
                  <a:solidFill>
                    <a:srgbClr val="006699"/>
                  </a:solidFill>
                  <a:latin typeface="Arial Black" pitchFamily="34" charset="0"/>
                  <a:ea typeface="HY견고딕" pitchFamily="18" charset="-127"/>
                </a:rPr>
                <a:t>Activity &amp; Planning</a:t>
              </a:r>
            </a:p>
            <a:p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3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신입생모집 및 환영회</a:t>
              </a:r>
              <a:br>
                <a:rPr lang="ko-KR" altLang="en-US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4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Membership Training.</a:t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5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동문회 및 취업선배 강연회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.</a:t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10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월 공과대학 공학제 참가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/>
              </a:r>
              <a:br>
                <a:rPr lang="en-US" altLang="ko-KR" sz="1600">
                  <a:latin typeface="HY바다L" pitchFamily="18" charset="-127"/>
                  <a:ea typeface="HY바다L" pitchFamily="18" charset="-127"/>
                </a:rPr>
              </a:b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그 외</a:t>
              </a:r>
              <a:r>
                <a:rPr lang="en-US" altLang="ko-KR" sz="1600">
                  <a:latin typeface="HY바다L" pitchFamily="18" charset="-127"/>
                  <a:ea typeface="HY바다L" pitchFamily="18" charset="-127"/>
                </a:rPr>
                <a:t>, </a:t>
              </a:r>
              <a:r>
                <a:rPr lang="ko-KR" altLang="en-US" sz="1600">
                  <a:latin typeface="HY바다L" pitchFamily="18" charset="-127"/>
                  <a:ea typeface="HY바다L" pitchFamily="18" charset="-127"/>
                </a:rPr>
                <a:t>연중 공모전 참가</a:t>
              </a:r>
            </a:p>
          </p:txBody>
        </p:sp>
        <p:pic>
          <p:nvPicPr>
            <p:cNvPr id="22538" name="Picture 4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2" y="2425"/>
              <a:ext cx="138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2" y="3093"/>
              <a:ext cx="138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4284663" y="1700213"/>
            <a:ext cx="339725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5200" b="1">
                <a:solidFill>
                  <a:srgbClr val="000000"/>
                </a:solidFill>
                <a:latin typeface="양재소슬체S" pitchFamily="18" charset="-127"/>
                <a:ea typeface="양재소슬체S" pitchFamily="18" charset="-127"/>
              </a:rPr>
              <a:t>사 통 팔 달</a:t>
            </a:r>
            <a:endParaRPr lang="ko-KR" altLang="ko-KR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314825" y="2636838"/>
            <a:ext cx="4578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bg2"/>
                </a:solidFill>
                <a:latin typeface="양재소슬체S" pitchFamily="18" charset="-127"/>
                <a:ea typeface="양재소슬체S" pitchFamily="18" charset="-127"/>
              </a:rPr>
              <a:t> 四通八達  첨단도로설계동아리</a:t>
            </a:r>
            <a:endParaRPr lang="ko-KR" altLang="ko-KR"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14" name="그림 13" descr="213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3742045" cy="234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그림 14" descr="2010-12-09 14.11.42[2].jpg"/>
          <p:cNvPicPr>
            <a:picLocks noChangeAspect="1"/>
          </p:cNvPicPr>
          <p:nvPr/>
        </p:nvPicPr>
        <p:blipFill>
          <a:blip r:embed="rId5" cstate="print">
            <a:lum bright="25000" contrast="10000"/>
          </a:blip>
          <a:stretch>
            <a:fillRect/>
          </a:stretch>
        </p:blipFill>
        <p:spPr>
          <a:xfrm>
            <a:off x="4760563" y="4221088"/>
            <a:ext cx="4383438" cy="26369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56" descr="5CW_31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19002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그림 58" descr="5CW_28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그림 59" descr="5CW_27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1341438"/>
            <a:ext cx="19002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그림 60" descr="5CW_29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0"/>
            <a:ext cx="18732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그림 61" descr="5CW_295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그림 62" descr="5CW_304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그림 64" descr="5CW_307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그림 65" descr="5CW_307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4149725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그림 66" descr="5CW_308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그림 67" descr="5CW_309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5600" y="4149725"/>
            <a:ext cx="19446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그림 68" descr="5CW_310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5600" y="5486400"/>
            <a:ext cx="19446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그림 70" descr="5CW_290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그림 73" descr="2010-12-09 14.11.42[2]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149725"/>
            <a:ext cx="18748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그림 74" descr="21312.bmp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5825" y="1341438"/>
            <a:ext cx="19081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그림 78" descr="SDC10185[3]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341438"/>
            <a:ext cx="18351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그림 79" descr="5CW_2985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4149725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그림 80" descr="5CW_3105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835150" y="4149725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그림 57" descr="5CW_2837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152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그림 63" descr="5CW_3048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35600" y="1341438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그림 76" descr="5CW_2929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35375" y="1341438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Box 82"/>
          <p:cNvSpPr txBox="1"/>
          <p:nvPr/>
        </p:nvSpPr>
        <p:spPr>
          <a:xfrm>
            <a:off x="0" y="3105836"/>
            <a:ext cx="9144000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ko-KR" altLang="en-US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itchFamily="18" charset="-127"/>
                <a:ea typeface="양재난초체M" pitchFamily="18" charset="-127"/>
              </a:rPr>
              <a:t>미래의 토목공학</a:t>
            </a:r>
            <a:r>
              <a:rPr lang="en-US" altLang="ko-KR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itchFamily="18" charset="-127"/>
                <a:ea typeface="양재난초체M" pitchFamily="18" charset="-127"/>
              </a:rPr>
              <a:t>! </a:t>
            </a:r>
            <a:r>
              <a:rPr lang="ko-KR" altLang="en-US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itchFamily="18" charset="-127"/>
                <a:ea typeface="양재난초체M" pitchFamily="18" charset="-127"/>
              </a:rPr>
              <a:t>우리가 만들어 나가겠습니다</a:t>
            </a:r>
            <a:r>
              <a:rPr lang="en-US" altLang="ko-KR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난초체M" pitchFamily="18" charset="-127"/>
                <a:ea typeface="양재난초체M" pitchFamily="18" charset="-127"/>
              </a:rPr>
              <a:t>!</a:t>
            </a:r>
            <a:endParaRPr lang="ko-KR" altLang="en-US" sz="35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난초체M" pitchFamily="18" charset="-127"/>
              <a:ea typeface="양재난초체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403350" y="2420938"/>
            <a:ext cx="172402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교 육 목 표</a:t>
            </a:r>
            <a:endParaRPr lang="en-US" altLang="ko-KR" sz="2400" dirty="0">
              <a:solidFill>
                <a:srgbClr val="07386D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학 과 </a:t>
            </a:r>
            <a:r>
              <a:rPr lang="ko-KR" altLang="en-US" sz="2400" dirty="0" err="1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특</a:t>
            </a: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 성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학 과 현 황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2400" dirty="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학 과 조 직</a:t>
            </a:r>
          </a:p>
        </p:txBody>
      </p:sp>
      <p:grpSp>
        <p:nvGrpSpPr>
          <p:cNvPr id="3076" name="Group 15"/>
          <p:cNvGrpSpPr>
            <a:grpSpLocks/>
          </p:cNvGrpSpPr>
          <p:nvPr/>
        </p:nvGrpSpPr>
        <p:grpSpPr bwMode="auto">
          <a:xfrm>
            <a:off x="1230313" y="2655888"/>
            <a:ext cx="214312" cy="1643062"/>
            <a:chOff x="821" y="1441"/>
            <a:chExt cx="135" cy="1035"/>
          </a:xfrm>
        </p:grpSpPr>
        <p:pic>
          <p:nvPicPr>
            <p:cNvPr id="3078" name="Picture 7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4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11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17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12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20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13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2341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475656" y="980728"/>
            <a:ext cx="403244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양재튼튼체B" pitchFamily="18" charset="-127"/>
                <a:ea typeface="양재튼튼체B" pitchFamily="18" charset="-127"/>
              </a:rPr>
              <a:t>토목공학과 소개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1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628775"/>
            <a:ext cx="67278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2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813" y="2876550"/>
            <a:ext cx="67278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3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813" y="4124325"/>
            <a:ext cx="67278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교육목표</a:t>
            </a:r>
          </a:p>
        </p:txBody>
      </p:sp>
      <p:sp>
        <p:nvSpPr>
          <p:cNvPr id="4103" name="Rectangle 31"/>
          <p:cNvSpPr>
            <a:spLocks noChangeArrowheads="1"/>
          </p:cNvSpPr>
          <p:nvPr/>
        </p:nvSpPr>
        <p:spPr bwMode="auto">
          <a:xfrm>
            <a:off x="1455738" y="1903413"/>
            <a:ext cx="60991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충실한 전문지식의 습득을 통해 </a:t>
            </a:r>
            <a:r>
              <a:rPr lang="ko-KR" altLang="en-US" sz="2200">
                <a:solidFill>
                  <a:srgbClr val="339966"/>
                </a:solidFill>
                <a:latin typeface="HY견고딕" pitchFamily="18" charset="-127"/>
                <a:ea typeface="HY견고딕" pitchFamily="18" charset="-127"/>
              </a:rPr>
              <a:t>창의적이고 </a:t>
            </a:r>
            <a:endParaRPr lang="en-US" altLang="ko-KR" sz="2200">
              <a:solidFill>
                <a:srgbClr val="339966"/>
              </a:solidFill>
              <a:latin typeface="HY견고딕" pitchFamily="18" charset="-127"/>
              <a:ea typeface="HY견고딕" pitchFamily="18" charset="-127"/>
            </a:endParaRPr>
          </a:p>
          <a:p>
            <a:pPr algn="r"/>
            <a:r>
              <a:rPr lang="en-US" altLang="ko-KR" sz="2200">
                <a:solidFill>
                  <a:srgbClr val="339966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>
                <a:solidFill>
                  <a:srgbClr val="339966"/>
                </a:solidFill>
                <a:latin typeface="HY견고딕" pitchFamily="18" charset="-127"/>
                <a:ea typeface="HY견고딕" pitchFamily="18" charset="-127"/>
              </a:rPr>
              <a:t>세계화 능력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을 갖춘 유능한 토목기술인 양성</a:t>
            </a:r>
          </a:p>
        </p:txBody>
      </p:sp>
      <p:sp>
        <p:nvSpPr>
          <p:cNvPr id="4104" name="Rectangle 32"/>
          <p:cNvSpPr>
            <a:spLocks noChangeArrowheads="1"/>
          </p:cNvSpPr>
          <p:nvPr/>
        </p:nvSpPr>
        <p:spPr bwMode="auto">
          <a:xfrm>
            <a:off x="1455738" y="3151188"/>
            <a:ext cx="6099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건전한 직업윤리를 바탕으로 안전하고 효육적인 사회기반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 algn="r"/>
            <a:r>
              <a:rPr lang="ko-KR" altLang="en-US">
                <a:latin typeface="HY견고딕" pitchFamily="18" charset="-127"/>
                <a:ea typeface="HY견고딕" pitchFamily="18" charset="-127"/>
              </a:rPr>
              <a:t>시스템을 건설하여 </a:t>
            </a:r>
            <a:r>
              <a:rPr lang="ko-KR" altLang="en-US" sz="220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rPr>
              <a:t>사회에 봉사하는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전문기술인 양성</a:t>
            </a:r>
          </a:p>
        </p:txBody>
      </p:sp>
      <p:sp>
        <p:nvSpPr>
          <p:cNvPr id="4105" name="Rectangle 33"/>
          <p:cNvSpPr>
            <a:spLocks noChangeArrowheads="1"/>
          </p:cNvSpPr>
          <p:nvPr/>
        </p:nvSpPr>
        <p:spPr bwMode="auto">
          <a:xfrm>
            <a:off x="1455738" y="4398963"/>
            <a:ext cx="54356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환경 친화적ㆍ인간중심의 사고를 함양하고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정보화 능력의 배양을 통한 </a:t>
            </a:r>
            <a:r>
              <a:rPr lang="ko-KR" altLang="en-US" sz="2200">
                <a:solidFill>
                  <a:srgbClr val="006699"/>
                </a:solidFill>
                <a:latin typeface="HY견고딕" pitchFamily="18" charset="-127"/>
                <a:ea typeface="HY견고딕" pitchFamily="18" charset="-127"/>
              </a:rPr>
              <a:t>미래형 기술인</a:t>
            </a:r>
            <a:r>
              <a:rPr lang="ko-KR" altLang="en-US"/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양성 </a:t>
            </a:r>
            <a:endParaRPr lang="ko-KR" altLang="en-US"/>
          </a:p>
          <a:p>
            <a:endParaRPr lang="ko-KR" altLang="en-US" sz="2200">
              <a:solidFill>
                <a:srgbClr val="006699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106" name="Picture 35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038" y="3789363"/>
            <a:ext cx="18478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0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61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학과특성</a:t>
            </a:r>
          </a:p>
        </p:txBody>
      </p:sp>
      <p:grpSp>
        <p:nvGrpSpPr>
          <p:cNvPr id="5124" name="Group 62"/>
          <p:cNvGrpSpPr>
            <a:grpSpLocks/>
          </p:cNvGrpSpPr>
          <p:nvPr/>
        </p:nvGrpSpPr>
        <p:grpSpPr bwMode="auto">
          <a:xfrm>
            <a:off x="1382713" y="3078163"/>
            <a:ext cx="6376987" cy="1455737"/>
            <a:chOff x="871" y="1939"/>
            <a:chExt cx="4017" cy="917"/>
          </a:xfrm>
        </p:grpSpPr>
        <p:pic>
          <p:nvPicPr>
            <p:cNvPr id="5141" name="Picture 63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1" y="1939"/>
              <a:ext cx="4017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42" name="Group 64"/>
            <p:cNvGrpSpPr>
              <a:grpSpLocks/>
            </p:cNvGrpSpPr>
            <p:nvPr/>
          </p:nvGrpSpPr>
          <p:grpSpPr bwMode="auto">
            <a:xfrm>
              <a:off x="1013" y="2326"/>
              <a:ext cx="762" cy="148"/>
              <a:chOff x="-576" y="1883"/>
              <a:chExt cx="1152" cy="288"/>
            </a:xfrm>
          </p:grpSpPr>
          <p:sp>
            <p:nvSpPr>
              <p:cNvPr id="5145" name="WordArt 65"/>
              <p:cNvSpPr>
                <a:spLocks noChangeArrowheads="1" noChangeShapeType="1" noTextEdit="1"/>
              </p:cNvSpPr>
              <p:nvPr/>
            </p:nvSpPr>
            <p:spPr bwMode="auto">
              <a:xfrm>
                <a:off x="-576" y="1883"/>
                <a:ext cx="115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ko-KR" altLang="en-US" sz="3600" kern="10"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noFill/>
                    <a:latin typeface="HY견고딕"/>
                    <a:ea typeface="HY견고딕"/>
                  </a:rPr>
                  <a:t>특성화 사업</a:t>
                </a:r>
              </a:p>
            </p:txBody>
          </p:sp>
          <p:sp>
            <p:nvSpPr>
              <p:cNvPr id="5146" name="WordArt 66"/>
              <p:cNvSpPr>
                <a:spLocks noChangeArrowheads="1" noChangeShapeType="1" noTextEdit="1"/>
              </p:cNvSpPr>
              <p:nvPr/>
            </p:nvSpPr>
            <p:spPr bwMode="auto">
              <a:xfrm>
                <a:off x="-576" y="1883"/>
                <a:ext cx="115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ko-KR" alt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8080"/>
                    </a:solidFill>
                    <a:latin typeface="HY견고딕"/>
                    <a:ea typeface="HY견고딕"/>
                  </a:rPr>
                  <a:t>특성화 사업</a:t>
                </a:r>
              </a:p>
            </p:txBody>
          </p:sp>
        </p:grpSp>
        <p:sp>
          <p:nvSpPr>
            <p:cNvPr id="5143" name="Rectangle 67"/>
            <p:cNvSpPr>
              <a:spLocks noChangeArrowheads="1"/>
            </p:cNvSpPr>
            <p:nvPr/>
          </p:nvSpPr>
          <p:spPr bwMode="auto">
            <a:xfrm>
              <a:off x="2064" y="2115"/>
              <a:ext cx="272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자격증 취득 특별 프로그램</a:t>
              </a:r>
              <a:endParaRPr lang="en-US" altLang="ko-KR">
                <a:latin typeface="HY견고딕" pitchFamily="18" charset="-127"/>
                <a:ea typeface="HY견고딕" pitchFamily="18" charset="-127"/>
              </a:endParaRPr>
            </a:p>
            <a:p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설과 및 실험교육을 통한</a:t>
              </a:r>
              <a:endParaRPr lang="en-US" altLang="ko-KR">
                <a:latin typeface="HY견고딕" pitchFamily="18" charset="-127"/>
                <a:ea typeface="HY견고딕" pitchFamily="18" charset="-127"/>
              </a:endParaRPr>
            </a:p>
            <a:p>
              <a:pPr algn="r"/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실무능력 강화 프로그램</a:t>
              </a:r>
              <a:endParaRPr lang="en-US" altLang="ko-KR"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144" name="Picture 68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3" y="2160"/>
              <a:ext cx="14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5" name="Picture 69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657350"/>
            <a:ext cx="637698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Group 70"/>
          <p:cNvGrpSpPr>
            <a:grpSpLocks/>
          </p:cNvGrpSpPr>
          <p:nvPr/>
        </p:nvGrpSpPr>
        <p:grpSpPr bwMode="auto">
          <a:xfrm>
            <a:off x="1135063" y="2274888"/>
            <a:ext cx="898525" cy="234950"/>
            <a:chOff x="-576" y="1883"/>
            <a:chExt cx="1152" cy="288"/>
          </a:xfrm>
        </p:grpSpPr>
        <p:sp>
          <p:nvSpPr>
            <p:cNvPr id="5139" name="WordArt 71"/>
            <p:cNvSpPr>
              <a:spLocks noChangeArrowheads="1" noChangeShapeType="1" noTextEdit="1"/>
            </p:cNvSpPr>
            <p:nvPr/>
          </p:nvSpPr>
          <p:spPr bwMode="auto">
            <a:xfrm>
              <a:off x="-576" y="1883"/>
              <a:ext cx="1152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ko-KR" altLang="en-US" sz="3600" kern="10"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noFill/>
                  <a:latin typeface="HY견고딕"/>
                  <a:ea typeface="HY견고딕"/>
                </a:rPr>
                <a:t>학과소개</a:t>
              </a:r>
            </a:p>
          </p:txBody>
        </p:sp>
        <p:sp>
          <p:nvSpPr>
            <p:cNvPr id="5140" name="WordArt 72"/>
            <p:cNvSpPr>
              <a:spLocks noChangeArrowheads="1" noChangeShapeType="1" noTextEdit="1"/>
            </p:cNvSpPr>
            <p:nvPr/>
          </p:nvSpPr>
          <p:spPr bwMode="auto">
            <a:xfrm>
              <a:off x="-576" y="1883"/>
              <a:ext cx="1152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ko-KR" altLang="en-US" sz="3600" kern="10">
                  <a:ln w="9525">
                    <a:noFill/>
                    <a:round/>
                    <a:headEnd/>
                    <a:tailEnd/>
                  </a:ln>
                  <a:solidFill>
                    <a:srgbClr val="216D4E"/>
                  </a:solidFill>
                  <a:latin typeface="HY견고딕"/>
                  <a:ea typeface="HY견고딕"/>
                </a:rPr>
                <a:t>학과소개</a:t>
              </a:r>
            </a:p>
          </p:txBody>
        </p:sp>
      </p:grpSp>
      <p:sp>
        <p:nvSpPr>
          <p:cNvPr id="5127" name="Rectangle 73"/>
          <p:cNvSpPr>
            <a:spLocks noChangeArrowheads="1"/>
          </p:cNvSpPr>
          <p:nvPr/>
        </p:nvSpPr>
        <p:spPr bwMode="auto">
          <a:xfrm>
            <a:off x="2649538" y="1851025"/>
            <a:ext cx="4319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토목설계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구조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시공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재료 등</a:t>
            </a:r>
          </a:p>
          <a:p>
            <a:pPr algn="r">
              <a:lnSpc>
                <a:spcPct val="9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토목공학의 전반적인 교육</a:t>
            </a:r>
          </a:p>
          <a:p>
            <a:pPr>
              <a:lnSpc>
                <a:spcPct val="11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전문 기술인 양성을 위해 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공학인증프로그램 도입</a:t>
            </a:r>
          </a:p>
        </p:txBody>
      </p:sp>
      <p:pic>
        <p:nvPicPr>
          <p:cNvPr id="5128" name="Picture 74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863725"/>
            <a:ext cx="23336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5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425700"/>
            <a:ext cx="23336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0" name="Group 76"/>
          <p:cNvGrpSpPr>
            <a:grpSpLocks/>
          </p:cNvGrpSpPr>
          <p:nvPr/>
        </p:nvGrpSpPr>
        <p:grpSpPr bwMode="auto">
          <a:xfrm>
            <a:off x="1979613" y="4498975"/>
            <a:ext cx="6376987" cy="1455738"/>
            <a:chOff x="871" y="2834"/>
            <a:chExt cx="4017" cy="917"/>
          </a:xfrm>
        </p:grpSpPr>
        <p:pic>
          <p:nvPicPr>
            <p:cNvPr id="5132" name="Picture 77" descr="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1" y="2834"/>
              <a:ext cx="4017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33" name="Group 78"/>
            <p:cNvGrpSpPr>
              <a:grpSpLocks/>
            </p:cNvGrpSpPr>
            <p:nvPr/>
          </p:nvGrpSpPr>
          <p:grpSpPr bwMode="auto">
            <a:xfrm>
              <a:off x="1013" y="3220"/>
              <a:ext cx="762" cy="148"/>
              <a:chOff x="-576" y="1883"/>
              <a:chExt cx="1152" cy="288"/>
            </a:xfrm>
          </p:grpSpPr>
          <p:sp>
            <p:nvSpPr>
              <p:cNvPr id="5137" name="WordArt 79"/>
              <p:cNvSpPr>
                <a:spLocks noChangeArrowheads="1" noChangeShapeType="1" noTextEdit="1"/>
              </p:cNvSpPr>
              <p:nvPr/>
            </p:nvSpPr>
            <p:spPr bwMode="auto">
              <a:xfrm>
                <a:off x="-576" y="1883"/>
                <a:ext cx="115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ko-KR" altLang="en-US" sz="3600" kern="10"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noFill/>
                    <a:latin typeface="HY견고딕"/>
                    <a:ea typeface="HY견고딕"/>
                  </a:rPr>
                  <a:t>관련 자격증</a:t>
                </a:r>
              </a:p>
            </p:txBody>
          </p:sp>
          <p:sp>
            <p:nvSpPr>
              <p:cNvPr id="5138" name="WordArt 80"/>
              <p:cNvSpPr>
                <a:spLocks noChangeArrowheads="1" noChangeShapeType="1" noTextEdit="1"/>
              </p:cNvSpPr>
              <p:nvPr/>
            </p:nvSpPr>
            <p:spPr bwMode="auto">
              <a:xfrm>
                <a:off x="-576" y="1883"/>
                <a:ext cx="115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ko-KR" alt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3366"/>
                    </a:solidFill>
                    <a:latin typeface="HY견고딕"/>
                    <a:ea typeface="HY견고딕"/>
                  </a:rPr>
                  <a:t>관련 자격증</a:t>
                </a:r>
              </a:p>
            </p:txBody>
          </p:sp>
        </p:grpSp>
        <p:sp>
          <p:nvSpPr>
            <p:cNvPr id="5134" name="Rectangle 81"/>
            <p:cNvSpPr>
              <a:spLocks noChangeArrowheads="1"/>
            </p:cNvSpPr>
            <p:nvPr/>
          </p:nvSpPr>
          <p:spPr bwMode="auto">
            <a:xfrm>
              <a:off x="2064" y="3004"/>
              <a:ext cx="272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토목기사</a:t>
              </a:r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건설안전기사</a:t>
              </a:r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철도보선기사</a:t>
              </a:r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,</a:t>
              </a:r>
            </a:p>
            <a:p>
              <a:pPr algn="r"/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콘크리트기사</a:t>
              </a:r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건설재료시험기사 등</a:t>
              </a:r>
            </a:p>
            <a:p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중등학교 </a:t>
              </a:r>
              <a:r>
                <a:rPr lang="en-US" altLang="ko-KR"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ko-KR" altLang="en-US">
                  <a:latin typeface="HY견고딕" pitchFamily="18" charset="-127"/>
                  <a:ea typeface="HY견고딕" pitchFamily="18" charset="-127"/>
                </a:rPr>
                <a:t>급교사자격증</a:t>
              </a:r>
            </a:p>
          </p:txBody>
        </p:sp>
        <p:pic>
          <p:nvPicPr>
            <p:cNvPr id="5135" name="Picture 82" descr="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" y="3028"/>
              <a:ext cx="14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6" name="Picture 84" descr="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" y="3379"/>
              <a:ext cx="14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1" name="Picture 68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716338"/>
            <a:ext cx="23336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13" descr="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149725"/>
            <a:ext cx="78105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14" descr="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1265238"/>
            <a:ext cx="78105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115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학과현황</a:t>
            </a:r>
          </a:p>
        </p:txBody>
      </p:sp>
      <p:grpSp>
        <p:nvGrpSpPr>
          <p:cNvPr id="6150" name="Group 116"/>
          <p:cNvGrpSpPr>
            <a:grpSpLocks/>
          </p:cNvGrpSpPr>
          <p:nvPr/>
        </p:nvGrpSpPr>
        <p:grpSpPr bwMode="auto">
          <a:xfrm>
            <a:off x="1004888" y="1620838"/>
            <a:ext cx="4503737" cy="1570037"/>
            <a:chOff x="633" y="1021"/>
            <a:chExt cx="2837" cy="989"/>
          </a:xfrm>
        </p:grpSpPr>
        <p:sp>
          <p:nvSpPr>
            <p:cNvPr id="6165" name="Text Box 117"/>
            <p:cNvSpPr txBox="1">
              <a:spLocks noChangeArrowheads="1"/>
            </p:cNvSpPr>
            <p:nvPr/>
          </p:nvSpPr>
          <p:spPr bwMode="auto">
            <a:xfrm>
              <a:off x="706" y="1021"/>
              <a:ext cx="549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1978</a:t>
              </a:r>
              <a:r>
                <a:rPr lang="ko-KR" altLang="en-US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1990</a:t>
              </a:r>
              <a:r>
                <a:rPr lang="ko-KR" altLang="en-US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1991</a:t>
              </a:r>
              <a:r>
                <a:rPr lang="ko-KR" altLang="en-US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2008</a:t>
              </a:r>
              <a:r>
                <a:rPr lang="ko-KR" altLang="en-US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2009</a:t>
              </a:r>
              <a:r>
                <a:rPr lang="ko-KR" altLang="en-US" sz="16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rPr>
                <a:t>년</a:t>
              </a:r>
            </a:p>
          </p:txBody>
        </p:sp>
        <p:sp>
          <p:nvSpPr>
            <p:cNvPr id="6166" name="Text Box 118"/>
            <p:cNvSpPr txBox="1">
              <a:spLocks noChangeArrowheads="1"/>
            </p:cNvSpPr>
            <p:nvPr/>
          </p:nvSpPr>
          <p:spPr bwMode="auto">
            <a:xfrm>
              <a:off x="1247" y="1021"/>
              <a:ext cx="2223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>
                  <a:latin typeface="HY헤드라인M" pitchFamily="18" charset="-127"/>
                  <a:ea typeface="HY헤드라인M" pitchFamily="18" charset="-127"/>
                </a:rPr>
                <a:t>토목공학과 신설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600">
                  <a:latin typeface="HY헤드라인M" pitchFamily="18" charset="-127"/>
                  <a:ea typeface="HY헤드라인M" pitchFamily="18" charset="-127"/>
                </a:rPr>
                <a:t>대학원 석사과정 신설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600">
                  <a:latin typeface="HY헤드라인M" pitchFamily="18" charset="-127"/>
                  <a:ea typeface="HY헤드라인M" pitchFamily="18" charset="-127"/>
                </a:rPr>
                <a:t>대학원 박사과정 신설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600">
                  <a:latin typeface="HY헤드라인M" pitchFamily="18" charset="-127"/>
                  <a:ea typeface="HY헤드라인M" pitchFamily="18" charset="-127"/>
                </a:rPr>
                <a:t>토목공학전문 프로그램 도입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600">
                  <a:latin typeface="HY헤드라인M" pitchFamily="18" charset="-127"/>
                  <a:ea typeface="HY헤드라인M" pitchFamily="18" charset="-127"/>
                </a:rPr>
                <a:t>30</a:t>
              </a:r>
              <a:r>
                <a:rPr lang="ko-KR" altLang="en-US" sz="1600">
                  <a:latin typeface="HY헤드라인M" pitchFamily="18" charset="-127"/>
                  <a:ea typeface="HY헤드라인M" pitchFamily="18" charset="-127"/>
                </a:rPr>
                <a:t>주년 기념행사</a:t>
              </a:r>
              <a:endParaRPr lang="en-US" altLang="ko-KR" sz="1600"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6167" name="Group 119"/>
            <p:cNvGrpSpPr>
              <a:grpSpLocks/>
            </p:cNvGrpSpPr>
            <p:nvPr/>
          </p:nvGrpSpPr>
          <p:grpSpPr bwMode="auto">
            <a:xfrm>
              <a:off x="633" y="1089"/>
              <a:ext cx="131" cy="889"/>
              <a:chOff x="633" y="1089"/>
              <a:chExt cx="131" cy="889"/>
            </a:xfrm>
          </p:grpSpPr>
          <p:pic>
            <p:nvPicPr>
              <p:cNvPr id="6168" name="Picture 120" descr="그림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633" y="1089"/>
                <a:ext cx="131" cy="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69" name="Picture 121" descr="그림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633" y="1275"/>
                <a:ext cx="131" cy="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0" name="Picture 122" descr="그림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633" y="1462"/>
                <a:ext cx="131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1" name="Picture 123" descr="그림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633" y="1650"/>
                <a:ext cx="131" cy="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2" name="Picture 124" descr="그림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633" y="1837"/>
                <a:ext cx="131" cy="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151" name="AutoShape 129"/>
          <p:cNvSpPr>
            <a:spLocks noChangeArrowheads="1"/>
          </p:cNvSpPr>
          <p:nvPr/>
        </p:nvSpPr>
        <p:spPr bwMode="auto">
          <a:xfrm>
            <a:off x="817563" y="1023938"/>
            <a:ext cx="6259512" cy="4127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36699">
                  <a:alpha val="8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6152" name="Picture 130" descr="05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700" y="981075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1" name="AutoShape 131"/>
          <p:cNvSpPr>
            <a:spLocks noChangeArrowheads="1"/>
          </p:cNvSpPr>
          <p:nvPr/>
        </p:nvSpPr>
        <p:spPr bwMode="auto">
          <a:xfrm>
            <a:off x="1189038" y="1116013"/>
            <a:ext cx="3592512" cy="20796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학과연혁</a:t>
            </a:r>
          </a:p>
        </p:txBody>
      </p:sp>
      <p:sp>
        <p:nvSpPr>
          <p:cNvPr id="6154" name="AutoShape 132"/>
          <p:cNvSpPr>
            <a:spLocks noChangeArrowheads="1"/>
          </p:cNvSpPr>
          <p:nvPr/>
        </p:nvSpPr>
        <p:spPr bwMode="auto">
          <a:xfrm>
            <a:off x="827088" y="3789363"/>
            <a:ext cx="6259512" cy="4127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36699">
                  <a:alpha val="8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6155" name="Picture 133" descr="05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700" y="3721100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4" name="AutoShape 134"/>
          <p:cNvSpPr>
            <a:spLocks noChangeArrowheads="1"/>
          </p:cNvSpPr>
          <p:nvPr/>
        </p:nvSpPr>
        <p:spPr bwMode="auto">
          <a:xfrm>
            <a:off x="1189038" y="3856038"/>
            <a:ext cx="3592512" cy="20796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학생 수 현황</a:t>
            </a:r>
            <a:r>
              <a:rPr lang="en-US" altLang="ko-KR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(2010</a:t>
            </a:r>
            <a:r>
              <a:rPr lang="ko-KR" altLang="en-US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년도 </a:t>
            </a:r>
            <a:r>
              <a:rPr lang="en-US" altLang="ko-KR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학기</a:t>
            </a:r>
            <a:r>
              <a:rPr lang="en-US" altLang="ko-KR" sz="2000" dirty="0">
                <a:solidFill>
                  <a:srgbClr val="FFFFCC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6157" name="Picture 135" descr="a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4297363"/>
            <a:ext cx="1184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36" descr="a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4297363"/>
            <a:ext cx="1184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37" descr="a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9025" y="4297363"/>
            <a:ext cx="1184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38" descr="a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3538" y="4297363"/>
            <a:ext cx="1184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9" name="Rectangle 139"/>
          <p:cNvSpPr>
            <a:spLocks noChangeArrowheads="1"/>
          </p:cNvSpPr>
          <p:nvPr/>
        </p:nvSpPr>
        <p:spPr bwMode="auto">
          <a:xfrm>
            <a:off x="1122363" y="5116513"/>
            <a:ext cx="14589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학년 총</a:t>
            </a: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60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명</a:t>
            </a:r>
          </a:p>
          <a:p>
            <a:pPr algn="ctr">
              <a:defRPr/>
            </a:pP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남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:60 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여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:0)</a:t>
            </a:r>
          </a:p>
        </p:txBody>
      </p:sp>
      <p:sp>
        <p:nvSpPr>
          <p:cNvPr id="82060" name="Rectangle 140"/>
          <p:cNvSpPr>
            <a:spLocks noChangeArrowheads="1"/>
          </p:cNvSpPr>
          <p:nvPr/>
        </p:nvSpPr>
        <p:spPr bwMode="auto">
          <a:xfrm>
            <a:off x="2951163" y="5116513"/>
            <a:ext cx="14589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학년 총</a:t>
            </a: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75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명</a:t>
            </a:r>
          </a:p>
          <a:p>
            <a:pPr algn="ctr">
              <a:defRPr/>
            </a:pP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남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:73 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여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:2)</a:t>
            </a:r>
          </a:p>
        </p:txBody>
      </p:sp>
      <p:sp>
        <p:nvSpPr>
          <p:cNvPr id="82061" name="Rectangle 141"/>
          <p:cNvSpPr>
            <a:spLocks noChangeArrowheads="1"/>
          </p:cNvSpPr>
          <p:nvPr/>
        </p:nvSpPr>
        <p:spPr bwMode="auto">
          <a:xfrm>
            <a:off x="4760913" y="5116513"/>
            <a:ext cx="14589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학년 총</a:t>
            </a: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67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명</a:t>
            </a:r>
          </a:p>
          <a:p>
            <a:pPr algn="ctr">
              <a:defRPr/>
            </a:pP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남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:65 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여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:2)</a:t>
            </a:r>
          </a:p>
        </p:txBody>
      </p:sp>
      <p:sp>
        <p:nvSpPr>
          <p:cNvPr id="82062" name="Rectangle 142"/>
          <p:cNvSpPr>
            <a:spLocks noChangeArrowheads="1"/>
          </p:cNvSpPr>
          <p:nvPr/>
        </p:nvSpPr>
        <p:spPr bwMode="auto">
          <a:xfrm>
            <a:off x="6588125" y="5116513"/>
            <a:ext cx="14589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학년 총</a:t>
            </a:r>
            <a:r>
              <a:rPr lang="en-US" altLang="ko-KR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91</a:t>
            </a:r>
            <a:r>
              <a:rPr lang="ko-KR" altLang="en-US" sz="1600" dirty="0">
                <a:solidFill>
                  <a:schemeClr val="folHlink"/>
                </a:solidFill>
                <a:latin typeface="HY견고딕" pitchFamily="18" charset="-127"/>
                <a:ea typeface="HY견고딕" pitchFamily="18" charset="-127"/>
              </a:rPr>
              <a:t>명</a:t>
            </a:r>
          </a:p>
          <a:p>
            <a:pPr algn="ctr">
              <a:defRPr/>
            </a:pP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남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:85 </a:t>
            </a:r>
            <a:r>
              <a:rPr lang="ko-KR" altLang="en-US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여</a:t>
            </a:r>
            <a:r>
              <a:rPr lang="en-US" altLang="ko-KR" sz="1400" dirty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:6)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학과조직</a:t>
            </a:r>
          </a:p>
        </p:txBody>
      </p:sp>
      <p:sp>
        <p:nvSpPr>
          <p:cNvPr id="7172" name="Rectangle 140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3" name="Rectangle 815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pSp>
        <p:nvGrpSpPr>
          <p:cNvPr id="7174" name="Group 1559"/>
          <p:cNvGrpSpPr>
            <a:grpSpLocks/>
          </p:cNvGrpSpPr>
          <p:nvPr/>
        </p:nvGrpSpPr>
        <p:grpSpPr bwMode="auto">
          <a:xfrm>
            <a:off x="3348038" y="1557338"/>
            <a:ext cx="2389187" cy="1089025"/>
            <a:chOff x="2128" y="1016"/>
            <a:chExt cx="1505" cy="686"/>
          </a:xfrm>
        </p:grpSpPr>
        <p:pic>
          <p:nvPicPr>
            <p:cNvPr id="7217" name="Picture 1516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8" y="1016"/>
              <a:ext cx="1505" cy="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8" name="Rectangle 118"/>
            <p:cNvSpPr>
              <a:spLocks noChangeArrowheads="1"/>
            </p:cNvSpPr>
            <p:nvPr/>
          </p:nvSpPr>
          <p:spPr bwMode="auto">
            <a:xfrm>
              <a:off x="2530" y="1099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학 과 장</a:t>
              </a:r>
            </a:p>
          </p:txBody>
        </p:sp>
        <p:sp>
          <p:nvSpPr>
            <p:cNvPr id="7219" name="Rectangle 1495"/>
            <p:cNvSpPr>
              <a:spLocks noChangeArrowheads="1"/>
            </p:cNvSpPr>
            <p:nvPr/>
          </p:nvSpPr>
          <p:spPr bwMode="auto">
            <a:xfrm>
              <a:off x="2530" y="1371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2000">
                  <a:solidFill>
                    <a:srgbClr val="000066"/>
                  </a:solidFill>
                  <a:latin typeface="HY견고딕" pitchFamily="18" charset="-127"/>
                  <a:ea typeface="HY견고딕" pitchFamily="18" charset="-127"/>
                </a:rPr>
                <a:t>이 영 우</a:t>
              </a:r>
            </a:p>
          </p:txBody>
        </p:sp>
      </p:grpSp>
      <p:grpSp>
        <p:nvGrpSpPr>
          <p:cNvPr id="7175" name="Group 1548"/>
          <p:cNvGrpSpPr>
            <a:grpSpLocks/>
          </p:cNvGrpSpPr>
          <p:nvPr/>
        </p:nvGrpSpPr>
        <p:grpSpPr bwMode="auto">
          <a:xfrm>
            <a:off x="1042988" y="3213100"/>
            <a:ext cx="1482725" cy="847725"/>
            <a:chOff x="222" y="2024"/>
            <a:chExt cx="934" cy="534"/>
          </a:xfrm>
        </p:grpSpPr>
        <p:pic>
          <p:nvPicPr>
            <p:cNvPr id="7214" name="Picture 1517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2" y="2024"/>
              <a:ext cx="93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5" name="Rectangle 1496"/>
            <p:cNvSpPr>
              <a:spLocks noChangeArrowheads="1"/>
            </p:cNvSpPr>
            <p:nvPr/>
          </p:nvSpPr>
          <p:spPr bwMode="auto">
            <a:xfrm>
              <a:off x="399" y="2068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전임교원</a:t>
              </a:r>
            </a:p>
          </p:txBody>
        </p:sp>
        <p:sp>
          <p:nvSpPr>
            <p:cNvPr id="7216" name="Rectangle 1497"/>
            <p:cNvSpPr>
              <a:spLocks noChangeArrowheads="1"/>
            </p:cNvSpPr>
            <p:nvPr/>
          </p:nvSpPr>
          <p:spPr bwMode="auto">
            <a:xfrm>
              <a:off x="461" y="2296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조정석</a:t>
              </a:r>
              <a:r>
                <a:rPr lang="en-US" altLang="ko-KR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	</a:t>
              </a:r>
              <a:endParaRPr lang="ko-KR" altLang="en-US" sz="1600" dirty="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76" name="Group 1549"/>
          <p:cNvGrpSpPr>
            <a:grpSpLocks/>
          </p:cNvGrpSpPr>
          <p:nvPr/>
        </p:nvGrpSpPr>
        <p:grpSpPr bwMode="auto">
          <a:xfrm>
            <a:off x="2430463" y="3213100"/>
            <a:ext cx="1482725" cy="847725"/>
            <a:chOff x="1096" y="2024"/>
            <a:chExt cx="934" cy="534"/>
          </a:xfrm>
        </p:grpSpPr>
        <p:pic>
          <p:nvPicPr>
            <p:cNvPr id="7211" name="Picture 1522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" y="2024"/>
              <a:ext cx="93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2" name="Rectangle 1498"/>
            <p:cNvSpPr>
              <a:spLocks noChangeArrowheads="1"/>
            </p:cNvSpPr>
            <p:nvPr/>
          </p:nvSpPr>
          <p:spPr bwMode="auto">
            <a:xfrm>
              <a:off x="1273" y="2068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전임교원</a:t>
              </a:r>
            </a:p>
          </p:txBody>
        </p:sp>
        <p:sp>
          <p:nvSpPr>
            <p:cNvPr id="7213" name="Rectangle 1499"/>
            <p:cNvSpPr>
              <a:spLocks noChangeArrowheads="1"/>
            </p:cNvSpPr>
            <p:nvPr/>
          </p:nvSpPr>
          <p:spPr bwMode="auto">
            <a:xfrm>
              <a:off x="1335" y="2296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김기대</a:t>
              </a:r>
              <a:endParaRPr lang="ko-KR" altLang="en-US" sz="1600" dirty="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77" name="Group 1550"/>
          <p:cNvGrpSpPr>
            <a:grpSpLocks/>
          </p:cNvGrpSpPr>
          <p:nvPr/>
        </p:nvGrpSpPr>
        <p:grpSpPr bwMode="auto">
          <a:xfrm>
            <a:off x="3817938" y="3213100"/>
            <a:ext cx="1482725" cy="847725"/>
            <a:chOff x="1970" y="2024"/>
            <a:chExt cx="934" cy="534"/>
          </a:xfrm>
        </p:grpSpPr>
        <p:pic>
          <p:nvPicPr>
            <p:cNvPr id="7208" name="Picture 1523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0" y="2024"/>
              <a:ext cx="93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9" name="Rectangle 1500"/>
            <p:cNvSpPr>
              <a:spLocks noChangeArrowheads="1"/>
            </p:cNvSpPr>
            <p:nvPr/>
          </p:nvSpPr>
          <p:spPr bwMode="auto">
            <a:xfrm>
              <a:off x="2147" y="2068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전임교원</a:t>
              </a:r>
            </a:p>
          </p:txBody>
        </p:sp>
        <p:sp>
          <p:nvSpPr>
            <p:cNvPr id="7210" name="Rectangle 1501"/>
            <p:cNvSpPr>
              <a:spLocks noChangeArrowheads="1"/>
            </p:cNvSpPr>
            <p:nvPr/>
          </p:nvSpPr>
          <p:spPr bwMode="auto">
            <a:xfrm>
              <a:off x="2209" y="2296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김종인</a:t>
              </a:r>
              <a:endParaRPr lang="ko-KR" altLang="en-US" sz="1600" dirty="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78" name="Group 1551"/>
          <p:cNvGrpSpPr>
            <a:grpSpLocks/>
          </p:cNvGrpSpPr>
          <p:nvPr/>
        </p:nvGrpSpPr>
        <p:grpSpPr bwMode="auto">
          <a:xfrm>
            <a:off x="5203825" y="3213100"/>
            <a:ext cx="1482725" cy="847725"/>
            <a:chOff x="2843" y="2024"/>
            <a:chExt cx="934" cy="534"/>
          </a:xfrm>
        </p:grpSpPr>
        <p:pic>
          <p:nvPicPr>
            <p:cNvPr id="7205" name="Picture 1524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3" y="2024"/>
              <a:ext cx="93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6" name="Rectangle 1502"/>
            <p:cNvSpPr>
              <a:spLocks noChangeArrowheads="1"/>
            </p:cNvSpPr>
            <p:nvPr/>
          </p:nvSpPr>
          <p:spPr bwMode="auto">
            <a:xfrm>
              <a:off x="3020" y="2068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전임교원</a:t>
              </a:r>
            </a:p>
          </p:txBody>
        </p:sp>
        <p:sp>
          <p:nvSpPr>
            <p:cNvPr id="7207" name="Rectangle 1503"/>
            <p:cNvSpPr>
              <a:spLocks noChangeArrowheads="1"/>
            </p:cNvSpPr>
            <p:nvPr/>
          </p:nvSpPr>
          <p:spPr bwMode="auto">
            <a:xfrm>
              <a:off x="3082" y="2296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이관영</a:t>
              </a:r>
              <a:endParaRPr lang="ko-KR" altLang="en-US" sz="1600" dirty="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79" name="Group 1552"/>
          <p:cNvGrpSpPr>
            <a:grpSpLocks/>
          </p:cNvGrpSpPr>
          <p:nvPr/>
        </p:nvGrpSpPr>
        <p:grpSpPr bwMode="auto">
          <a:xfrm>
            <a:off x="6591300" y="3213100"/>
            <a:ext cx="1482725" cy="847725"/>
            <a:chOff x="3717" y="2024"/>
            <a:chExt cx="934" cy="534"/>
          </a:xfrm>
        </p:grpSpPr>
        <p:pic>
          <p:nvPicPr>
            <p:cNvPr id="7202" name="Picture 1525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7" y="2024"/>
              <a:ext cx="93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3" name="Rectangle 1504"/>
            <p:cNvSpPr>
              <a:spLocks noChangeArrowheads="1"/>
            </p:cNvSpPr>
            <p:nvPr/>
          </p:nvSpPr>
          <p:spPr bwMode="auto">
            <a:xfrm>
              <a:off x="3894" y="2068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전임교원</a:t>
              </a:r>
            </a:p>
          </p:txBody>
        </p:sp>
        <p:sp>
          <p:nvSpPr>
            <p:cNvPr id="7204" name="Rectangle 1505"/>
            <p:cNvSpPr>
              <a:spLocks noChangeArrowheads="1"/>
            </p:cNvSpPr>
            <p:nvPr/>
          </p:nvSpPr>
          <p:spPr bwMode="auto">
            <a:xfrm>
              <a:off x="3956" y="2296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006666"/>
                  </a:solidFill>
                  <a:latin typeface="HY견고딕" pitchFamily="18" charset="-127"/>
                  <a:ea typeface="HY견고딕" pitchFamily="18" charset="-127"/>
                </a:rPr>
                <a:t>손무락</a:t>
              </a:r>
              <a:endParaRPr lang="ko-KR" altLang="en-US" sz="1600" dirty="0">
                <a:solidFill>
                  <a:srgbClr val="0066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80" name="Group 1555"/>
          <p:cNvGrpSpPr>
            <a:grpSpLocks/>
          </p:cNvGrpSpPr>
          <p:nvPr/>
        </p:nvGrpSpPr>
        <p:grpSpPr bwMode="auto">
          <a:xfrm>
            <a:off x="1598613" y="4752975"/>
            <a:ext cx="2017712" cy="919163"/>
            <a:chOff x="1007" y="3085"/>
            <a:chExt cx="1271" cy="579"/>
          </a:xfrm>
        </p:grpSpPr>
        <p:pic>
          <p:nvPicPr>
            <p:cNvPr id="7199" name="Picture 1518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" y="3085"/>
              <a:ext cx="1271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0" name="Rectangle 1508"/>
            <p:cNvSpPr>
              <a:spLocks noChangeArrowheads="1"/>
            </p:cNvSpPr>
            <p:nvPr/>
          </p:nvSpPr>
          <p:spPr bwMode="auto">
            <a:xfrm>
              <a:off x="1215" y="3151"/>
              <a:ext cx="89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공학인증조교</a:t>
              </a:r>
            </a:p>
          </p:txBody>
        </p:sp>
        <p:sp>
          <p:nvSpPr>
            <p:cNvPr id="7201" name="Rectangle 1509"/>
            <p:cNvSpPr>
              <a:spLocks noChangeArrowheads="1"/>
            </p:cNvSpPr>
            <p:nvPr/>
          </p:nvSpPr>
          <p:spPr bwMode="auto">
            <a:xfrm>
              <a:off x="1409" y="3385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rgbClr val="006600"/>
                  </a:solidFill>
                  <a:latin typeface="HY견고딕" pitchFamily="18" charset="-127"/>
                  <a:ea typeface="HY견고딕" pitchFamily="18" charset="-127"/>
                </a:rPr>
                <a:t>윤철원</a:t>
              </a:r>
            </a:p>
          </p:txBody>
        </p:sp>
      </p:grpSp>
      <p:grpSp>
        <p:nvGrpSpPr>
          <p:cNvPr id="7181" name="Group 1554"/>
          <p:cNvGrpSpPr>
            <a:grpSpLocks/>
          </p:cNvGrpSpPr>
          <p:nvPr/>
        </p:nvGrpSpPr>
        <p:grpSpPr bwMode="auto">
          <a:xfrm>
            <a:off x="3551238" y="4752975"/>
            <a:ext cx="2017712" cy="919163"/>
            <a:chOff x="2237" y="3085"/>
            <a:chExt cx="1271" cy="579"/>
          </a:xfrm>
        </p:grpSpPr>
        <p:pic>
          <p:nvPicPr>
            <p:cNvPr id="7196" name="Picture 1520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7" y="3085"/>
              <a:ext cx="1271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7" name="Rectangle 1510"/>
            <p:cNvSpPr>
              <a:spLocks noChangeArrowheads="1"/>
            </p:cNvSpPr>
            <p:nvPr/>
          </p:nvSpPr>
          <p:spPr bwMode="auto">
            <a:xfrm>
              <a:off x="2449" y="3151"/>
              <a:ext cx="8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교육지원조교</a:t>
              </a:r>
            </a:p>
          </p:txBody>
        </p:sp>
        <p:sp>
          <p:nvSpPr>
            <p:cNvPr id="7198" name="Rectangle 1511"/>
            <p:cNvSpPr>
              <a:spLocks noChangeArrowheads="1"/>
            </p:cNvSpPr>
            <p:nvPr/>
          </p:nvSpPr>
          <p:spPr bwMode="auto">
            <a:xfrm>
              <a:off x="2639" y="3385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rgbClr val="006600"/>
                  </a:solidFill>
                  <a:latin typeface="HY견고딕" pitchFamily="18" charset="-127"/>
                  <a:ea typeface="HY견고딕" pitchFamily="18" charset="-127"/>
                </a:rPr>
                <a:t>김나라</a:t>
              </a:r>
            </a:p>
          </p:txBody>
        </p:sp>
      </p:grpSp>
      <p:grpSp>
        <p:nvGrpSpPr>
          <p:cNvPr id="7182" name="Group 1553"/>
          <p:cNvGrpSpPr>
            <a:grpSpLocks/>
          </p:cNvGrpSpPr>
          <p:nvPr/>
        </p:nvGrpSpPr>
        <p:grpSpPr bwMode="auto">
          <a:xfrm>
            <a:off x="5503863" y="4752975"/>
            <a:ext cx="2017712" cy="919163"/>
            <a:chOff x="3467" y="3085"/>
            <a:chExt cx="1271" cy="579"/>
          </a:xfrm>
        </p:grpSpPr>
        <p:pic>
          <p:nvPicPr>
            <p:cNvPr id="7193" name="Picture 1521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7" y="3085"/>
              <a:ext cx="1271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4" name="Rectangle 1512"/>
            <p:cNvSpPr>
              <a:spLocks noChangeArrowheads="1"/>
            </p:cNvSpPr>
            <p:nvPr/>
          </p:nvSpPr>
          <p:spPr bwMode="auto">
            <a:xfrm>
              <a:off x="3679" y="3151"/>
              <a:ext cx="8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실험실습조교</a:t>
              </a:r>
            </a:p>
          </p:txBody>
        </p:sp>
        <p:sp>
          <p:nvSpPr>
            <p:cNvPr id="7195" name="Rectangle 1513"/>
            <p:cNvSpPr>
              <a:spLocks noChangeArrowheads="1"/>
            </p:cNvSpPr>
            <p:nvPr/>
          </p:nvSpPr>
          <p:spPr bwMode="auto">
            <a:xfrm>
              <a:off x="3869" y="3385"/>
              <a:ext cx="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>
                  <a:solidFill>
                    <a:srgbClr val="006600"/>
                  </a:solidFill>
                  <a:latin typeface="HY견고딕" pitchFamily="18" charset="-127"/>
                  <a:ea typeface="HY견고딕" pitchFamily="18" charset="-127"/>
                </a:rPr>
                <a:t>강성인</a:t>
              </a:r>
            </a:p>
          </p:txBody>
        </p:sp>
      </p:grpSp>
      <p:cxnSp>
        <p:nvCxnSpPr>
          <p:cNvPr id="51" name="직선 연결선 50"/>
          <p:cNvCxnSpPr/>
          <p:nvPr/>
        </p:nvCxnSpPr>
        <p:spPr>
          <a:xfrm rot="5400000">
            <a:off x="1547812" y="2997201"/>
            <a:ext cx="28892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 rot="5400000">
            <a:off x="2987675" y="2997201"/>
            <a:ext cx="28892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rot="5400000">
            <a:off x="4319587" y="2889251"/>
            <a:ext cx="50482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rot="5400000">
            <a:off x="5867400" y="2997201"/>
            <a:ext cx="28892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rot="5400000">
            <a:off x="7307262" y="2997201"/>
            <a:ext cx="28892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1692275" y="2852738"/>
            <a:ext cx="57594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 rot="5400000">
            <a:off x="2412206" y="4580732"/>
            <a:ext cx="287337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 rot="5400000">
            <a:off x="4320381" y="4472782"/>
            <a:ext cx="503237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rot="5400000">
            <a:off x="6444456" y="4580732"/>
            <a:ext cx="287337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2555875" y="4437063"/>
            <a:ext cx="4032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476375" y="2052638"/>
            <a:ext cx="17081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2400">
                <a:solidFill>
                  <a:srgbClr val="07386D"/>
                </a:solidFill>
                <a:latin typeface="HY견고딕" pitchFamily="18" charset="-127"/>
                <a:ea typeface="HY견고딕" pitchFamily="18" charset="-127"/>
              </a:rPr>
              <a:t>이 수 체 계</a:t>
            </a:r>
          </a:p>
        </p:txBody>
      </p:sp>
      <p:pic>
        <p:nvPicPr>
          <p:cNvPr id="8196" name="Picture 7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338" y="2287588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990600"/>
            <a:ext cx="2138363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9" name="꺾인 연결선 178"/>
          <p:cNvCxnSpPr>
            <a:stCxn id="95" idx="2"/>
            <a:endCxn id="99" idx="0"/>
          </p:cNvCxnSpPr>
          <p:nvPr/>
        </p:nvCxnSpPr>
        <p:spPr>
          <a:xfrm rot="16200000" flipH="1">
            <a:off x="2901156" y="5515770"/>
            <a:ext cx="847725" cy="512762"/>
          </a:xfrm>
          <a:prstGeom prst="bentConnector3">
            <a:avLst>
              <a:gd name="adj1" fmla="val 50000"/>
            </a:avLst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2157413" y="3897313"/>
            <a:ext cx="48466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2154238" y="2484438"/>
            <a:ext cx="489108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2160588" y="5665788"/>
            <a:ext cx="484981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rot="16200000" flipH="1">
            <a:off x="3317875" y="3330575"/>
            <a:ext cx="2366963" cy="4763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rot="16200000" flipH="1">
            <a:off x="3824287" y="5003801"/>
            <a:ext cx="250825" cy="635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53975" y="5092700"/>
            <a:ext cx="9015413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193925" y="5011738"/>
            <a:ext cx="4810125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rot="16200000" flipH="1">
            <a:off x="2933700" y="5002213"/>
            <a:ext cx="2413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2268538" y="115888"/>
            <a:ext cx="1096962" cy="1254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>
              <a:defRPr/>
            </a:pPr>
            <a:r>
              <a:rPr lang="en-US" altLang="ko-KR" sz="700" b="1" dirty="0">
                <a:solidFill>
                  <a:schemeClr val="tx1"/>
                </a:solidFill>
              </a:rPr>
              <a:t>* </a:t>
            </a:r>
            <a:r>
              <a:rPr lang="ko-KR" altLang="en-US" sz="700" b="1" dirty="0">
                <a:solidFill>
                  <a:schemeClr val="tx1"/>
                </a:solidFill>
              </a:rPr>
              <a:t>인 증 필 수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53975" y="1619250"/>
            <a:ext cx="9015413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53975" y="2311400"/>
            <a:ext cx="9015413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3975" y="3706813"/>
            <a:ext cx="9015413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3975" y="4395788"/>
            <a:ext cx="9015413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53975" y="5800725"/>
            <a:ext cx="9015413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53975" y="6494463"/>
            <a:ext cx="9015413" cy="158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20"/>
          <p:cNvSpPr txBox="1">
            <a:spLocks noChangeArrowheads="1"/>
          </p:cNvSpPr>
          <p:nvPr/>
        </p:nvSpPr>
        <p:spPr bwMode="auto">
          <a:xfrm>
            <a:off x="201613" y="114300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9236" name="TextBox 21"/>
          <p:cNvSpPr txBox="1">
            <a:spLocks noChangeArrowheads="1"/>
          </p:cNvSpPr>
          <p:nvPr/>
        </p:nvSpPr>
        <p:spPr bwMode="auto">
          <a:xfrm>
            <a:off x="201613" y="178593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1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9237" name="TextBox 22"/>
          <p:cNvSpPr txBox="1">
            <a:spLocks noChangeArrowheads="1"/>
          </p:cNvSpPr>
          <p:nvPr/>
        </p:nvSpPr>
        <p:spPr bwMode="auto">
          <a:xfrm>
            <a:off x="201613" y="25034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9238" name="TextBox 23"/>
          <p:cNvSpPr txBox="1">
            <a:spLocks noChangeArrowheads="1"/>
          </p:cNvSpPr>
          <p:nvPr/>
        </p:nvSpPr>
        <p:spPr bwMode="auto">
          <a:xfrm>
            <a:off x="201613" y="32194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2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9239" name="TextBox 24"/>
          <p:cNvSpPr txBox="1">
            <a:spLocks noChangeArrowheads="1"/>
          </p:cNvSpPr>
          <p:nvPr/>
        </p:nvSpPr>
        <p:spPr bwMode="auto">
          <a:xfrm>
            <a:off x="201613" y="39131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9240" name="TextBox 25"/>
          <p:cNvSpPr txBox="1">
            <a:spLocks noChangeArrowheads="1"/>
          </p:cNvSpPr>
          <p:nvPr/>
        </p:nvSpPr>
        <p:spPr bwMode="auto">
          <a:xfrm>
            <a:off x="201613" y="4603750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3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sp>
        <p:nvSpPr>
          <p:cNvPr id="9241" name="TextBox 26"/>
          <p:cNvSpPr txBox="1">
            <a:spLocks noChangeArrowheads="1"/>
          </p:cNvSpPr>
          <p:nvPr/>
        </p:nvSpPr>
        <p:spPr bwMode="auto">
          <a:xfrm>
            <a:off x="201613" y="5297488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1</a:t>
            </a:r>
            <a:r>
              <a:rPr lang="ko-KR" altLang="en-US" sz="1000"/>
              <a:t>학기</a:t>
            </a:r>
          </a:p>
        </p:txBody>
      </p:sp>
      <p:sp>
        <p:nvSpPr>
          <p:cNvPr id="9242" name="TextBox 27"/>
          <p:cNvSpPr txBox="1">
            <a:spLocks noChangeArrowheads="1"/>
          </p:cNvSpPr>
          <p:nvPr/>
        </p:nvSpPr>
        <p:spPr bwMode="auto">
          <a:xfrm>
            <a:off x="201613" y="5991225"/>
            <a:ext cx="51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>
            <a:spAutoFit/>
          </a:bodyPr>
          <a:lstStyle/>
          <a:p>
            <a:r>
              <a:rPr lang="en-US" altLang="ko-KR" sz="1000"/>
              <a:t>4</a:t>
            </a:r>
            <a:r>
              <a:rPr lang="ko-KR" altLang="en-US" sz="1000"/>
              <a:t>학년</a:t>
            </a:r>
            <a:endParaRPr lang="en-US" altLang="ko-KR" sz="1000"/>
          </a:p>
          <a:p>
            <a:r>
              <a:rPr lang="en-US" altLang="ko-KR" sz="1000"/>
              <a:t>2</a:t>
            </a:r>
            <a:r>
              <a:rPr lang="ko-KR" altLang="en-US" sz="1000"/>
              <a:t>학기</a:t>
            </a:r>
          </a:p>
        </p:txBody>
      </p:sp>
      <p:cxnSp>
        <p:nvCxnSpPr>
          <p:cNvPr id="29" name="직선 연결선 28"/>
          <p:cNvCxnSpPr/>
          <p:nvPr/>
        </p:nvCxnSpPr>
        <p:spPr>
          <a:xfrm>
            <a:off x="53975" y="3009900"/>
            <a:ext cx="9015413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2268538" y="247650"/>
            <a:ext cx="1096962" cy="125413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r>
              <a:rPr lang="ko-KR" altLang="en-US" sz="700" b="1" dirty="0">
                <a:solidFill>
                  <a:schemeClr val="tx1"/>
                </a:solidFill>
              </a:rPr>
              <a:t>전문교양 </a:t>
            </a:r>
            <a:r>
              <a:rPr lang="en-US" altLang="ko-KR" sz="700" b="1" dirty="0">
                <a:solidFill>
                  <a:schemeClr val="tx1"/>
                </a:solidFill>
              </a:rPr>
              <a:t>(18</a:t>
            </a:r>
            <a:r>
              <a:rPr lang="ko-KR" altLang="en-US" sz="700" b="1" dirty="0">
                <a:solidFill>
                  <a:schemeClr val="tx1"/>
                </a:solidFill>
              </a:rPr>
              <a:t>학점</a:t>
            </a:r>
            <a:r>
              <a:rPr lang="en-US" altLang="ko-KR" sz="700" b="1" dirty="0">
                <a:solidFill>
                  <a:schemeClr val="tx1"/>
                </a:solidFill>
              </a:rPr>
              <a:t>)</a:t>
            </a:r>
            <a:endParaRPr lang="ko-KR" altLang="en-US" sz="700" b="1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268538" y="396875"/>
            <a:ext cx="1096962" cy="123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r>
              <a:rPr lang="en-US" altLang="ko-KR" sz="700" b="1" dirty="0">
                <a:solidFill>
                  <a:schemeClr val="tx1"/>
                </a:solidFill>
              </a:rPr>
              <a:t>M  S  C  (30</a:t>
            </a:r>
            <a:r>
              <a:rPr lang="ko-KR" altLang="en-US" sz="700" b="1" dirty="0">
                <a:solidFill>
                  <a:schemeClr val="tx1"/>
                </a:solidFill>
              </a:rPr>
              <a:t>학점</a:t>
            </a:r>
            <a:r>
              <a:rPr lang="en-US" altLang="ko-KR" sz="700" b="1" dirty="0">
                <a:solidFill>
                  <a:schemeClr val="tx1"/>
                </a:solidFill>
              </a:rPr>
              <a:t>)</a:t>
            </a:r>
            <a:endParaRPr lang="ko-KR" altLang="en-US" sz="700" b="1" dirty="0">
              <a:solidFill>
                <a:schemeClr val="tx1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268538" y="544513"/>
            <a:ext cx="1096962" cy="125412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r>
              <a:rPr lang="ko-KR" altLang="en-US" sz="700" b="1" dirty="0">
                <a:solidFill>
                  <a:schemeClr val="tx1"/>
                </a:solidFill>
              </a:rPr>
              <a:t>설     계  </a:t>
            </a:r>
            <a:r>
              <a:rPr lang="en-US" altLang="ko-KR" sz="700" b="1" dirty="0">
                <a:solidFill>
                  <a:schemeClr val="tx1"/>
                </a:solidFill>
              </a:rPr>
              <a:t>(18</a:t>
            </a:r>
            <a:r>
              <a:rPr lang="ko-KR" altLang="en-US" sz="700" b="1" dirty="0">
                <a:solidFill>
                  <a:schemeClr val="tx1"/>
                </a:solidFill>
              </a:rPr>
              <a:t>학점</a:t>
            </a:r>
            <a:r>
              <a:rPr lang="en-US" altLang="ko-KR" sz="700" b="1" dirty="0">
                <a:solidFill>
                  <a:schemeClr val="tx1"/>
                </a:solidFill>
              </a:rPr>
              <a:t>)</a:t>
            </a:r>
            <a:endParaRPr lang="ko-KR" altLang="en-US" sz="700" b="1" dirty="0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765300" y="1319213"/>
            <a:ext cx="850900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글쓰기와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커뮤티케이션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28675" y="1195388"/>
            <a:ext cx="850900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영어회화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765300" y="1069975"/>
            <a:ext cx="850900" cy="22383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공학윤리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1739900" y="4086225"/>
            <a:ext cx="830263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토목구조역학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630488" y="4086225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철근콘크리트공학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6581775" y="4089400"/>
            <a:ext cx="850900" cy="22383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상하수도공학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설계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5568950" y="4086225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교통공학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3548063" y="4086225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기초공학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1739900" y="3394075"/>
            <a:ext cx="830263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토목구조역학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5568950" y="3390900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측량학및실습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548063" y="3390900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토질역학및실험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736725" y="2678113"/>
            <a:ext cx="833438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재료역학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2630488" y="267811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토목재료학및실험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568950" y="267811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측량학및실습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3548063" y="267811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토질역학및실험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4630738" y="2687638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토목유체역학</a:t>
            </a:r>
          </a:p>
        </p:txBody>
      </p:sp>
      <p:cxnSp>
        <p:nvCxnSpPr>
          <p:cNvPr id="51" name="직선 화살표 연결선 50"/>
          <p:cNvCxnSpPr>
            <a:stCxn id="50" idx="2"/>
            <a:endCxn id="93" idx="0"/>
          </p:cNvCxnSpPr>
          <p:nvPr/>
        </p:nvCxnSpPr>
        <p:spPr>
          <a:xfrm rot="5400000">
            <a:off x="4464050" y="3502025"/>
            <a:ext cx="1182688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46" idx="2"/>
            <a:endCxn id="41" idx="0"/>
          </p:cNvCxnSpPr>
          <p:nvPr/>
        </p:nvCxnSpPr>
        <p:spPr>
          <a:xfrm rot="16200000" flipH="1">
            <a:off x="1908969" y="3147219"/>
            <a:ext cx="492125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>
            <a:stCxn id="47" idx="2"/>
            <a:endCxn id="37" idx="0"/>
          </p:cNvCxnSpPr>
          <p:nvPr/>
        </p:nvCxnSpPr>
        <p:spPr>
          <a:xfrm rot="5400000">
            <a:off x="2465388" y="3494088"/>
            <a:ext cx="1182687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48" idx="2"/>
            <a:endCxn id="43" idx="0"/>
          </p:cNvCxnSpPr>
          <p:nvPr/>
        </p:nvCxnSpPr>
        <p:spPr>
          <a:xfrm rot="5400000">
            <a:off x="5751513" y="3146425"/>
            <a:ext cx="487362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>
            <a:stCxn id="49" idx="2"/>
            <a:endCxn id="44" idx="0"/>
          </p:cNvCxnSpPr>
          <p:nvPr/>
        </p:nvCxnSpPr>
        <p:spPr>
          <a:xfrm rot="5400000">
            <a:off x="3729038" y="3146425"/>
            <a:ext cx="487362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>
            <a:stCxn id="41" idx="2"/>
            <a:endCxn id="36" idx="0"/>
          </p:cNvCxnSpPr>
          <p:nvPr/>
        </p:nvCxnSpPr>
        <p:spPr>
          <a:xfrm rot="5400000">
            <a:off x="1920876" y="3851275"/>
            <a:ext cx="468312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>
            <a:stCxn id="173" idx="2"/>
            <a:endCxn id="38" idx="0"/>
          </p:cNvCxnSpPr>
          <p:nvPr/>
        </p:nvCxnSpPr>
        <p:spPr>
          <a:xfrm rot="5400000">
            <a:off x="6774656" y="3855244"/>
            <a:ext cx="466725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>
            <a:stCxn id="43" idx="2"/>
            <a:endCxn id="39" idx="0"/>
          </p:cNvCxnSpPr>
          <p:nvPr/>
        </p:nvCxnSpPr>
        <p:spPr>
          <a:xfrm rot="5400000">
            <a:off x="5759450" y="3849688"/>
            <a:ext cx="471487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>
            <a:stCxn id="44" idx="2"/>
            <a:endCxn id="40" idx="0"/>
          </p:cNvCxnSpPr>
          <p:nvPr/>
        </p:nvCxnSpPr>
        <p:spPr>
          <a:xfrm rot="5400000">
            <a:off x="3736975" y="3849688"/>
            <a:ext cx="471487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/>
          <p:cNvSpPr/>
          <p:nvPr/>
        </p:nvSpPr>
        <p:spPr>
          <a:xfrm>
            <a:off x="828675" y="1833563"/>
            <a:ext cx="850900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영어독해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828675" y="2382838"/>
            <a:ext cx="850900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영어회화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075113" y="1955800"/>
            <a:ext cx="849312" cy="2254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입문공학설계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6265863" y="1069975"/>
            <a:ext cx="850900" cy="2238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지구과학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6265863" y="1316038"/>
            <a:ext cx="850900" cy="225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일반물리학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7224713" y="1195388"/>
            <a:ext cx="850900" cy="223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기초수학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(1)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7224713" y="1811338"/>
            <a:ext cx="850900" cy="223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기초수학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265863" y="1958975"/>
            <a:ext cx="850900" cy="225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기본화학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7224713" y="2381250"/>
            <a:ext cx="850900" cy="225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공업수학</a:t>
            </a:r>
          </a:p>
        </p:txBody>
      </p:sp>
      <p:cxnSp>
        <p:nvCxnSpPr>
          <p:cNvPr id="71" name="직선 화살표 연결선 70"/>
          <p:cNvCxnSpPr>
            <a:stCxn id="34" idx="2"/>
            <a:endCxn id="61" idx="0"/>
          </p:cNvCxnSpPr>
          <p:nvPr/>
        </p:nvCxnSpPr>
        <p:spPr>
          <a:xfrm rot="16200000" flipH="1">
            <a:off x="1046956" y="1626394"/>
            <a:ext cx="41433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>
            <a:stCxn id="65" idx="2"/>
            <a:endCxn id="123" idx="0"/>
          </p:cNvCxnSpPr>
          <p:nvPr/>
        </p:nvCxnSpPr>
        <p:spPr>
          <a:xfrm rot="5400000">
            <a:off x="6606382" y="1626394"/>
            <a:ext cx="171450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>
            <a:stCxn id="66" idx="2"/>
            <a:endCxn id="68" idx="0"/>
          </p:cNvCxnSpPr>
          <p:nvPr/>
        </p:nvCxnSpPr>
        <p:spPr>
          <a:xfrm rot="5400000">
            <a:off x="7454106" y="1613694"/>
            <a:ext cx="392113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/>
          <p:cNvCxnSpPr>
            <a:stCxn id="68" idx="2"/>
          </p:cNvCxnSpPr>
          <p:nvPr/>
        </p:nvCxnSpPr>
        <p:spPr>
          <a:xfrm rot="5400000">
            <a:off x="7476331" y="2207419"/>
            <a:ext cx="347663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844550" y="5519738"/>
            <a:ext cx="842963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법과시민생활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844550" y="5864225"/>
            <a:ext cx="842963" cy="225425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비즈니스의이해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1771650" y="5868988"/>
            <a:ext cx="844550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세계의도시와문화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844550" y="6189663"/>
            <a:ext cx="842963" cy="22383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인성개발과리더십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8178800" y="5873750"/>
            <a:ext cx="850900" cy="2238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정보사회와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과학기술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80" name="직선 화살표 연결선 79"/>
          <p:cNvCxnSpPr>
            <a:stCxn id="70" idx="2"/>
            <a:endCxn id="161" idx="0"/>
          </p:cNvCxnSpPr>
          <p:nvPr/>
        </p:nvCxnSpPr>
        <p:spPr>
          <a:xfrm rot="16200000" flipH="1">
            <a:off x="7419181" y="2837657"/>
            <a:ext cx="468313" cy="635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80"/>
          <p:cNvSpPr/>
          <p:nvPr/>
        </p:nvSpPr>
        <p:spPr>
          <a:xfrm>
            <a:off x="4635500" y="4665663"/>
            <a:ext cx="838200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수공구조물설계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1739900" y="4665663"/>
            <a:ext cx="830263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강구조공학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설계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2630488" y="4665663"/>
            <a:ext cx="850900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철근콘크리트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설계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6581775" y="4668838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항만공학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5568950" y="4665663"/>
            <a:ext cx="850900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도로기하구조설계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3548063" y="4665663"/>
            <a:ext cx="850900" cy="22383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지반구조물설계</a:t>
            </a:r>
          </a:p>
        </p:txBody>
      </p:sp>
      <p:cxnSp>
        <p:nvCxnSpPr>
          <p:cNvPr id="87" name="직선 화살표 연결선 86"/>
          <p:cNvCxnSpPr>
            <a:stCxn id="36" idx="2"/>
            <a:endCxn id="82" idx="0"/>
          </p:cNvCxnSpPr>
          <p:nvPr/>
        </p:nvCxnSpPr>
        <p:spPr>
          <a:xfrm rot="5400000">
            <a:off x="1978025" y="4487863"/>
            <a:ext cx="354013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/>
          <p:cNvCxnSpPr>
            <a:stCxn id="37" idx="2"/>
            <a:endCxn id="83" idx="0"/>
          </p:cNvCxnSpPr>
          <p:nvPr/>
        </p:nvCxnSpPr>
        <p:spPr>
          <a:xfrm rot="5400000">
            <a:off x="2879725" y="4487863"/>
            <a:ext cx="354013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/>
          <p:cNvCxnSpPr/>
          <p:nvPr/>
        </p:nvCxnSpPr>
        <p:spPr>
          <a:xfrm rot="5400000">
            <a:off x="6819106" y="4477544"/>
            <a:ext cx="346075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/>
          <p:cNvCxnSpPr/>
          <p:nvPr/>
        </p:nvCxnSpPr>
        <p:spPr>
          <a:xfrm rot="5400000">
            <a:off x="5802312" y="4487863"/>
            <a:ext cx="354013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90"/>
          <p:cNvCxnSpPr>
            <a:stCxn id="40" idx="2"/>
            <a:endCxn id="86" idx="0"/>
          </p:cNvCxnSpPr>
          <p:nvPr/>
        </p:nvCxnSpPr>
        <p:spPr>
          <a:xfrm rot="5400000">
            <a:off x="3795712" y="4487863"/>
            <a:ext cx="354013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hape 91"/>
          <p:cNvCxnSpPr>
            <a:stCxn id="36" idx="1"/>
            <a:endCxn id="163" idx="0"/>
          </p:cNvCxnSpPr>
          <p:nvPr/>
        </p:nvCxnSpPr>
        <p:spPr>
          <a:xfrm rot="10800000" flipV="1">
            <a:off x="1273175" y="4198938"/>
            <a:ext cx="466725" cy="466725"/>
          </a:xfrm>
          <a:prstGeom prst="bentConnector2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/>
          <p:cNvSpPr/>
          <p:nvPr/>
        </p:nvSpPr>
        <p:spPr>
          <a:xfrm>
            <a:off x="4635500" y="4094163"/>
            <a:ext cx="838200" cy="2254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수리학및실험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4" name="직선 화살표 연결선 93"/>
          <p:cNvCxnSpPr>
            <a:stCxn id="93" idx="2"/>
          </p:cNvCxnSpPr>
          <p:nvPr/>
        </p:nvCxnSpPr>
        <p:spPr>
          <a:xfrm rot="5400000">
            <a:off x="4880769" y="4491832"/>
            <a:ext cx="346075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직사각형 94"/>
          <p:cNvSpPr/>
          <p:nvPr/>
        </p:nvSpPr>
        <p:spPr>
          <a:xfrm>
            <a:off x="2643188" y="5124450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PS</a:t>
            </a: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콘크리트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6596063" y="5137150"/>
            <a:ext cx="849312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하천공학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3554413" y="5124450"/>
            <a:ext cx="84455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토목시공학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8" name="직선 화살표 연결선 97"/>
          <p:cNvCxnSpPr>
            <a:stCxn id="81" idx="2"/>
            <a:endCxn id="102" idx="0"/>
          </p:cNvCxnSpPr>
          <p:nvPr/>
        </p:nvCxnSpPr>
        <p:spPr>
          <a:xfrm rot="5400000">
            <a:off x="4931569" y="5010944"/>
            <a:ext cx="244475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직사각형 98"/>
          <p:cNvSpPr/>
          <p:nvPr/>
        </p:nvSpPr>
        <p:spPr>
          <a:xfrm>
            <a:off x="3155950" y="619601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교량공학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5226050" y="6196013"/>
            <a:ext cx="849313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수자원공학</a:t>
            </a:r>
          </a:p>
        </p:txBody>
      </p:sp>
      <p:sp>
        <p:nvSpPr>
          <p:cNvPr id="101" name="직사각형 100"/>
          <p:cNvSpPr/>
          <p:nvPr/>
        </p:nvSpPr>
        <p:spPr>
          <a:xfrm>
            <a:off x="6596063" y="6196013"/>
            <a:ext cx="849312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토목환경공학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실습</a:t>
            </a:r>
          </a:p>
        </p:txBody>
      </p:sp>
      <p:sp>
        <p:nvSpPr>
          <p:cNvPr id="102" name="직사각형 101"/>
          <p:cNvSpPr/>
          <p:nvPr/>
        </p:nvSpPr>
        <p:spPr>
          <a:xfrm>
            <a:off x="4635500" y="5133975"/>
            <a:ext cx="8382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수문학</a:t>
            </a:r>
            <a:endParaRPr lang="ko-KR" altLang="en-US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3" name="타원 102"/>
          <p:cNvSpPr/>
          <p:nvPr/>
        </p:nvSpPr>
        <p:spPr>
          <a:xfrm>
            <a:off x="3022600" y="4986338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04" name="직선 화살표 연결선 103"/>
          <p:cNvCxnSpPr>
            <a:endCxn id="175" idx="0"/>
          </p:cNvCxnSpPr>
          <p:nvPr/>
        </p:nvCxnSpPr>
        <p:spPr>
          <a:xfrm rot="5400000">
            <a:off x="7995444" y="2458244"/>
            <a:ext cx="1219200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화살표 연결선 105"/>
          <p:cNvCxnSpPr>
            <a:stCxn id="96" idx="2"/>
            <a:endCxn id="101" idx="0"/>
          </p:cNvCxnSpPr>
          <p:nvPr/>
        </p:nvCxnSpPr>
        <p:spPr>
          <a:xfrm rot="5400000">
            <a:off x="6603206" y="5777707"/>
            <a:ext cx="835025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타원 106"/>
          <p:cNvSpPr/>
          <p:nvPr/>
        </p:nvSpPr>
        <p:spPr>
          <a:xfrm>
            <a:off x="2122488" y="4989513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09" name="직선 연결선 108"/>
          <p:cNvCxnSpPr/>
          <p:nvPr/>
        </p:nvCxnSpPr>
        <p:spPr>
          <a:xfrm flipV="1">
            <a:off x="2112963" y="4516438"/>
            <a:ext cx="4891087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타원 109"/>
          <p:cNvSpPr/>
          <p:nvPr/>
        </p:nvSpPr>
        <p:spPr>
          <a:xfrm>
            <a:off x="2114550" y="4502150"/>
            <a:ext cx="65088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1" name="타원 110"/>
          <p:cNvSpPr/>
          <p:nvPr/>
        </p:nvSpPr>
        <p:spPr>
          <a:xfrm>
            <a:off x="3013075" y="4498975"/>
            <a:ext cx="65088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2" name="타원 111"/>
          <p:cNvSpPr/>
          <p:nvPr/>
        </p:nvSpPr>
        <p:spPr>
          <a:xfrm>
            <a:off x="3933825" y="4502150"/>
            <a:ext cx="65088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3" name="타원 112"/>
          <p:cNvSpPr/>
          <p:nvPr/>
        </p:nvSpPr>
        <p:spPr>
          <a:xfrm>
            <a:off x="5016500" y="44989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4" name="타원 113"/>
          <p:cNvSpPr/>
          <p:nvPr/>
        </p:nvSpPr>
        <p:spPr>
          <a:xfrm>
            <a:off x="5951538" y="4502150"/>
            <a:ext cx="65087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5" name="타원 114"/>
          <p:cNvSpPr/>
          <p:nvPr/>
        </p:nvSpPr>
        <p:spPr>
          <a:xfrm>
            <a:off x="6964363" y="4497388"/>
            <a:ext cx="65087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6" name="타원 115"/>
          <p:cNvSpPr/>
          <p:nvPr/>
        </p:nvSpPr>
        <p:spPr>
          <a:xfrm>
            <a:off x="3921125" y="4986338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17" name="직선 화살표 연결선 116"/>
          <p:cNvCxnSpPr/>
          <p:nvPr/>
        </p:nvCxnSpPr>
        <p:spPr>
          <a:xfrm rot="16200000" flipH="1">
            <a:off x="6883400" y="5010150"/>
            <a:ext cx="2413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화살표 연결선 117"/>
          <p:cNvCxnSpPr/>
          <p:nvPr/>
        </p:nvCxnSpPr>
        <p:spPr>
          <a:xfrm rot="16200000" flipH="1">
            <a:off x="5876925" y="5006975"/>
            <a:ext cx="2413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타원 118"/>
          <p:cNvSpPr/>
          <p:nvPr/>
        </p:nvSpPr>
        <p:spPr>
          <a:xfrm>
            <a:off x="5021263" y="4987925"/>
            <a:ext cx="65087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0" name="타원 119"/>
          <p:cNvSpPr/>
          <p:nvPr/>
        </p:nvSpPr>
        <p:spPr>
          <a:xfrm>
            <a:off x="5976938" y="4992688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2" name="타원 121"/>
          <p:cNvSpPr/>
          <p:nvPr/>
        </p:nvSpPr>
        <p:spPr>
          <a:xfrm>
            <a:off x="6970713" y="498792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3" name="직사각형 122"/>
          <p:cNvSpPr/>
          <p:nvPr/>
        </p:nvSpPr>
        <p:spPr>
          <a:xfrm>
            <a:off x="6265863" y="1712913"/>
            <a:ext cx="850900" cy="223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일반물리학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실험</a:t>
            </a: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(2)</a:t>
            </a:r>
          </a:p>
        </p:txBody>
      </p:sp>
      <p:sp>
        <p:nvSpPr>
          <p:cNvPr id="124" name="타원 123"/>
          <p:cNvSpPr/>
          <p:nvPr/>
        </p:nvSpPr>
        <p:spPr>
          <a:xfrm>
            <a:off x="4471988" y="44989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25" name="꺾인 연결선 124"/>
          <p:cNvCxnSpPr>
            <a:stCxn id="102" idx="2"/>
            <a:endCxn id="100" idx="0"/>
          </p:cNvCxnSpPr>
          <p:nvPr/>
        </p:nvCxnSpPr>
        <p:spPr>
          <a:xfrm rot="16200000" flipH="1">
            <a:off x="4933950" y="5478463"/>
            <a:ext cx="838200" cy="596900"/>
          </a:xfrm>
          <a:prstGeom prst="bentConnector3">
            <a:avLst>
              <a:gd name="adj1" fmla="val 50000"/>
            </a:avLst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/>
          <p:cNvCxnSpPr>
            <a:endCxn id="107" idx="0"/>
          </p:cNvCxnSpPr>
          <p:nvPr/>
        </p:nvCxnSpPr>
        <p:spPr>
          <a:xfrm rot="16200000" flipH="1">
            <a:off x="2102644" y="4937919"/>
            <a:ext cx="100013" cy="3175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화살표 연결선 126"/>
          <p:cNvCxnSpPr>
            <a:endCxn id="156" idx="0"/>
          </p:cNvCxnSpPr>
          <p:nvPr/>
        </p:nvCxnSpPr>
        <p:spPr>
          <a:xfrm rot="5400000">
            <a:off x="4249738" y="5278438"/>
            <a:ext cx="534987" cy="1587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타원 127"/>
          <p:cNvSpPr/>
          <p:nvPr/>
        </p:nvSpPr>
        <p:spPr>
          <a:xfrm>
            <a:off x="4481513" y="4991100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0" name="타원 129"/>
          <p:cNvSpPr/>
          <p:nvPr/>
        </p:nvSpPr>
        <p:spPr>
          <a:xfrm>
            <a:off x="3940175" y="2466975"/>
            <a:ext cx="65088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31" name="직선 화살표 연결선 130"/>
          <p:cNvCxnSpPr>
            <a:stCxn id="135" idx="4"/>
            <a:endCxn id="46" idx="0"/>
          </p:cNvCxnSpPr>
          <p:nvPr/>
        </p:nvCxnSpPr>
        <p:spPr>
          <a:xfrm rot="5400000">
            <a:off x="2066925" y="2590801"/>
            <a:ext cx="174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화살표 연결선 131"/>
          <p:cNvCxnSpPr>
            <a:endCxn id="47" idx="0"/>
          </p:cNvCxnSpPr>
          <p:nvPr/>
        </p:nvCxnSpPr>
        <p:spPr>
          <a:xfrm rot="16200000" flipH="1">
            <a:off x="2969419" y="2591594"/>
            <a:ext cx="169863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화살표 연결선 132"/>
          <p:cNvCxnSpPr>
            <a:stCxn id="130" idx="4"/>
            <a:endCxn id="49" idx="0"/>
          </p:cNvCxnSpPr>
          <p:nvPr/>
        </p:nvCxnSpPr>
        <p:spPr>
          <a:xfrm rot="16200000" flipH="1">
            <a:off x="3886200" y="2590801"/>
            <a:ext cx="174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화살표 연결선 133"/>
          <p:cNvCxnSpPr/>
          <p:nvPr/>
        </p:nvCxnSpPr>
        <p:spPr>
          <a:xfrm rot="16200000" flipH="1">
            <a:off x="5895181" y="2582069"/>
            <a:ext cx="188913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타원 134"/>
          <p:cNvSpPr/>
          <p:nvPr/>
        </p:nvSpPr>
        <p:spPr>
          <a:xfrm>
            <a:off x="2122488" y="2466975"/>
            <a:ext cx="63500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6" name="타원 135"/>
          <p:cNvSpPr/>
          <p:nvPr/>
        </p:nvSpPr>
        <p:spPr>
          <a:xfrm>
            <a:off x="3021013" y="2471738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7" name="타원 136"/>
          <p:cNvSpPr/>
          <p:nvPr/>
        </p:nvSpPr>
        <p:spPr>
          <a:xfrm>
            <a:off x="5022850" y="2470150"/>
            <a:ext cx="63500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8" name="타원 137"/>
          <p:cNvSpPr/>
          <p:nvPr/>
        </p:nvSpPr>
        <p:spPr>
          <a:xfrm>
            <a:off x="5956300" y="2471738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39" name="직선 연결선 138"/>
          <p:cNvCxnSpPr>
            <a:stCxn id="123" idx="2"/>
            <a:endCxn id="69" idx="0"/>
          </p:cNvCxnSpPr>
          <p:nvPr/>
        </p:nvCxnSpPr>
        <p:spPr>
          <a:xfrm rot="5400000">
            <a:off x="6680200" y="1947863"/>
            <a:ext cx="222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>
            <a:stCxn id="69" idx="2"/>
          </p:cNvCxnSpPr>
          <p:nvPr/>
        </p:nvCxnSpPr>
        <p:spPr>
          <a:xfrm rot="5400000">
            <a:off x="6537326" y="2335212"/>
            <a:ext cx="3048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타원 140"/>
          <p:cNvSpPr/>
          <p:nvPr/>
        </p:nvSpPr>
        <p:spPr>
          <a:xfrm>
            <a:off x="6661150" y="2468563"/>
            <a:ext cx="65088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2" name="타원 141"/>
          <p:cNvSpPr/>
          <p:nvPr/>
        </p:nvSpPr>
        <p:spPr>
          <a:xfrm>
            <a:off x="2122488" y="38766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3" name="타원 142"/>
          <p:cNvSpPr/>
          <p:nvPr/>
        </p:nvSpPr>
        <p:spPr>
          <a:xfrm>
            <a:off x="3022600" y="3881438"/>
            <a:ext cx="65088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4" name="타원 143"/>
          <p:cNvSpPr/>
          <p:nvPr/>
        </p:nvSpPr>
        <p:spPr>
          <a:xfrm>
            <a:off x="3940175" y="3881438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5" name="타원 144"/>
          <p:cNvSpPr/>
          <p:nvPr/>
        </p:nvSpPr>
        <p:spPr>
          <a:xfrm>
            <a:off x="5029200" y="3884613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6" name="타원 145"/>
          <p:cNvSpPr/>
          <p:nvPr/>
        </p:nvSpPr>
        <p:spPr>
          <a:xfrm>
            <a:off x="5964238" y="3886200"/>
            <a:ext cx="63500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7" name="타원 146"/>
          <p:cNvSpPr/>
          <p:nvPr/>
        </p:nvSpPr>
        <p:spPr>
          <a:xfrm>
            <a:off x="6981825" y="3883025"/>
            <a:ext cx="63500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8" name="타원 147"/>
          <p:cNvSpPr/>
          <p:nvPr/>
        </p:nvSpPr>
        <p:spPr>
          <a:xfrm>
            <a:off x="3030538" y="5646738"/>
            <a:ext cx="63500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49" name="직선 연결선 148"/>
          <p:cNvCxnSpPr>
            <a:stCxn id="107" idx="4"/>
            <a:endCxn id="150" idx="0"/>
          </p:cNvCxnSpPr>
          <p:nvPr/>
        </p:nvCxnSpPr>
        <p:spPr>
          <a:xfrm rot="5400000">
            <a:off x="1840706" y="5333207"/>
            <a:ext cx="620713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타원 149"/>
          <p:cNvSpPr/>
          <p:nvPr/>
        </p:nvSpPr>
        <p:spPr>
          <a:xfrm>
            <a:off x="2114550" y="5646738"/>
            <a:ext cx="65088" cy="36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51" name="직선 연결선 150"/>
          <p:cNvCxnSpPr>
            <a:stCxn id="159" idx="0"/>
          </p:cNvCxnSpPr>
          <p:nvPr/>
        </p:nvCxnSpPr>
        <p:spPr>
          <a:xfrm rot="16200000" flipH="1" flipV="1">
            <a:off x="5735637" y="5395913"/>
            <a:ext cx="523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/>
          <p:cNvCxnSpPr>
            <a:stCxn id="97" idx="2"/>
            <a:endCxn id="153" idx="0"/>
          </p:cNvCxnSpPr>
          <p:nvPr/>
        </p:nvCxnSpPr>
        <p:spPr>
          <a:xfrm rot="16200000" flipH="1">
            <a:off x="3833813" y="5491163"/>
            <a:ext cx="293687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타원 152"/>
          <p:cNvSpPr/>
          <p:nvPr/>
        </p:nvSpPr>
        <p:spPr>
          <a:xfrm>
            <a:off x="3952875" y="56419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4" name="타원 153"/>
          <p:cNvSpPr/>
          <p:nvPr/>
        </p:nvSpPr>
        <p:spPr>
          <a:xfrm>
            <a:off x="5967413" y="56419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55" name="직선 연결선 154"/>
          <p:cNvCxnSpPr>
            <a:stCxn id="50" idx="0"/>
            <a:endCxn id="137" idx="4"/>
          </p:cNvCxnSpPr>
          <p:nvPr/>
        </p:nvCxnSpPr>
        <p:spPr>
          <a:xfrm rot="16200000" flipV="1">
            <a:off x="4964906" y="2596357"/>
            <a:ext cx="180975" cy="1588"/>
          </a:xfrm>
          <a:prstGeom prst="line">
            <a:avLst/>
          </a:prstGeom>
          <a:ln w="31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직사각형 155"/>
          <p:cNvSpPr/>
          <p:nvPr/>
        </p:nvSpPr>
        <p:spPr>
          <a:xfrm>
            <a:off x="4105275" y="5546725"/>
            <a:ext cx="822325" cy="22383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토목종합설계</a:t>
            </a:r>
          </a:p>
        </p:txBody>
      </p:sp>
      <p:sp>
        <p:nvSpPr>
          <p:cNvPr id="157" name="타원 156"/>
          <p:cNvSpPr/>
          <p:nvPr/>
        </p:nvSpPr>
        <p:spPr>
          <a:xfrm>
            <a:off x="5024438" y="5645150"/>
            <a:ext cx="63500" cy="3651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8" name="타원 157"/>
          <p:cNvSpPr/>
          <p:nvPr/>
        </p:nvSpPr>
        <p:spPr>
          <a:xfrm>
            <a:off x="6992938" y="5641975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9" name="직사각형 158"/>
          <p:cNvSpPr/>
          <p:nvPr/>
        </p:nvSpPr>
        <p:spPr>
          <a:xfrm>
            <a:off x="5576888" y="5133975"/>
            <a:ext cx="842962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교통시스템공학</a:t>
            </a:r>
          </a:p>
        </p:txBody>
      </p:sp>
      <p:sp>
        <p:nvSpPr>
          <p:cNvPr id="161" name="직사각형 160"/>
          <p:cNvSpPr/>
          <p:nvPr/>
        </p:nvSpPr>
        <p:spPr>
          <a:xfrm>
            <a:off x="7231063" y="3074988"/>
            <a:ext cx="850900" cy="223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수치해석</a:t>
            </a:r>
          </a:p>
        </p:txBody>
      </p:sp>
      <p:cxnSp>
        <p:nvCxnSpPr>
          <p:cNvPr id="162" name="직선 화살표 연결선 161"/>
          <p:cNvCxnSpPr/>
          <p:nvPr/>
        </p:nvCxnSpPr>
        <p:spPr>
          <a:xfrm rot="16200000" flipH="1">
            <a:off x="1154113" y="4995863"/>
            <a:ext cx="2413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직사각형 162"/>
          <p:cNvSpPr/>
          <p:nvPr/>
        </p:nvSpPr>
        <p:spPr>
          <a:xfrm>
            <a:off x="847725" y="466566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토목구조역학실험</a:t>
            </a:r>
          </a:p>
        </p:txBody>
      </p:sp>
      <p:cxnSp>
        <p:nvCxnSpPr>
          <p:cNvPr id="164" name="직선 연결선 163"/>
          <p:cNvCxnSpPr/>
          <p:nvPr/>
        </p:nvCxnSpPr>
        <p:spPr>
          <a:xfrm>
            <a:off x="1641475" y="5230813"/>
            <a:ext cx="5111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직사각형 164"/>
          <p:cNvSpPr/>
          <p:nvPr/>
        </p:nvSpPr>
        <p:spPr>
          <a:xfrm>
            <a:off x="847725" y="5124450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전산구조해석</a:t>
            </a:r>
          </a:p>
        </p:txBody>
      </p:sp>
      <p:sp>
        <p:nvSpPr>
          <p:cNvPr id="166" name="타원 165"/>
          <p:cNvSpPr/>
          <p:nvPr/>
        </p:nvSpPr>
        <p:spPr>
          <a:xfrm>
            <a:off x="2130425" y="5219700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67" name="직선 연결선 166"/>
          <p:cNvCxnSpPr/>
          <p:nvPr/>
        </p:nvCxnSpPr>
        <p:spPr>
          <a:xfrm rot="16200000" flipH="1">
            <a:off x="4285457" y="1542256"/>
            <a:ext cx="37306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 rot="10800000">
            <a:off x="3540125" y="1733550"/>
            <a:ext cx="9366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/>
          <p:cNvCxnSpPr/>
          <p:nvPr/>
        </p:nvCxnSpPr>
        <p:spPr>
          <a:xfrm rot="5400000">
            <a:off x="3166268" y="2107407"/>
            <a:ext cx="7477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직사각형 169"/>
          <p:cNvSpPr/>
          <p:nvPr/>
        </p:nvSpPr>
        <p:spPr>
          <a:xfrm>
            <a:off x="4041775" y="1185863"/>
            <a:ext cx="850900" cy="223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토목공학개론</a:t>
            </a:r>
          </a:p>
        </p:txBody>
      </p:sp>
      <p:sp>
        <p:nvSpPr>
          <p:cNvPr id="171" name="타원 170"/>
          <p:cNvSpPr/>
          <p:nvPr/>
        </p:nvSpPr>
        <p:spPr>
          <a:xfrm>
            <a:off x="3508375" y="2468563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72" name="직선 연결선 171"/>
          <p:cNvCxnSpPr/>
          <p:nvPr/>
        </p:nvCxnSpPr>
        <p:spPr>
          <a:xfrm rot="5400000">
            <a:off x="6574632" y="2950369"/>
            <a:ext cx="906462" cy="0"/>
          </a:xfrm>
          <a:prstGeom prst="line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직사각형 172"/>
          <p:cNvSpPr/>
          <p:nvPr/>
        </p:nvSpPr>
        <p:spPr>
          <a:xfrm>
            <a:off x="6581775" y="3397250"/>
            <a:ext cx="850900" cy="2238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상하수도공학</a:t>
            </a:r>
            <a:endParaRPr lang="en-US" altLang="ko-KR" sz="8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실험</a:t>
            </a:r>
          </a:p>
        </p:txBody>
      </p:sp>
      <p:sp>
        <p:nvSpPr>
          <p:cNvPr id="174" name="타원 173"/>
          <p:cNvSpPr/>
          <p:nvPr/>
        </p:nvSpPr>
        <p:spPr>
          <a:xfrm>
            <a:off x="7010400" y="2470150"/>
            <a:ext cx="63500" cy="381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75" name="직사각형 174"/>
          <p:cNvSpPr/>
          <p:nvPr/>
        </p:nvSpPr>
        <p:spPr>
          <a:xfrm>
            <a:off x="8178800" y="3068638"/>
            <a:ext cx="850900" cy="223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컴퓨터응용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8178800" y="1811338"/>
            <a:ext cx="850900" cy="2254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OA</a:t>
            </a:r>
            <a:r>
              <a:rPr lang="ko-KR" altLang="en-US" sz="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실무</a:t>
            </a:r>
          </a:p>
        </p:txBody>
      </p:sp>
      <p:cxnSp>
        <p:nvCxnSpPr>
          <p:cNvPr id="187" name="직선 화살표 연결선 186"/>
          <p:cNvCxnSpPr>
            <a:stCxn id="175" idx="2"/>
            <a:endCxn id="79" idx="0"/>
          </p:cNvCxnSpPr>
          <p:nvPr/>
        </p:nvCxnSpPr>
        <p:spPr>
          <a:xfrm rot="5400000">
            <a:off x="7314407" y="4582319"/>
            <a:ext cx="2579687" cy="3175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화살표 연결선 177"/>
          <p:cNvCxnSpPr>
            <a:stCxn id="61" idx="2"/>
            <a:endCxn id="62" idx="0"/>
          </p:cNvCxnSpPr>
          <p:nvPr/>
        </p:nvCxnSpPr>
        <p:spPr>
          <a:xfrm rot="5400000">
            <a:off x="1091406" y="2220119"/>
            <a:ext cx="32543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84" name="Rectangle 3"/>
          <p:cNvSpPr>
            <a:spLocks noChangeArrowheads="1"/>
          </p:cNvSpPr>
          <p:nvPr/>
        </p:nvSpPr>
        <p:spPr bwMode="auto">
          <a:xfrm>
            <a:off x="0" y="0"/>
            <a:ext cx="91249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78000" anchor="ctr"/>
          <a:lstStyle/>
          <a:p>
            <a:r>
              <a:rPr lang="ko-KR" altLang="en-US" sz="3000">
                <a:latin typeface="HY견고딕" pitchFamily="18" charset="-127"/>
                <a:ea typeface="HY견고딕" pitchFamily="18" charset="-127"/>
              </a:rPr>
              <a:t>이수체계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모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Crane</Template>
  <TotalTime>3011</TotalTime>
  <Words>1175</Words>
  <Application>Microsoft Office PowerPoint</Application>
  <PresentationFormat>화면 슬라이드 쇼(4:3)</PresentationFormat>
  <Paragraphs>422</Paragraphs>
  <Slides>28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4" baseType="lpstr">
      <vt:lpstr>굴림</vt:lpstr>
      <vt:lpstr>Arial</vt:lpstr>
      <vt:lpstr>HY헤드라인M</vt:lpstr>
      <vt:lpstr>HY견고딕</vt:lpstr>
      <vt:lpstr>양재튼튼체B</vt:lpstr>
      <vt:lpstr>휴먼모음T</vt:lpstr>
      <vt:lpstr>돋움</vt:lpstr>
      <vt:lpstr>Rix고딕 M</vt:lpstr>
      <vt:lpstr>양재소슬체S</vt:lpstr>
      <vt:lpstr>Cre쿨재즈 M</vt:lpstr>
      <vt:lpstr>양재난초체M</vt:lpstr>
      <vt:lpstr>Arial Black</vt:lpstr>
      <vt:lpstr>HY바다L</vt:lpstr>
      <vt:lpstr>굴림체</vt:lpstr>
      <vt:lpstr>기본 디자인</vt:lpstr>
      <vt:lpstr>Microsoft Office Excel 97-2003 워크시트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jo</dc:creator>
  <cp:lastModifiedBy>sec</cp:lastModifiedBy>
  <cp:revision>188</cp:revision>
  <dcterms:created xsi:type="dcterms:W3CDTF">2010-03-02T04:05:01Z</dcterms:created>
  <dcterms:modified xsi:type="dcterms:W3CDTF">2011-02-22T08:38:41Z</dcterms:modified>
</cp:coreProperties>
</file>