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2" r:id="rId2"/>
    <p:sldId id="256" r:id="rId3"/>
    <p:sldId id="267" r:id="rId4"/>
    <p:sldId id="270" r:id="rId5"/>
    <p:sldId id="259" r:id="rId6"/>
    <p:sldId id="273" r:id="rId7"/>
    <p:sldId id="266" r:id="rId8"/>
    <p:sldId id="263" r:id="rId9"/>
    <p:sldId id="261" r:id="rId10"/>
    <p:sldId id="271" r:id="rId11"/>
    <p:sldId id="272" r:id="rId12"/>
    <p:sldId id="275" r:id="rId13"/>
    <p:sldId id="274" r:id="rId14"/>
    <p:sldId id="281" r:id="rId15"/>
    <p:sldId id="276" r:id="rId16"/>
    <p:sldId id="277" r:id="rId17"/>
    <p:sldId id="278" r:id="rId18"/>
    <p:sldId id="279" r:id="rId19"/>
    <p:sldId id="280" r:id="rId20"/>
    <p:sldId id="284" r:id="rId21"/>
    <p:sldId id="285" r:id="rId22"/>
    <p:sldId id="286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99"/>
    <a:srgbClr val="CE8B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8146D-7C7A-4AE0-B794-15ACB4EAF0A7}" type="doc">
      <dgm:prSet loTypeId="urn:microsoft.com/office/officeart/2005/8/layout/pyramid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pPr latinLnBrk="1"/>
          <a:endParaRPr lang="ko-KR" altLang="en-US"/>
        </a:p>
      </dgm:t>
    </dgm:pt>
    <dgm:pt modelId="{57FF12E7-08C9-4EC8-87F4-BA527DADCE6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latinLnBrk="1"/>
          <a:r>
            <a:rPr lang="en-US" altLang="ko-KR" dirty="0" smtClean="0"/>
            <a:t>1.</a:t>
          </a:r>
          <a:r>
            <a:rPr lang="ko-KR" dirty="0" smtClean="0"/>
            <a:t>대구대</a:t>
          </a:r>
          <a:r>
            <a:rPr lang="en-US" dirty="0" smtClean="0"/>
            <a:t>-</a:t>
          </a:r>
          <a:r>
            <a:rPr lang="ko-KR" dirty="0" err="1" smtClean="0"/>
            <a:t>진량</a:t>
          </a:r>
          <a:r>
            <a:rPr lang="ko-KR" dirty="0" smtClean="0"/>
            <a:t> 간 도로 확장공사</a:t>
          </a:r>
          <a:endParaRPr lang="ko-KR" dirty="0"/>
        </a:p>
      </dgm:t>
    </dgm:pt>
    <dgm:pt modelId="{5B7B0CAC-F438-42ED-949B-535D23BCC934}" type="parTrans" cxnId="{9430A603-88E8-4A0D-8192-790F9CAC84B3}">
      <dgm:prSet/>
      <dgm:spPr/>
      <dgm:t>
        <a:bodyPr/>
        <a:lstStyle/>
        <a:p>
          <a:pPr latinLnBrk="1"/>
          <a:endParaRPr lang="ko-KR" altLang="en-US"/>
        </a:p>
      </dgm:t>
    </dgm:pt>
    <dgm:pt modelId="{2183DB26-604F-4524-80CA-AD4C3E3196E9}" type="sibTrans" cxnId="{9430A603-88E8-4A0D-8192-790F9CAC84B3}">
      <dgm:prSet/>
      <dgm:spPr/>
      <dgm:t>
        <a:bodyPr/>
        <a:lstStyle/>
        <a:p>
          <a:pPr latinLnBrk="1"/>
          <a:endParaRPr lang="ko-KR" altLang="en-US"/>
        </a:p>
      </dgm:t>
    </dgm:pt>
    <dgm:pt modelId="{D6E5431B-1103-47DE-BF03-54EE5603FA6E}">
      <dgm:prSet/>
      <dgm:spPr/>
      <dgm:t>
        <a:bodyPr/>
        <a:lstStyle/>
        <a:p>
          <a:pPr latinLnBrk="1"/>
          <a:r>
            <a:rPr lang="en-US" altLang="ko-KR" dirty="0" smtClean="0"/>
            <a:t>2.</a:t>
          </a:r>
          <a:r>
            <a:rPr lang="ko-KR" dirty="0" smtClean="0"/>
            <a:t>하양-영천간 고가도로 설치</a:t>
          </a:r>
          <a:endParaRPr lang="ko-KR" dirty="0"/>
        </a:p>
      </dgm:t>
    </dgm:pt>
    <dgm:pt modelId="{AC84C4B3-31ED-49BD-9659-EB8291E5CBC1}" type="parTrans" cxnId="{49426C73-29BC-452E-9BBE-9910104C0EA8}">
      <dgm:prSet/>
      <dgm:spPr/>
      <dgm:t>
        <a:bodyPr/>
        <a:lstStyle/>
        <a:p>
          <a:pPr latinLnBrk="1"/>
          <a:endParaRPr lang="ko-KR" altLang="en-US"/>
        </a:p>
      </dgm:t>
    </dgm:pt>
    <dgm:pt modelId="{0B22934B-72BC-43C6-A1AA-A4891C4403B7}" type="sibTrans" cxnId="{49426C73-29BC-452E-9BBE-9910104C0EA8}">
      <dgm:prSet/>
      <dgm:spPr/>
      <dgm:t>
        <a:bodyPr/>
        <a:lstStyle/>
        <a:p>
          <a:pPr latinLnBrk="1"/>
          <a:endParaRPr lang="ko-KR" altLang="en-US"/>
        </a:p>
      </dgm:t>
    </dgm:pt>
    <dgm:pt modelId="{FBE75987-F3B7-435A-B65B-3B7A2BB2B92A}">
      <dgm:prSet/>
      <dgm:spPr/>
      <dgm:t>
        <a:bodyPr/>
        <a:lstStyle/>
        <a:p>
          <a:pPr latinLnBrk="1"/>
          <a:r>
            <a:rPr lang="en-US" altLang="ko-KR" dirty="0" smtClean="0"/>
            <a:t>3.</a:t>
          </a:r>
          <a:r>
            <a:rPr lang="ko-KR" dirty="0" smtClean="0"/>
            <a:t>대구대학교 내 휠체어 전용도로공사</a:t>
          </a:r>
          <a:endParaRPr lang="ko-KR" dirty="0"/>
        </a:p>
      </dgm:t>
    </dgm:pt>
    <dgm:pt modelId="{10EBA3BF-A6B4-4F85-B6C7-BB37A3EFBE73}" type="parTrans" cxnId="{5424CB1A-9D66-494B-B524-B49892EB2383}">
      <dgm:prSet/>
      <dgm:spPr/>
      <dgm:t>
        <a:bodyPr/>
        <a:lstStyle/>
        <a:p>
          <a:pPr latinLnBrk="1"/>
          <a:endParaRPr lang="ko-KR" altLang="en-US"/>
        </a:p>
      </dgm:t>
    </dgm:pt>
    <dgm:pt modelId="{51E7EA56-B4B3-4057-BB03-B756F9199701}" type="sibTrans" cxnId="{5424CB1A-9D66-494B-B524-B49892EB2383}">
      <dgm:prSet/>
      <dgm:spPr/>
      <dgm:t>
        <a:bodyPr/>
        <a:lstStyle/>
        <a:p>
          <a:pPr latinLnBrk="1"/>
          <a:endParaRPr lang="ko-KR" altLang="en-US"/>
        </a:p>
      </dgm:t>
    </dgm:pt>
    <dgm:pt modelId="{E4F03DE1-5EB6-4C65-B0D6-67CEB898FCD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latinLnBrk="1"/>
          <a:r>
            <a:rPr lang="en-US" b="1" dirty="0" err="1" smtClean="0"/>
            <a:t>현실적</a:t>
          </a:r>
          <a:r>
            <a:rPr lang="en-US" b="1" dirty="0" smtClean="0"/>
            <a:t> </a:t>
          </a:r>
          <a:r>
            <a:rPr lang="en-US" b="1" dirty="0" err="1" smtClean="0"/>
            <a:t>필요성</a:t>
          </a:r>
          <a:endParaRPr lang="en-US" b="1" dirty="0"/>
        </a:p>
      </dgm:t>
    </dgm:pt>
    <dgm:pt modelId="{D6184AE4-9436-4E22-9E33-22B9A68F81CA}" type="parTrans" cxnId="{780E285F-7F44-45BB-93B5-18202667189C}">
      <dgm:prSet/>
      <dgm:spPr/>
      <dgm:t>
        <a:bodyPr/>
        <a:lstStyle/>
        <a:p>
          <a:pPr latinLnBrk="1"/>
          <a:endParaRPr lang="ko-KR" altLang="en-US"/>
        </a:p>
      </dgm:t>
    </dgm:pt>
    <dgm:pt modelId="{B05A356D-6EB8-4D36-9669-2A9C25873910}" type="sibTrans" cxnId="{780E285F-7F44-45BB-93B5-18202667189C}">
      <dgm:prSet/>
      <dgm:spPr/>
      <dgm:t>
        <a:bodyPr/>
        <a:lstStyle/>
        <a:p>
          <a:pPr latinLnBrk="1"/>
          <a:endParaRPr lang="ko-KR" altLang="en-US"/>
        </a:p>
      </dgm:t>
    </dgm:pt>
    <dgm:pt modelId="{1E8E9D02-764B-4A97-A674-5000BA87FCF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latinLnBrk="1"/>
          <a:r>
            <a:rPr lang="ko-KR" b="1" dirty="0" smtClean="0"/>
            <a:t> 설계의 난이도</a:t>
          </a:r>
          <a:endParaRPr lang="ko-KR" b="1" dirty="0"/>
        </a:p>
      </dgm:t>
    </dgm:pt>
    <dgm:pt modelId="{5491F4F0-5B43-4B4F-8E27-16B26C4F9C97}" type="parTrans" cxnId="{4DC9BDA4-54AD-4148-BA33-C77A86E6238D}">
      <dgm:prSet/>
      <dgm:spPr/>
      <dgm:t>
        <a:bodyPr/>
        <a:lstStyle/>
        <a:p>
          <a:pPr latinLnBrk="1"/>
          <a:endParaRPr lang="ko-KR" altLang="en-US"/>
        </a:p>
      </dgm:t>
    </dgm:pt>
    <dgm:pt modelId="{CD00CAF9-C2BB-4A41-8C64-36CB1AF6B0AC}" type="sibTrans" cxnId="{4DC9BDA4-54AD-4148-BA33-C77A86E6238D}">
      <dgm:prSet/>
      <dgm:spPr/>
      <dgm:t>
        <a:bodyPr/>
        <a:lstStyle/>
        <a:p>
          <a:pPr latinLnBrk="1"/>
          <a:endParaRPr lang="ko-KR" altLang="en-US"/>
        </a:p>
      </dgm:t>
    </dgm:pt>
    <dgm:pt modelId="{05A96E66-1680-451A-8AD7-834AB72DC836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latinLnBrk="1"/>
          <a:r>
            <a:rPr lang="en-US" b="1" dirty="0" smtClean="0"/>
            <a:t>  </a:t>
          </a:r>
          <a:r>
            <a:rPr lang="en-US" b="1" dirty="0" err="1" smtClean="0"/>
            <a:t>주제</a:t>
          </a:r>
          <a:r>
            <a:rPr lang="en-US" b="1" dirty="0" smtClean="0"/>
            <a:t>  </a:t>
          </a:r>
          <a:r>
            <a:rPr lang="en-US" b="1" dirty="0" err="1" smtClean="0"/>
            <a:t>차별화</a:t>
          </a:r>
          <a:endParaRPr lang="ko-KR" dirty="0"/>
        </a:p>
      </dgm:t>
    </dgm:pt>
    <dgm:pt modelId="{49500555-DD02-477F-AABA-74F3613D28A1}" type="parTrans" cxnId="{0B3A1848-7F2E-4A81-AF9F-7B62D7D88320}">
      <dgm:prSet/>
      <dgm:spPr/>
      <dgm:t>
        <a:bodyPr/>
        <a:lstStyle/>
        <a:p>
          <a:pPr latinLnBrk="1"/>
          <a:endParaRPr lang="ko-KR" altLang="en-US"/>
        </a:p>
      </dgm:t>
    </dgm:pt>
    <dgm:pt modelId="{F1087DE5-CB91-4495-8234-1A3AD0A77D40}" type="sibTrans" cxnId="{0B3A1848-7F2E-4A81-AF9F-7B62D7D88320}">
      <dgm:prSet/>
      <dgm:spPr/>
      <dgm:t>
        <a:bodyPr/>
        <a:lstStyle/>
        <a:p>
          <a:pPr latinLnBrk="1"/>
          <a:endParaRPr lang="ko-KR" altLang="en-US"/>
        </a:p>
      </dgm:t>
    </dgm:pt>
    <dgm:pt modelId="{E75AEDC2-821A-4B64-B2E8-BED731A24FE6}" type="pres">
      <dgm:prSet presAssocID="{57E8146D-7C7A-4AE0-B794-15ACB4EAF0A7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9E1841-B4CA-4CA0-836B-F12DAF83B3D1}" type="pres">
      <dgm:prSet presAssocID="{57E8146D-7C7A-4AE0-B794-15ACB4EAF0A7}" presName="pyramid" presStyleLbl="node1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47A6E41C-373B-4F96-8BA2-B56F15ABD59C}" type="pres">
      <dgm:prSet presAssocID="{57E8146D-7C7A-4AE0-B794-15ACB4EAF0A7}" presName="theList" presStyleCnt="0"/>
      <dgm:spPr/>
    </dgm:pt>
    <dgm:pt modelId="{B3CB7F3E-3F9F-42CE-A475-61DAE549E4E2}" type="pres">
      <dgm:prSet presAssocID="{57FF12E7-08C9-4EC8-87F4-BA527DADCE6E}" presName="aNode" presStyleLbl="fgAcc1" presStyleIdx="0" presStyleCnt="6" custLinFactY="50596" custLinFactNeighborX="-99876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69B807-5360-468D-B677-52DCA7EEAA94}" type="pres">
      <dgm:prSet presAssocID="{57FF12E7-08C9-4EC8-87F4-BA527DADCE6E}" presName="aSpace" presStyleCnt="0"/>
      <dgm:spPr/>
    </dgm:pt>
    <dgm:pt modelId="{9F882EF8-EE6B-4AF3-BE01-46EFD1FFA008}" type="pres">
      <dgm:prSet presAssocID="{D6E5431B-1103-47DE-BF03-54EE5603FA6E}" presName="aNode" presStyleLbl="fgAcc1" presStyleIdx="1" presStyleCnt="6" custLinFactY="175423" custLinFactNeighborX="-99876" custLinFactNeighborY="2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1A3F1E-277E-40B7-B735-442D54C2E47F}" type="pres">
      <dgm:prSet presAssocID="{D6E5431B-1103-47DE-BF03-54EE5603FA6E}" presName="aSpace" presStyleCnt="0"/>
      <dgm:spPr/>
    </dgm:pt>
    <dgm:pt modelId="{CFD1F9E1-D98B-43C4-9558-66BBBF579AC7}" type="pres">
      <dgm:prSet presAssocID="{FBE75987-F3B7-435A-B65B-3B7A2BB2B92A}" presName="aNode" presStyleLbl="fgAcc1" presStyleIdx="2" presStyleCnt="6" custLinFactY="302447" custLinFactNeighborX="-97579" custLinFactNeighborY="4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2AE123-7297-4CA6-B1C2-56062EF68780}" type="pres">
      <dgm:prSet presAssocID="{FBE75987-F3B7-435A-B65B-3B7A2BB2B92A}" presName="aSpace" presStyleCnt="0"/>
      <dgm:spPr/>
    </dgm:pt>
    <dgm:pt modelId="{A172751E-15DD-4791-BA76-F76A005F5A99}" type="pres">
      <dgm:prSet presAssocID="{E4F03DE1-5EB6-4C65-B0D6-67CEB898FCD5}" presName="aNode" presStyleLbl="fgAcc1" presStyleIdx="3" presStyleCnt="6" custLinFactY="-208399" custLinFactNeighborX="17231" custLinFactNeighborY="-3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3FCB0C-0F2B-41E6-BDF4-B99B2F3C58D8}" type="pres">
      <dgm:prSet presAssocID="{E4F03DE1-5EB6-4C65-B0D6-67CEB898FCD5}" presName="aSpace" presStyleCnt="0"/>
      <dgm:spPr/>
    </dgm:pt>
    <dgm:pt modelId="{F0512952-6F54-4CFD-8EDD-F7CA814DFCAC}" type="pres">
      <dgm:prSet presAssocID="{1E8E9D02-764B-4A97-A674-5000BA87FCFE}" presName="aNode" presStyleLbl="fgAcc1" presStyleIdx="4" presStyleCnt="6" custLinFactY="-205043" custLinFactNeighborX="17518" custLinFactNeighborY="-3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E5769E-8DCB-466A-B637-966787957CA6}" type="pres">
      <dgm:prSet presAssocID="{1E8E9D02-764B-4A97-A674-5000BA87FCFE}" presName="aSpace" presStyleCnt="0"/>
      <dgm:spPr/>
    </dgm:pt>
    <dgm:pt modelId="{4A9BADE4-AF90-44D1-8454-205E7B43B0E5}" type="pres">
      <dgm:prSet presAssocID="{05A96E66-1680-451A-8AD7-834AB72DC836}" presName="aNode" presStyleLbl="fgAcc1" presStyleIdx="5" presStyleCnt="6" custLinFactY="-200000" custLinFactNeighborX="17231" custLinFactNeighborY="-2385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C8C370-3695-472F-8819-D746C88C06A3}" type="pres">
      <dgm:prSet presAssocID="{05A96E66-1680-451A-8AD7-834AB72DC836}" presName="aSpace" presStyleCnt="0"/>
      <dgm:spPr/>
    </dgm:pt>
  </dgm:ptLst>
  <dgm:cxnLst>
    <dgm:cxn modelId="{8BE06A52-084B-432D-A1E3-A8E6BF238FA0}" type="presOf" srcId="{FBE75987-F3B7-435A-B65B-3B7A2BB2B92A}" destId="{CFD1F9E1-D98B-43C4-9558-66BBBF579AC7}" srcOrd="0" destOrd="0" presId="urn:microsoft.com/office/officeart/2005/8/layout/pyramid2"/>
    <dgm:cxn modelId="{5424CB1A-9D66-494B-B524-B49892EB2383}" srcId="{57E8146D-7C7A-4AE0-B794-15ACB4EAF0A7}" destId="{FBE75987-F3B7-435A-B65B-3B7A2BB2B92A}" srcOrd="2" destOrd="0" parTransId="{10EBA3BF-A6B4-4F85-B6C7-BB37A3EFBE73}" sibTransId="{51E7EA56-B4B3-4057-BB03-B756F9199701}"/>
    <dgm:cxn modelId="{9430A603-88E8-4A0D-8192-790F9CAC84B3}" srcId="{57E8146D-7C7A-4AE0-B794-15ACB4EAF0A7}" destId="{57FF12E7-08C9-4EC8-87F4-BA527DADCE6E}" srcOrd="0" destOrd="0" parTransId="{5B7B0CAC-F438-42ED-949B-535D23BCC934}" sibTransId="{2183DB26-604F-4524-80CA-AD4C3E3196E9}"/>
    <dgm:cxn modelId="{53D3CDF3-9D55-4EA5-9F4B-91F4480DC4AF}" type="presOf" srcId="{57E8146D-7C7A-4AE0-B794-15ACB4EAF0A7}" destId="{E75AEDC2-821A-4B64-B2E8-BED731A24FE6}" srcOrd="0" destOrd="0" presId="urn:microsoft.com/office/officeart/2005/8/layout/pyramid2"/>
    <dgm:cxn modelId="{20D44B18-5860-4C09-B947-8B6B274BF793}" type="presOf" srcId="{57FF12E7-08C9-4EC8-87F4-BA527DADCE6E}" destId="{B3CB7F3E-3F9F-42CE-A475-61DAE549E4E2}" srcOrd="0" destOrd="0" presId="urn:microsoft.com/office/officeart/2005/8/layout/pyramid2"/>
    <dgm:cxn modelId="{BA14ACCA-2BE2-4772-85C6-848FFD4A0550}" type="presOf" srcId="{1E8E9D02-764B-4A97-A674-5000BA87FCFE}" destId="{F0512952-6F54-4CFD-8EDD-F7CA814DFCAC}" srcOrd="0" destOrd="0" presId="urn:microsoft.com/office/officeart/2005/8/layout/pyramid2"/>
    <dgm:cxn modelId="{5B871616-4C9B-4E44-885F-97A65ADBB0BE}" type="presOf" srcId="{E4F03DE1-5EB6-4C65-B0D6-67CEB898FCD5}" destId="{A172751E-15DD-4791-BA76-F76A005F5A99}" srcOrd="0" destOrd="0" presId="urn:microsoft.com/office/officeart/2005/8/layout/pyramid2"/>
    <dgm:cxn modelId="{49426C73-29BC-452E-9BBE-9910104C0EA8}" srcId="{57E8146D-7C7A-4AE0-B794-15ACB4EAF0A7}" destId="{D6E5431B-1103-47DE-BF03-54EE5603FA6E}" srcOrd="1" destOrd="0" parTransId="{AC84C4B3-31ED-49BD-9659-EB8291E5CBC1}" sibTransId="{0B22934B-72BC-43C6-A1AA-A4891C4403B7}"/>
    <dgm:cxn modelId="{780E285F-7F44-45BB-93B5-18202667189C}" srcId="{57E8146D-7C7A-4AE0-B794-15ACB4EAF0A7}" destId="{E4F03DE1-5EB6-4C65-B0D6-67CEB898FCD5}" srcOrd="3" destOrd="0" parTransId="{D6184AE4-9436-4E22-9E33-22B9A68F81CA}" sibTransId="{B05A356D-6EB8-4D36-9669-2A9C25873910}"/>
    <dgm:cxn modelId="{E5454137-8FF6-4A9D-8016-ADA63457A303}" type="presOf" srcId="{05A96E66-1680-451A-8AD7-834AB72DC836}" destId="{4A9BADE4-AF90-44D1-8454-205E7B43B0E5}" srcOrd="0" destOrd="0" presId="urn:microsoft.com/office/officeart/2005/8/layout/pyramid2"/>
    <dgm:cxn modelId="{4DC9BDA4-54AD-4148-BA33-C77A86E6238D}" srcId="{57E8146D-7C7A-4AE0-B794-15ACB4EAF0A7}" destId="{1E8E9D02-764B-4A97-A674-5000BA87FCFE}" srcOrd="4" destOrd="0" parTransId="{5491F4F0-5B43-4B4F-8E27-16B26C4F9C97}" sibTransId="{CD00CAF9-C2BB-4A41-8C64-36CB1AF6B0AC}"/>
    <dgm:cxn modelId="{0B3A1848-7F2E-4A81-AF9F-7B62D7D88320}" srcId="{57E8146D-7C7A-4AE0-B794-15ACB4EAF0A7}" destId="{05A96E66-1680-451A-8AD7-834AB72DC836}" srcOrd="5" destOrd="0" parTransId="{49500555-DD02-477F-AABA-74F3613D28A1}" sibTransId="{F1087DE5-CB91-4495-8234-1A3AD0A77D40}"/>
    <dgm:cxn modelId="{C4BC25D9-0003-4CE0-8CB9-AFB37BC4445B}" type="presOf" srcId="{D6E5431B-1103-47DE-BF03-54EE5603FA6E}" destId="{9F882EF8-EE6B-4AF3-BE01-46EFD1FFA008}" srcOrd="0" destOrd="0" presId="urn:microsoft.com/office/officeart/2005/8/layout/pyramid2"/>
    <dgm:cxn modelId="{637C26F7-1B55-4DF8-8CF9-AEDE41832A50}" type="presParOf" srcId="{E75AEDC2-821A-4B64-B2E8-BED731A24FE6}" destId="{549E1841-B4CA-4CA0-836B-F12DAF83B3D1}" srcOrd="0" destOrd="0" presId="urn:microsoft.com/office/officeart/2005/8/layout/pyramid2"/>
    <dgm:cxn modelId="{1607B883-102D-4671-8B67-28E7AA1B8C71}" type="presParOf" srcId="{E75AEDC2-821A-4B64-B2E8-BED731A24FE6}" destId="{47A6E41C-373B-4F96-8BA2-B56F15ABD59C}" srcOrd="1" destOrd="0" presId="urn:microsoft.com/office/officeart/2005/8/layout/pyramid2"/>
    <dgm:cxn modelId="{1F70D2B4-35A4-4FD8-A993-F0AEF614C572}" type="presParOf" srcId="{47A6E41C-373B-4F96-8BA2-B56F15ABD59C}" destId="{B3CB7F3E-3F9F-42CE-A475-61DAE549E4E2}" srcOrd="0" destOrd="0" presId="urn:microsoft.com/office/officeart/2005/8/layout/pyramid2"/>
    <dgm:cxn modelId="{6B4AA165-3F38-414E-A245-9F0E1D0DA953}" type="presParOf" srcId="{47A6E41C-373B-4F96-8BA2-B56F15ABD59C}" destId="{E769B807-5360-468D-B677-52DCA7EEAA94}" srcOrd="1" destOrd="0" presId="urn:microsoft.com/office/officeart/2005/8/layout/pyramid2"/>
    <dgm:cxn modelId="{CD5D971E-CC70-4746-A658-840DBEF879A9}" type="presParOf" srcId="{47A6E41C-373B-4F96-8BA2-B56F15ABD59C}" destId="{9F882EF8-EE6B-4AF3-BE01-46EFD1FFA008}" srcOrd="2" destOrd="0" presId="urn:microsoft.com/office/officeart/2005/8/layout/pyramid2"/>
    <dgm:cxn modelId="{B0F41D31-E925-4CDA-9B1A-64299816C95D}" type="presParOf" srcId="{47A6E41C-373B-4F96-8BA2-B56F15ABD59C}" destId="{501A3F1E-277E-40B7-B735-442D54C2E47F}" srcOrd="3" destOrd="0" presId="urn:microsoft.com/office/officeart/2005/8/layout/pyramid2"/>
    <dgm:cxn modelId="{BAD9B368-0682-493D-BBDC-5D05E49EA0D9}" type="presParOf" srcId="{47A6E41C-373B-4F96-8BA2-B56F15ABD59C}" destId="{CFD1F9E1-D98B-43C4-9558-66BBBF579AC7}" srcOrd="4" destOrd="0" presId="urn:microsoft.com/office/officeart/2005/8/layout/pyramid2"/>
    <dgm:cxn modelId="{53C87A2B-29D2-41EA-B29C-7D918EAA21AA}" type="presParOf" srcId="{47A6E41C-373B-4F96-8BA2-B56F15ABD59C}" destId="{AE2AE123-7297-4CA6-B1C2-56062EF68780}" srcOrd="5" destOrd="0" presId="urn:microsoft.com/office/officeart/2005/8/layout/pyramid2"/>
    <dgm:cxn modelId="{B36B9F31-9B16-40A3-B560-1C0C90C2172B}" type="presParOf" srcId="{47A6E41C-373B-4F96-8BA2-B56F15ABD59C}" destId="{A172751E-15DD-4791-BA76-F76A005F5A99}" srcOrd="6" destOrd="0" presId="urn:microsoft.com/office/officeart/2005/8/layout/pyramid2"/>
    <dgm:cxn modelId="{4B0091B9-643A-4525-B824-E590139795FE}" type="presParOf" srcId="{47A6E41C-373B-4F96-8BA2-B56F15ABD59C}" destId="{5C3FCB0C-0F2B-41E6-BDF4-B99B2F3C58D8}" srcOrd="7" destOrd="0" presId="urn:microsoft.com/office/officeart/2005/8/layout/pyramid2"/>
    <dgm:cxn modelId="{F4DE6032-F0E4-4E50-8CF0-07951D45D4B7}" type="presParOf" srcId="{47A6E41C-373B-4F96-8BA2-B56F15ABD59C}" destId="{F0512952-6F54-4CFD-8EDD-F7CA814DFCAC}" srcOrd="8" destOrd="0" presId="urn:microsoft.com/office/officeart/2005/8/layout/pyramid2"/>
    <dgm:cxn modelId="{037718D9-F92A-4CA9-B73E-07AED73B8E2D}" type="presParOf" srcId="{47A6E41C-373B-4F96-8BA2-B56F15ABD59C}" destId="{DCE5769E-8DCB-466A-B637-966787957CA6}" srcOrd="9" destOrd="0" presId="urn:microsoft.com/office/officeart/2005/8/layout/pyramid2"/>
    <dgm:cxn modelId="{844A76E0-B63A-470D-A322-0FEA61F42676}" type="presParOf" srcId="{47A6E41C-373B-4F96-8BA2-B56F15ABD59C}" destId="{4A9BADE4-AF90-44D1-8454-205E7B43B0E5}" srcOrd="10" destOrd="0" presId="urn:microsoft.com/office/officeart/2005/8/layout/pyramid2"/>
    <dgm:cxn modelId="{119E2FFE-63A6-4445-96F3-F07E58292126}" type="presParOf" srcId="{47A6E41C-373B-4F96-8BA2-B56F15ABD59C}" destId="{A0C8C370-3695-472F-8819-D746C88C06A3}" srcOrd="1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3962-6F75-429D-B6D7-3DD62816A2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A669-5C20-430F-AF3D-9EC43D891A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2EF3-8E96-443A-9901-DF14EAF0FF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84F6-8656-43A7-83F3-A0044E51A5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B49C-3F36-4E97-9F87-34746745D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F635-3915-45E9-BE6F-DF82E6FF36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1A14C-560F-45C6-9ADD-55A4F2B653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4A8F-2205-495C-8247-2CECF1CDD2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8A1A-099A-4184-93CD-A6C6FABCEB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A8A4-7167-473E-A0C7-08AA4D1778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2CF5-FD76-4D6B-99EC-17A70B740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CD29-A935-4557-A05D-7C9E4B5E0A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fld id="{63B0D148-8BC1-4A18-B5A4-88483E8DD7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1196975"/>
            <a:ext cx="62484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smtClean="0">
                <a:solidFill>
                  <a:srgbClr val="FFC000"/>
                </a:solidFill>
                <a:ea typeface="굴림" charset="-127"/>
              </a:rPr>
              <a:t> 토 목 불 패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40175" y="4538663"/>
            <a:ext cx="2936875" cy="76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ko-KR" altLang="en-US" sz="2800" smtClean="0">
                <a:solidFill>
                  <a:srgbClr val="FFC000"/>
                </a:solidFill>
                <a:ea typeface="굴림" charset="-127"/>
              </a:rPr>
              <a:t>발표자 </a:t>
            </a:r>
            <a:r>
              <a:rPr lang="en-US" altLang="ko-KR" sz="2800" smtClean="0">
                <a:solidFill>
                  <a:srgbClr val="FFC000"/>
                </a:solidFill>
                <a:ea typeface="굴림" charset="-127"/>
              </a:rPr>
              <a:t>: </a:t>
            </a:r>
            <a:r>
              <a:rPr lang="ko-KR" altLang="en-US" sz="2800" smtClean="0">
                <a:solidFill>
                  <a:srgbClr val="FFC000"/>
                </a:solidFill>
                <a:ea typeface="굴림" charset="-127"/>
              </a:rPr>
              <a:t>이상승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EFBD618C-C87C-4C8A-AF87-282D5BAFA279}" type="slidenum">
              <a:rPr kumimoji="0" lang="en-US" altLang="ko-KR" sz="1000">
                <a:solidFill>
                  <a:schemeClr val="bg1"/>
                </a:solidFill>
              </a:rPr>
              <a:pPr latinLnBrk="0"/>
              <a:t>10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58115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설계기준</a:t>
            </a:r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971550" y="1812925"/>
            <a:ext cx="7561263" cy="83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>
              <a:defRPr/>
            </a:pPr>
            <a:r>
              <a:rPr kumimoji="0"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- </a:t>
            </a:r>
            <a:r>
              <a:rPr kumimoji="0"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차도는 교통량이 적은 경우에도 자동차의 </a:t>
            </a:r>
            <a:r>
              <a:rPr kumimoji="0" lang="ko-KR" alt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교행을</a:t>
            </a:r>
            <a:r>
              <a:rPr kumimoji="0"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 위하여 양방향 이차로 이상으로 함을 원칙으로 한다</a:t>
            </a:r>
            <a:r>
              <a:rPr kumimoji="0"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. </a:t>
            </a:r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539750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차로의 수</a:t>
            </a:r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531813" y="4524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747713" y="4349750"/>
            <a:ext cx="28876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차로폭의 표준치</a:t>
            </a:r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971550" y="3325813"/>
            <a:ext cx="7561263" cy="83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>
              <a:defRPr/>
            </a:pPr>
            <a:r>
              <a:rPr kumimoji="0"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- </a:t>
            </a:r>
            <a:r>
              <a:rPr kumimoji="0"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설계기준 자동차 및 지형상황 등을 고려하여 필요한 경우 차로 폭을 </a:t>
            </a:r>
            <a:r>
              <a:rPr kumimoji="0"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3m</a:t>
            </a:r>
            <a:r>
              <a:rPr kumimoji="0"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까지 줄일 수 있다</a:t>
            </a:r>
            <a:r>
              <a:rPr kumimoji="0"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.</a:t>
            </a:r>
          </a:p>
        </p:txBody>
      </p:sp>
      <p:sp>
        <p:nvSpPr>
          <p:cNvPr id="22537" name="Oval 13"/>
          <p:cNvSpPr>
            <a:spLocks noChangeArrowheads="1"/>
          </p:cNvSpPr>
          <p:nvPr/>
        </p:nvSpPr>
        <p:spPr bwMode="auto">
          <a:xfrm>
            <a:off x="539750" y="2895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755650" y="2708275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차로의 폭원</a:t>
            </a:r>
          </a:p>
        </p:txBody>
      </p:sp>
      <p:grpSp>
        <p:nvGrpSpPr>
          <p:cNvPr id="22539" name="Group 30"/>
          <p:cNvGrpSpPr>
            <a:grpSpLocks/>
          </p:cNvGrpSpPr>
          <p:nvPr/>
        </p:nvGrpSpPr>
        <p:grpSpPr bwMode="auto">
          <a:xfrm>
            <a:off x="971550" y="4940300"/>
            <a:ext cx="7561263" cy="1368425"/>
            <a:chOff x="-386" y="2976"/>
            <a:chExt cx="3810" cy="1089"/>
          </a:xfrm>
        </p:grpSpPr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2154" y="2976"/>
              <a:ext cx="1270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800" b="1">
                  <a:solidFill>
                    <a:srgbClr val="000000"/>
                  </a:solidFill>
                </a:rPr>
                <a:t>차로의 폭</a:t>
              </a:r>
              <a:r>
                <a:rPr kumimoji="0" lang="en-US" altLang="ko-KR" sz="1800" b="1">
                  <a:solidFill>
                    <a:srgbClr val="000000"/>
                  </a:solidFill>
                </a:rPr>
                <a:t>(m)</a:t>
              </a:r>
              <a:endParaRPr kumimoji="0" lang="ko-KR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3565" name="Rectangle 16"/>
            <p:cNvSpPr>
              <a:spLocks noChangeArrowheads="1"/>
            </p:cNvSpPr>
            <p:nvPr/>
          </p:nvSpPr>
          <p:spPr bwMode="auto">
            <a:xfrm>
              <a:off x="2154" y="3249"/>
              <a:ext cx="1270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800" b="1">
                  <a:solidFill>
                    <a:srgbClr val="000000"/>
                  </a:solidFill>
                </a:rPr>
                <a:t>도시지역</a:t>
              </a:r>
            </a:p>
          </p:txBody>
        </p:sp>
        <p:sp>
          <p:nvSpPr>
            <p:cNvPr id="23566" name="Rectangle 20"/>
            <p:cNvSpPr>
              <a:spLocks noChangeArrowheads="1"/>
            </p:cNvSpPr>
            <p:nvPr/>
          </p:nvSpPr>
          <p:spPr bwMode="auto">
            <a:xfrm>
              <a:off x="2154" y="3521"/>
              <a:ext cx="1270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en-US" altLang="ko-KR" sz="1800" b="1">
                  <a:solidFill>
                    <a:srgbClr val="000000"/>
                  </a:solidFill>
                </a:rPr>
                <a:t>3.25</a:t>
              </a:r>
            </a:p>
          </p:txBody>
        </p:sp>
        <p:sp>
          <p:nvSpPr>
            <p:cNvPr id="23567" name="Rectangle 21"/>
            <p:cNvSpPr>
              <a:spLocks noChangeArrowheads="1"/>
            </p:cNvSpPr>
            <p:nvPr/>
          </p:nvSpPr>
          <p:spPr bwMode="auto">
            <a:xfrm>
              <a:off x="2154" y="3793"/>
              <a:ext cx="1270" cy="2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en-US" altLang="ko-KR" sz="1800" b="1">
                  <a:solidFill>
                    <a:srgbClr val="000000"/>
                  </a:solidFill>
                </a:rPr>
                <a:t>3.00</a:t>
              </a:r>
            </a:p>
          </p:txBody>
        </p:sp>
        <p:sp>
          <p:nvSpPr>
            <p:cNvPr id="23568" name="Rectangle 23"/>
            <p:cNvSpPr>
              <a:spLocks noChangeArrowheads="1"/>
            </p:cNvSpPr>
            <p:nvPr/>
          </p:nvSpPr>
          <p:spPr bwMode="auto">
            <a:xfrm>
              <a:off x="884" y="2976"/>
              <a:ext cx="1270" cy="54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800" b="1">
                  <a:solidFill>
                    <a:srgbClr val="000000"/>
                  </a:solidFill>
                </a:rPr>
                <a:t>설계속도</a:t>
              </a:r>
              <a:r>
                <a:rPr kumimoji="0" lang="en-US" altLang="ko-KR" sz="1800" b="1">
                  <a:solidFill>
                    <a:srgbClr val="000000"/>
                  </a:solidFill>
                </a:rPr>
                <a:t>(km/h)</a:t>
              </a:r>
            </a:p>
          </p:txBody>
        </p:sp>
        <p:sp>
          <p:nvSpPr>
            <p:cNvPr id="23569" name="Rectangle 24"/>
            <p:cNvSpPr>
              <a:spLocks noChangeArrowheads="1"/>
            </p:cNvSpPr>
            <p:nvPr/>
          </p:nvSpPr>
          <p:spPr bwMode="auto">
            <a:xfrm>
              <a:off x="884" y="3521"/>
              <a:ext cx="1270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en-US" altLang="ko-KR" sz="1800" b="1">
                  <a:solidFill>
                    <a:srgbClr val="000000"/>
                  </a:solidFill>
                </a:rPr>
                <a:t>60km</a:t>
              </a:r>
              <a:r>
                <a:rPr kumimoji="0" lang="ko-KR" altLang="en-US" sz="1800" b="1">
                  <a:solidFill>
                    <a:srgbClr val="000000"/>
                  </a:solidFill>
                </a:rPr>
                <a:t>이상</a:t>
              </a:r>
            </a:p>
          </p:txBody>
        </p:sp>
        <p:sp>
          <p:nvSpPr>
            <p:cNvPr id="23570" name="Rectangle 25"/>
            <p:cNvSpPr>
              <a:spLocks noChangeArrowheads="1"/>
            </p:cNvSpPr>
            <p:nvPr/>
          </p:nvSpPr>
          <p:spPr bwMode="auto">
            <a:xfrm>
              <a:off x="884" y="3793"/>
              <a:ext cx="1270" cy="2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en-US" altLang="ko-KR" sz="1800" b="1">
                  <a:solidFill>
                    <a:srgbClr val="000000"/>
                  </a:solidFill>
                </a:rPr>
                <a:t>60km</a:t>
              </a:r>
              <a:r>
                <a:rPr kumimoji="0" lang="ko-KR" altLang="en-US" sz="1800" b="1">
                  <a:solidFill>
                    <a:srgbClr val="000000"/>
                  </a:solidFill>
                </a:rPr>
                <a:t>미만</a:t>
              </a:r>
            </a:p>
          </p:txBody>
        </p:sp>
        <p:sp>
          <p:nvSpPr>
            <p:cNvPr id="23571" name="Rectangle 26"/>
            <p:cNvSpPr>
              <a:spLocks noChangeArrowheads="1"/>
            </p:cNvSpPr>
            <p:nvPr/>
          </p:nvSpPr>
          <p:spPr bwMode="auto">
            <a:xfrm>
              <a:off x="-386" y="2976"/>
              <a:ext cx="1270" cy="53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800" b="1">
                  <a:solidFill>
                    <a:srgbClr val="000000"/>
                  </a:solidFill>
                </a:rPr>
                <a:t>도로의 구분</a:t>
              </a:r>
            </a:p>
          </p:txBody>
        </p:sp>
        <p:sp>
          <p:nvSpPr>
            <p:cNvPr id="23572" name="Rectangle 28"/>
            <p:cNvSpPr>
              <a:spLocks noChangeArrowheads="1"/>
            </p:cNvSpPr>
            <p:nvPr/>
          </p:nvSpPr>
          <p:spPr bwMode="auto">
            <a:xfrm>
              <a:off x="-386" y="3521"/>
              <a:ext cx="1270" cy="5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800" b="1">
                  <a:solidFill>
                    <a:srgbClr val="000000"/>
                  </a:solidFill>
                </a:rPr>
                <a:t>일반도로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22534" grpId="0" animBg="1"/>
      <p:bldP spid="22535" grpId="0"/>
      <p:bldP spid="22537" grpId="0" animBg="1"/>
      <p:bldP spid="225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F63E8D72-B2B1-4A27-B91C-6FB69960066D}" type="slidenum">
              <a:rPr kumimoji="0" lang="en-US" altLang="ko-KR" sz="1000">
                <a:solidFill>
                  <a:schemeClr val="bg1"/>
                </a:solidFill>
              </a:rPr>
              <a:pPr latinLnBrk="0"/>
              <a:t>11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58115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설계기준</a:t>
            </a:r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539750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최소 설계 표준</a:t>
            </a:r>
          </a:p>
        </p:txBody>
      </p:sp>
      <p:sp>
        <p:nvSpPr>
          <p:cNvPr id="24581" name="Rectangle 22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23614" name="Group 62"/>
          <p:cNvGraphicFramePr>
            <a:graphicFrameLocks noGrp="1"/>
          </p:cNvGraphicFramePr>
          <p:nvPr/>
        </p:nvGraphicFramePr>
        <p:xfrm>
          <a:off x="971550" y="1844675"/>
          <a:ext cx="7200900" cy="4321175"/>
        </p:xfrm>
        <a:graphic>
          <a:graphicData uri="http://schemas.openxmlformats.org/drawingml/2006/table">
            <a:tbl>
              <a:tblPr/>
              <a:tblGrid>
                <a:gridCol w="3340100"/>
                <a:gridCol w="1930400"/>
                <a:gridCol w="1930400"/>
              </a:tblGrid>
              <a:tr h="5000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설계요소설계요소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집산도로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주거지역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기타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차로수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차로폭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도로변주차로 폭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노변지역폭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중앙분리대폭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도로부지 폭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설계 속도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(kph)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정지시거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곡선반경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(m)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경사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(%)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3~3.3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2.1~2.4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3.3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2.4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4.2~6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50~65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8B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0345A700-A545-4BD1-BEB7-B25119F28471}" type="slidenum">
              <a:rPr kumimoji="0" lang="en-US" altLang="ko-KR" sz="1000">
                <a:solidFill>
                  <a:schemeClr val="bg1"/>
                </a:solidFill>
              </a:rPr>
              <a:pPr latinLnBrk="0"/>
              <a:t>12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4900613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포장재료</a:t>
            </a:r>
            <a:r>
              <a:rPr kumimoji="0" lang="en-US" altLang="ko-KR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아스팔트콘크리트</a:t>
            </a:r>
            <a:r>
              <a:rPr kumimoji="0" lang="en-US" altLang="ko-KR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)1</a:t>
            </a:r>
            <a:endParaRPr kumimoji="0" lang="ko-KR" altLang="en-US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785813" y="1698625"/>
            <a:ext cx="7866062" cy="863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시공시에는 콘크리트포장이 고가이고 아스콘포장이 저렴하나 콘크리트포장이 유지보수비가 적고 수명이 길어 전체적인 경제성은 지반적인 조건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연약지반의 경우 가요성 포장인 아스콘이 유리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39750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경제성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785813" y="3340100"/>
            <a:ext cx="7858125" cy="6191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콘크리트포장이 줄눈설치나 양생기간의 소요등으로 시공성이 떨어지고 아스콘포장이 신속간편하여 시공성이 좋음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4583" name="Oval 13"/>
          <p:cNvSpPr>
            <a:spLocks noChangeArrowheads="1"/>
          </p:cNvSpPr>
          <p:nvPr/>
        </p:nvSpPr>
        <p:spPr bwMode="auto">
          <a:xfrm>
            <a:off x="500063" y="2857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928688" y="2714625"/>
            <a:ext cx="3457575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시공성</a:t>
            </a:r>
          </a:p>
        </p:txBody>
      </p:sp>
      <p:sp>
        <p:nvSpPr>
          <p:cNvPr id="24585" name="Oval 13"/>
          <p:cNvSpPr>
            <a:spLocks noChangeArrowheads="1"/>
          </p:cNvSpPr>
          <p:nvPr/>
        </p:nvSpPr>
        <p:spPr bwMode="auto">
          <a:xfrm>
            <a:off x="500063" y="4429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928688" y="4286250"/>
            <a:ext cx="3529012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주행성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85813" y="4843463"/>
            <a:ext cx="7858125" cy="12287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일반적으로 콘크리트포장이 승차감이 떨어지고 소음이 발생하며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아스콘포장은 주행성이 양호하나 중차량 과다통행시 바퀴자국에 의한 요철발생으로 장기적인 승차감 저하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atinLnBrk="0">
              <a:defRPr/>
            </a:pPr>
            <a:endParaRPr kumimoji="0"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/>
      <p:bldP spid="24582" grpId="0" animBg="1"/>
      <p:bldP spid="24583" grpId="0" animBg="1"/>
      <p:bldP spid="24584" grpId="0"/>
      <p:bldP spid="24585" grpId="0" animBg="1"/>
      <p:bldP spid="24586" grpId="0"/>
      <p:bldP spid="245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FE8AAB19-6EE3-479B-9F12-6CD02EEBC897}" type="slidenum">
              <a:rPr kumimoji="0" lang="en-US" altLang="ko-KR" sz="1000">
                <a:solidFill>
                  <a:schemeClr val="bg1"/>
                </a:solidFill>
              </a:rPr>
              <a:pPr latinLnBrk="0"/>
              <a:t>13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4827588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포장재료</a:t>
            </a:r>
            <a:r>
              <a:rPr kumimoji="0" lang="en-US" altLang="ko-KR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아스팔트콘크리트</a:t>
            </a:r>
            <a:r>
              <a:rPr kumimoji="0" lang="en-US" altLang="ko-KR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)2</a:t>
            </a:r>
            <a:endParaRPr kumimoji="0" lang="ko-KR" altLang="en-US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857250" y="1697038"/>
            <a:ext cx="7858125" cy="6191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미끄럼에 대한 안전성은 콘크리트포장이 좋으나 콘크리트포장 도로가 아스콘포장 도로에 비해 결빙이 약간 더 잘되고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햇빛이 반사되는 현상이 있음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안전성</a:t>
            </a: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857250" y="2911475"/>
            <a:ext cx="7858125" cy="6191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콘크리트포장 도로는 수명이 약 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30~40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년이고 유지보수가 적은반면 아스콘포장도로는 수명이 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10~20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년이고 보수가 빈번하므로 내구성은 콘크리트가 우수함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5607" name="Oval 13"/>
          <p:cNvSpPr>
            <a:spLocks noChangeArrowheads="1"/>
          </p:cNvSpPr>
          <p:nvPr/>
        </p:nvSpPr>
        <p:spPr bwMode="auto">
          <a:xfrm>
            <a:off x="500063" y="2571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857250" y="2357438"/>
            <a:ext cx="3457575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내구성</a:t>
            </a:r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500063" y="4000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857250" y="3786188"/>
            <a:ext cx="3529013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적용도로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857250" y="4340225"/>
            <a:ext cx="7858125" cy="6191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중차량 구성이 적은 도로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지반이 연약한 도로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조기 개통이 필요한 도로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기존도로의 확장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시가지 도로등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00063" y="52863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857250" y="5072063"/>
            <a:ext cx="3529013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시공사례</a:t>
            </a:r>
          </a:p>
        </p:txBody>
      </p:sp>
      <p:sp>
        <p:nvSpPr>
          <p:cNvPr id="25614" name="Rectangle 11"/>
          <p:cNvSpPr>
            <a:spLocks noChangeArrowheads="1"/>
          </p:cNvSpPr>
          <p:nvPr/>
        </p:nvSpPr>
        <p:spPr bwMode="auto">
          <a:xfrm>
            <a:off x="857250" y="5768975"/>
            <a:ext cx="7858125" cy="3746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국도 및 지방도등 국내포장의 대부분</a:t>
            </a:r>
            <a:r>
              <a:rPr kumimoji="0"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/>
      <p:bldP spid="25606" grpId="0" animBg="1"/>
      <p:bldP spid="25607" grpId="0" animBg="1"/>
      <p:bldP spid="25608" grpId="0"/>
      <p:bldP spid="25609" grpId="0" animBg="1"/>
      <p:bldP spid="25610" grpId="0"/>
      <p:bldP spid="25611" grpId="0" animBg="1"/>
      <p:bldP spid="25612" grpId="0" animBg="1"/>
      <p:bldP spid="25613" grpId="0"/>
      <p:bldP spid="25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9A53B727-3E5C-4C46-AABB-F9F4B5B9FD2B}" type="slidenum">
              <a:rPr kumimoji="0" lang="en-US" altLang="ko-KR" sz="1000">
                <a:solidFill>
                  <a:schemeClr val="bg1"/>
                </a:solidFill>
              </a:rPr>
              <a:pPr latinLnBrk="0"/>
              <a:t>14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217805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종</a:t>
            </a:r>
            <a:r>
              <a:rPr kumimoji="0" lang="en-US" altLang="ko-KR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횡단 측량</a:t>
            </a:r>
          </a:p>
        </p:txBody>
      </p:sp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종</a:t>
            </a:r>
            <a:r>
              <a:rPr kumimoji="0" lang="en-US" altLang="ko-KR" sz="2800" b="1">
                <a:solidFill>
                  <a:srgbClr val="000000"/>
                </a:solidFill>
              </a:rPr>
              <a:t>/</a:t>
            </a:r>
            <a:r>
              <a:rPr kumimoji="0" lang="ko-KR" altLang="en-US" sz="2800" b="1">
                <a:solidFill>
                  <a:srgbClr val="000000"/>
                </a:solidFill>
              </a:rPr>
              <a:t>횡단 측량</a:t>
            </a: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932363" y="4475163"/>
            <a:ext cx="3905250" cy="2266950"/>
            <a:chOff x="608" y="1319"/>
            <a:chExt cx="2460" cy="1428"/>
          </a:xfrm>
        </p:grpSpPr>
        <p:pic>
          <p:nvPicPr>
            <p:cNvPr id="27661" name="Picture 7" descr="2010-12-01_16-59-59_48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4" y="1343"/>
              <a:ext cx="244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608" y="1319"/>
              <a:ext cx="2460" cy="1428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4932363" y="1989138"/>
            <a:ext cx="3905250" cy="2266950"/>
            <a:chOff x="2664" y="1466"/>
            <a:chExt cx="2460" cy="1428"/>
          </a:xfrm>
        </p:grpSpPr>
        <p:pic>
          <p:nvPicPr>
            <p:cNvPr id="27659" name="Picture 9" descr="2010-12-01_16-46-31_6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71" y="1490"/>
              <a:ext cx="244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Rectangle 11"/>
            <p:cNvSpPr>
              <a:spLocks noChangeArrowheads="1"/>
            </p:cNvSpPr>
            <p:nvPr/>
          </p:nvSpPr>
          <p:spPr bwMode="auto">
            <a:xfrm>
              <a:off x="2664" y="1466"/>
              <a:ext cx="2460" cy="1428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900113" y="4475163"/>
            <a:ext cx="3905250" cy="2266950"/>
            <a:chOff x="2013" y="2873"/>
            <a:chExt cx="2460" cy="1428"/>
          </a:xfrm>
        </p:grpSpPr>
        <p:pic>
          <p:nvPicPr>
            <p:cNvPr id="27657" name="Picture 8" descr="2010-12-01_16-46-12_9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9" y="2898"/>
              <a:ext cx="244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Rectangle 12"/>
            <p:cNvSpPr>
              <a:spLocks noChangeArrowheads="1"/>
            </p:cNvSpPr>
            <p:nvPr/>
          </p:nvSpPr>
          <p:spPr bwMode="auto">
            <a:xfrm>
              <a:off x="2013" y="2873"/>
              <a:ext cx="2460" cy="1428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900113" y="1989138"/>
            <a:ext cx="3905250" cy="226695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종</a:t>
            </a:r>
            <a:r>
              <a:rPr lang="en-US" altLang="ko-K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ko-K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횡단 수준 측량</a:t>
            </a:r>
          </a:p>
          <a:p>
            <a:pPr algn="ctr">
              <a:defRPr/>
            </a:pPr>
            <a:endParaRPr lang="ko-KR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o-KR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양단면 평균법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/>
      <p:bldP spid="338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0792FC10-752A-4FA5-8BE9-CA67BC985B10}" type="slidenum">
              <a:rPr kumimoji="0" lang="en-US" altLang="ko-KR" sz="1000">
                <a:solidFill>
                  <a:schemeClr val="bg1"/>
                </a:solidFill>
              </a:rPr>
              <a:pPr latinLnBrk="0"/>
              <a:t>15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3049588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종단면도 </a:t>
            </a:r>
            <a:r>
              <a:rPr kumimoji="0" lang="en-US" altLang="ko-KR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1~6</a:t>
            </a: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구간</a:t>
            </a: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종단면도 </a:t>
            </a:r>
            <a:r>
              <a:rPr kumimoji="0" lang="en-US" altLang="ko-KR" sz="2800" b="1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28688" name="Picture 16" descr="종단면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82825"/>
            <a:ext cx="8324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686F9008-CEE1-47BA-BCED-E4CDD74CFD92}" type="slidenum">
              <a:rPr kumimoji="0" lang="en-US" altLang="ko-KR" sz="1000">
                <a:solidFill>
                  <a:schemeClr val="bg1"/>
                </a:solidFill>
              </a:rPr>
              <a:pPr latinLnBrk="0"/>
              <a:t>16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3049588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횡단면도 </a:t>
            </a:r>
            <a:r>
              <a:rPr kumimoji="0" lang="en-US" altLang="ko-KR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1~6</a:t>
            </a: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구간</a:t>
            </a:r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횡단면도 </a:t>
            </a:r>
            <a:r>
              <a:rPr kumimoji="0" lang="en-US" altLang="ko-KR" sz="2800" b="1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29703" name="Picture 7" descr="횡단면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84248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653AE6DE-9372-4A96-B6F5-1235E3864D31}" type="slidenum">
              <a:rPr kumimoji="0" lang="en-US" altLang="ko-KR" sz="1000">
                <a:solidFill>
                  <a:schemeClr val="bg1"/>
                </a:solidFill>
              </a:rPr>
              <a:pPr latinLnBrk="0"/>
              <a:t>17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3049588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절성토량 </a:t>
            </a:r>
            <a:r>
              <a:rPr kumimoji="0" lang="en-US" altLang="ko-KR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1~6</a:t>
            </a: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구간</a:t>
            </a:r>
          </a:p>
        </p:txBody>
      </p:sp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755650" y="1193800"/>
            <a:ext cx="3529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절성토량</a:t>
            </a:r>
          </a:p>
        </p:txBody>
      </p:sp>
      <p:pic>
        <p:nvPicPr>
          <p:cNvPr id="30727" name="Picture 7" descr="절성토량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3453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A72F704C-151C-4362-A9F2-351E7376A6FE}" type="slidenum">
              <a:rPr kumimoji="0" lang="en-US" altLang="ko-KR" sz="1000">
                <a:solidFill>
                  <a:schemeClr val="bg1"/>
                </a:solidFill>
              </a:rPr>
              <a:pPr latinLnBrk="0"/>
              <a:t>18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2860675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공사 계획 평면도</a:t>
            </a:r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755650" y="1193800"/>
            <a:ext cx="41036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공사 계획 평면도 </a:t>
            </a:r>
            <a:r>
              <a:rPr kumimoji="0" lang="en-US" altLang="ko-KR" sz="2800" b="1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31751" name="Picture 7" descr="공사계획평면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801813"/>
            <a:ext cx="32273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55926C48-B2A2-45CA-84EC-F89193FFC588}" type="slidenum">
              <a:rPr kumimoji="0" lang="en-US" altLang="ko-KR" sz="1000">
                <a:solidFill>
                  <a:schemeClr val="bg1"/>
                </a:solidFill>
              </a:rPr>
              <a:pPr latinLnBrk="0"/>
              <a:t>19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23190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단면도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755650" y="1193800"/>
            <a:ext cx="41036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단면도 </a:t>
            </a:r>
            <a:r>
              <a:rPr kumimoji="0" lang="en-US" altLang="ko-KR" sz="2800" b="1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32775" name="Picture 7" descr="단면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1976438"/>
            <a:ext cx="79216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196975"/>
            <a:ext cx="6248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6000" smtClean="0">
                <a:solidFill>
                  <a:srgbClr val="FFC000"/>
                </a:solidFill>
                <a:ea typeface="굴림" charset="-127"/>
              </a:rPr>
              <a:t>도로확장공사 </a:t>
            </a:r>
            <a:endParaRPr lang="ko-KR" altLang="ko-KR" sz="6000" smtClean="0">
              <a:solidFill>
                <a:srgbClr val="FFC000"/>
              </a:solidFill>
              <a:ea typeface="굴림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solidFill>
                  <a:srgbClr val="FFC000"/>
                </a:solidFill>
                <a:ea typeface="굴림" pitchFamily="50" charset="-127"/>
              </a:rPr>
              <a:t>개선사항 및 도면화 작업</a:t>
            </a:r>
            <a:endParaRPr lang="ko-KR" altLang="ko-KR" smtClean="0">
              <a:solidFill>
                <a:srgbClr val="FFC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55926C48-B2A2-45CA-84EC-F89193FFC588}" type="slidenum">
              <a:rPr kumimoji="0" lang="en-US" altLang="ko-KR" sz="1000">
                <a:solidFill>
                  <a:schemeClr val="bg1"/>
                </a:solidFill>
              </a:rPr>
              <a:pPr latinLnBrk="0"/>
              <a:t>20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23190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단면도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755650" y="1193800"/>
            <a:ext cx="41036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>
                <a:solidFill>
                  <a:srgbClr val="000000"/>
                </a:solidFill>
              </a:rPr>
              <a:t>단면도 </a:t>
            </a:r>
            <a:r>
              <a:rPr kumimoji="0" lang="en-US" altLang="ko-KR" sz="2800" b="1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1026" name="Picture 2" descr="C:\Documents and Settings\Administrator\바탕 화면\단면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57350"/>
            <a:ext cx="73342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55926C48-B2A2-45CA-84EC-F89193FFC588}" type="slidenum">
              <a:rPr kumimoji="0" lang="en-US" altLang="ko-KR" sz="1000">
                <a:solidFill>
                  <a:schemeClr val="bg1"/>
                </a:solidFill>
              </a:rPr>
              <a:pPr latinLnBrk="0"/>
              <a:t>21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23190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단면도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498475" y="1382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755650" y="1193800"/>
            <a:ext cx="41036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latinLnBrk="0"/>
            <a:r>
              <a:rPr kumimoji="0" lang="ko-KR" altLang="en-US" sz="2800" b="1" dirty="0" smtClean="0">
                <a:solidFill>
                  <a:srgbClr val="000000"/>
                </a:solidFill>
              </a:rPr>
              <a:t>최종종단면도 </a:t>
            </a:r>
            <a:r>
              <a:rPr kumimoji="0" lang="en-US" altLang="ko-KR" sz="2800" b="1" dirty="0">
                <a:solidFill>
                  <a:srgbClr val="000000"/>
                </a:solidFill>
              </a:rPr>
              <a:t>CAD</a:t>
            </a:r>
          </a:p>
        </p:txBody>
      </p:sp>
      <p:pic>
        <p:nvPicPr>
          <p:cNvPr id="2050" name="Picture 2" descr="C:\Documents and Settings\Administrator\바탕 화면\단면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57350"/>
            <a:ext cx="73342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55926C48-B2A2-45CA-84EC-F89193FFC588}" type="slidenum">
              <a:rPr kumimoji="0" lang="en-US" altLang="ko-KR" sz="1000">
                <a:solidFill>
                  <a:schemeClr val="bg1"/>
                </a:solidFill>
              </a:rPr>
              <a:pPr latinLnBrk="0"/>
              <a:t>22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88913"/>
            <a:ext cx="123190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단면도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500034" y="92867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785786" y="785794"/>
            <a:ext cx="4073552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latinLnBrk="0"/>
            <a:r>
              <a:rPr kumimoji="0" lang="ko-KR" altLang="en-US" sz="2800" b="1" smtClean="0">
                <a:solidFill>
                  <a:srgbClr val="000000"/>
                </a:solidFill>
              </a:rPr>
              <a:t>최종단면도 </a:t>
            </a:r>
            <a:r>
              <a:rPr kumimoji="0" lang="en-US" altLang="ko-KR" sz="2800" b="1" dirty="0" smtClean="0">
                <a:solidFill>
                  <a:srgbClr val="000000"/>
                </a:solidFill>
              </a:rPr>
              <a:t>CAD</a:t>
            </a:r>
            <a:endParaRPr kumimoji="0" lang="en-US" altLang="ko-KR" sz="28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Documents and Settings\Administrator\바탕 화면\최종단면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8665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4413" y="2844800"/>
            <a:ext cx="62484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smtClean="0">
                <a:solidFill>
                  <a:srgbClr val="FFC000"/>
                </a:solidFill>
                <a:ea typeface="굴림" charset="-127"/>
              </a:rPr>
              <a:t>감사합니다</a:t>
            </a:r>
            <a:r>
              <a:rPr lang="en-US" altLang="ko-KR" sz="6000" smtClean="0">
                <a:solidFill>
                  <a:srgbClr val="FFC000"/>
                </a:solidFill>
                <a:ea typeface="굴림" charset="-127"/>
              </a:rPr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467225"/>
            <a:ext cx="2936875" cy="76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2800" smtClean="0">
                <a:solidFill>
                  <a:srgbClr val="FFC000"/>
                </a:solidFill>
                <a:ea typeface="굴림" charset="-127"/>
              </a:rPr>
              <a:t>- </a:t>
            </a:r>
            <a:r>
              <a:rPr lang="ko-KR" altLang="en-US" sz="2800" smtClean="0">
                <a:solidFill>
                  <a:srgbClr val="FFC000"/>
                </a:solidFill>
                <a:ea typeface="굴림" charset="-127"/>
              </a:rPr>
              <a:t>토목불패 </a:t>
            </a:r>
            <a:r>
              <a:rPr lang="en-US" altLang="ko-KR" sz="2800" smtClean="0">
                <a:solidFill>
                  <a:srgbClr val="FFC000"/>
                </a:solidFill>
                <a:ea typeface="굴림" charset="-127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1"/>
      <p:bldP spid="5632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목  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1.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조원 소개</a:t>
            </a: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2.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프로젝트 선정</a:t>
            </a: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3.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현황 및 문제점</a:t>
            </a: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4.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사례 및 문제점</a:t>
            </a: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5.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개선사항</a:t>
            </a:r>
            <a:endParaRPr lang="en-US" altLang="ko-KR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mtClean="0">
                <a:solidFill>
                  <a:srgbClr val="FFC000"/>
                </a:solidFill>
                <a:ea typeface="굴림" charset="-127"/>
              </a:rPr>
              <a:t>6.</a:t>
            </a:r>
            <a:r>
              <a:rPr lang="ko-KR" altLang="en-US" smtClean="0">
                <a:solidFill>
                  <a:srgbClr val="FFC000"/>
                </a:solidFill>
                <a:ea typeface="굴림" charset="-127"/>
              </a:rPr>
              <a:t>최종설계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81F8BD-D145-4B2F-97D3-2066B178BA56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755650" y="3068638"/>
            <a:ext cx="784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755650" y="4630738"/>
            <a:ext cx="784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755650" y="6210300"/>
            <a:ext cx="784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4705350" y="1384300"/>
            <a:ext cx="0" cy="489743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00113" y="1624013"/>
            <a:ext cx="3598862" cy="1371600"/>
            <a:chOff x="567" y="1023"/>
            <a:chExt cx="2267" cy="864"/>
          </a:xfrm>
        </p:grpSpPr>
        <p:grpSp>
          <p:nvGrpSpPr>
            <p:cNvPr id="17439" name="Group 20"/>
            <p:cNvGrpSpPr>
              <a:grpSpLocks/>
            </p:cNvGrpSpPr>
            <p:nvPr/>
          </p:nvGrpSpPr>
          <p:grpSpPr bwMode="auto">
            <a:xfrm>
              <a:off x="567" y="1023"/>
              <a:ext cx="680" cy="861"/>
              <a:chOff x="612" y="1071"/>
              <a:chExt cx="680" cy="771"/>
            </a:xfrm>
          </p:grpSpPr>
          <p:pic>
            <p:nvPicPr>
              <p:cNvPr id="17441" name="Picture 8" descr="IMG_324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2" y="1071"/>
                <a:ext cx="680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2" name="Rectangle 11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680" cy="766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kumimoji="0" lang="ko-KR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440" name="Rectangle 27"/>
            <p:cNvSpPr>
              <a:spLocks noChangeArrowheads="1"/>
            </p:cNvSpPr>
            <p:nvPr/>
          </p:nvSpPr>
          <p:spPr bwMode="auto">
            <a:xfrm>
              <a:off x="1292" y="1026"/>
              <a:ext cx="1542" cy="86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황선연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[ </a:t>
              </a:r>
              <a:r>
                <a:rPr kumimoji="0" lang="ko-KR" altLang="en-US" sz="1400" b="1">
                  <a:solidFill>
                    <a:schemeClr val="bg2"/>
                  </a:solidFill>
                </a:rPr>
                <a:t>싸이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]</a:t>
              </a: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학번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: 20426090</a:t>
              </a:r>
            </a:p>
            <a:p>
              <a:pPr algn="ctr" latinLnBrk="0"/>
              <a:r>
                <a:rPr kumimoji="0" lang="en-US" altLang="ko-KR" sz="1400">
                  <a:solidFill>
                    <a:schemeClr val="bg2"/>
                  </a:solidFill>
                </a:rPr>
                <a:t>E-mail:sotdd@nate.com</a:t>
              </a:r>
            </a:p>
            <a:p>
              <a:pPr algn="ctr" latinLnBrk="0"/>
              <a:r>
                <a:rPr kumimoji="0" lang="ko-KR" altLang="en-US" sz="1400">
                  <a:solidFill>
                    <a:schemeClr val="bg2"/>
                  </a:solidFill>
                </a:rPr>
                <a:t>포부 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: </a:t>
              </a:r>
              <a:r>
                <a:rPr kumimoji="0" lang="ko-KR" altLang="en-US" sz="1400">
                  <a:solidFill>
                    <a:schemeClr val="bg2"/>
                  </a:solidFill>
                </a:rPr>
                <a:t>꼭 필요한 사람이 </a:t>
              </a:r>
              <a:br>
                <a:rPr kumimoji="0" lang="ko-KR" altLang="en-US" sz="1400">
                  <a:solidFill>
                    <a:schemeClr val="bg2"/>
                  </a:solidFill>
                </a:rPr>
              </a:br>
              <a:r>
                <a:rPr kumimoji="0" lang="ko-KR" altLang="en-US" sz="1400">
                  <a:solidFill>
                    <a:schemeClr val="bg2"/>
                  </a:solidFill>
                </a:rPr>
                <a:t>되겠습니다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.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900113" y="3141663"/>
            <a:ext cx="3683000" cy="1401762"/>
            <a:chOff x="567" y="1979"/>
            <a:chExt cx="2320" cy="883"/>
          </a:xfrm>
        </p:grpSpPr>
        <p:grpSp>
          <p:nvGrpSpPr>
            <p:cNvPr id="17435" name="Group 14"/>
            <p:cNvGrpSpPr>
              <a:grpSpLocks/>
            </p:cNvGrpSpPr>
            <p:nvPr/>
          </p:nvGrpSpPr>
          <p:grpSpPr bwMode="auto">
            <a:xfrm>
              <a:off x="567" y="1995"/>
              <a:ext cx="681" cy="867"/>
              <a:chOff x="612" y="1071"/>
              <a:chExt cx="681" cy="776"/>
            </a:xfrm>
          </p:grpSpPr>
          <p:pic>
            <p:nvPicPr>
              <p:cNvPr id="17437" name="Picture 6" descr="기봉(사진)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3" y="1071"/>
                <a:ext cx="680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8" name="Rectangle 10"/>
              <p:cNvSpPr>
                <a:spLocks noChangeArrowheads="1"/>
              </p:cNvSpPr>
              <p:nvPr/>
            </p:nvSpPr>
            <p:spPr bwMode="auto">
              <a:xfrm>
                <a:off x="612" y="1075"/>
                <a:ext cx="680" cy="766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kumimoji="0" lang="ko-KR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345" y="1979"/>
              <a:ext cx="1542" cy="86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en-US" altLang="ko-KR" sz="1400">
                <a:solidFill>
                  <a:schemeClr val="bg2"/>
                </a:solidFill>
              </a:endParaRP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기봉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[ </a:t>
              </a:r>
              <a:r>
                <a:rPr kumimoji="0" lang="ko-KR" altLang="en-US" sz="1400" b="1">
                  <a:solidFill>
                    <a:schemeClr val="bg2"/>
                  </a:solidFill>
                </a:rPr>
                <a:t>봉봉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]</a:t>
              </a: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학번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:20789135</a:t>
              </a:r>
            </a:p>
            <a:p>
              <a:pPr algn="ctr" latinLnBrk="0"/>
              <a:r>
                <a:rPr kumimoji="0" lang="en-US" altLang="ko-KR" sz="1400">
                  <a:solidFill>
                    <a:schemeClr val="bg2"/>
                  </a:solidFill>
                </a:rPr>
                <a:t>E-mail:raqhb127@naver.com</a:t>
              </a:r>
            </a:p>
            <a:p>
              <a:pPr algn="ctr" latinLnBrk="0"/>
              <a:r>
                <a:rPr kumimoji="0" lang="ko-KR" altLang="en-US" sz="1400">
                  <a:solidFill>
                    <a:schemeClr val="bg2"/>
                  </a:solidFill>
                </a:rPr>
                <a:t>포부 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: </a:t>
              </a:r>
              <a:r>
                <a:rPr kumimoji="0" lang="ko-KR" altLang="en-US" sz="1400">
                  <a:solidFill>
                    <a:schemeClr val="bg2"/>
                  </a:solidFill>
                </a:rPr>
                <a:t>최고가 되겠습니다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.</a:t>
              </a:r>
            </a:p>
            <a:p>
              <a:pPr algn="ctr" latinLnBrk="0"/>
              <a:endParaRPr kumimoji="0" lang="ko-KR" altLang="en-US" sz="140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893763" y="4721225"/>
            <a:ext cx="3689350" cy="1371600"/>
            <a:chOff x="563" y="2974"/>
            <a:chExt cx="2324" cy="864"/>
          </a:xfrm>
        </p:grpSpPr>
        <p:sp>
          <p:nvSpPr>
            <p:cNvPr id="17431" name="Rectangle 12"/>
            <p:cNvSpPr>
              <a:spLocks noChangeArrowheads="1"/>
            </p:cNvSpPr>
            <p:nvPr/>
          </p:nvSpPr>
          <p:spPr bwMode="auto">
            <a:xfrm>
              <a:off x="567" y="2974"/>
              <a:ext cx="680" cy="856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>
                <a:solidFill>
                  <a:schemeClr val="bg2"/>
                </a:solidFill>
              </a:endParaRPr>
            </a:p>
          </p:txBody>
        </p:sp>
        <p:grpSp>
          <p:nvGrpSpPr>
            <p:cNvPr id="17432" name="Group 40"/>
            <p:cNvGrpSpPr>
              <a:grpSpLocks/>
            </p:cNvGrpSpPr>
            <p:nvPr/>
          </p:nvGrpSpPr>
          <p:grpSpPr bwMode="auto">
            <a:xfrm>
              <a:off x="563" y="2977"/>
              <a:ext cx="2324" cy="861"/>
              <a:chOff x="563" y="2977"/>
              <a:chExt cx="2324" cy="861"/>
            </a:xfrm>
          </p:grpSpPr>
          <p:pic>
            <p:nvPicPr>
              <p:cNvPr id="17433" name="Picture 39" descr="캡처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3" y="2980"/>
                <a:ext cx="680" cy="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4" name="Rectangle 29"/>
              <p:cNvSpPr>
                <a:spLocks noChangeArrowheads="1"/>
              </p:cNvSpPr>
              <p:nvPr/>
            </p:nvSpPr>
            <p:spPr bwMode="auto">
              <a:xfrm>
                <a:off x="1345" y="2977"/>
                <a:ext cx="1542" cy="86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ko-KR" altLang="en-US" sz="1400" b="1">
                    <a:solidFill>
                      <a:schemeClr val="bg2"/>
                    </a:solidFill>
                  </a:rPr>
                  <a:t>전석현 </a:t>
                </a:r>
                <a:r>
                  <a:rPr kumimoji="0" lang="en-US" altLang="ko-KR" sz="1400" b="1">
                    <a:solidFill>
                      <a:schemeClr val="bg2"/>
                    </a:solidFill>
                  </a:rPr>
                  <a:t>[  </a:t>
                </a:r>
                <a:r>
                  <a:rPr kumimoji="0" lang="ko-KR" altLang="en-US" sz="1400" b="1">
                    <a:solidFill>
                      <a:schemeClr val="bg2"/>
                    </a:solidFill>
                  </a:rPr>
                  <a:t>슈타</a:t>
                </a:r>
                <a:r>
                  <a:rPr kumimoji="0" lang="en-US" altLang="ko-KR" sz="1400" b="1">
                    <a:solidFill>
                      <a:schemeClr val="bg2"/>
                    </a:solidFill>
                  </a:rPr>
                  <a:t> ]</a:t>
                </a:r>
              </a:p>
              <a:p>
                <a:pPr algn="ctr" latinLnBrk="0"/>
                <a:r>
                  <a:rPr kumimoji="0" lang="ko-KR" altLang="en-US" sz="1400" b="1">
                    <a:solidFill>
                      <a:schemeClr val="bg2"/>
                    </a:solidFill>
                  </a:rPr>
                  <a:t>학번 </a:t>
                </a:r>
                <a:r>
                  <a:rPr kumimoji="0" lang="en-US" altLang="ko-KR" sz="1400" b="1">
                    <a:solidFill>
                      <a:schemeClr val="bg2"/>
                    </a:solidFill>
                  </a:rPr>
                  <a:t>: 20425664</a:t>
                </a:r>
              </a:p>
              <a:p>
                <a:pPr algn="ctr" latinLnBrk="0"/>
                <a:r>
                  <a:rPr kumimoji="0" lang="en-US" altLang="ko-KR" sz="1400">
                    <a:solidFill>
                      <a:schemeClr val="bg2"/>
                    </a:solidFill>
                  </a:rPr>
                  <a:t>E-mail:neoromo1@nate.com</a:t>
                </a:r>
              </a:p>
              <a:p>
                <a:pPr algn="ctr" latinLnBrk="0"/>
                <a:r>
                  <a:rPr kumimoji="0" lang="ko-KR" altLang="en-US" sz="1400">
                    <a:solidFill>
                      <a:schemeClr val="bg2"/>
                    </a:solidFill>
                  </a:rPr>
                  <a:t>포부 </a:t>
                </a:r>
                <a:r>
                  <a:rPr kumimoji="0" lang="en-US" altLang="ko-KR" sz="1400">
                    <a:solidFill>
                      <a:schemeClr val="bg2"/>
                    </a:solidFill>
                  </a:rPr>
                  <a:t>: </a:t>
                </a:r>
                <a:r>
                  <a:rPr kumimoji="0" lang="ko-KR" altLang="en-US" sz="1400">
                    <a:solidFill>
                      <a:schemeClr val="bg2"/>
                    </a:solidFill>
                  </a:rPr>
                  <a:t>재미있고 아름답고</a:t>
                </a:r>
                <a:endParaRPr kumimoji="0" lang="en-US" altLang="ko-KR" sz="1400">
                  <a:solidFill>
                    <a:schemeClr val="bg2"/>
                  </a:solidFill>
                </a:endParaRPr>
              </a:p>
              <a:p>
                <a:pPr algn="ctr" latinLnBrk="0"/>
                <a:r>
                  <a:rPr kumimoji="0" lang="ko-KR" altLang="en-US" sz="1400">
                    <a:solidFill>
                      <a:schemeClr val="bg2"/>
                    </a:solidFill>
                  </a:rPr>
                  <a:t>부드럽고 강하게</a:t>
                </a:r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787900" y="1617663"/>
            <a:ext cx="3671888" cy="1371600"/>
            <a:chOff x="3016" y="1019"/>
            <a:chExt cx="2313" cy="864"/>
          </a:xfrm>
        </p:grpSpPr>
        <p:grpSp>
          <p:nvGrpSpPr>
            <p:cNvPr id="17427" name="Group 21"/>
            <p:cNvGrpSpPr>
              <a:grpSpLocks/>
            </p:cNvGrpSpPr>
            <p:nvPr/>
          </p:nvGrpSpPr>
          <p:grpSpPr bwMode="auto">
            <a:xfrm>
              <a:off x="4649" y="1023"/>
              <a:ext cx="680" cy="860"/>
              <a:chOff x="4649" y="1071"/>
              <a:chExt cx="680" cy="770"/>
            </a:xfrm>
          </p:grpSpPr>
          <p:pic>
            <p:nvPicPr>
              <p:cNvPr id="17429" name="Picture 9" descr="동윤이당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49" y="1071"/>
                <a:ext cx="680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0" name="Rectangle 17"/>
              <p:cNvSpPr>
                <a:spLocks noChangeArrowheads="1"/>
              </p:cNvSpPr>
              <p:nvPr/>
            </p:nvSpPr>
            <p:spPr bwMode="auto">
              <a:xfrm>
                <a:off x="4649" y="1075"/>
                <a:ext cx="680" cy="766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kumimoji="0" lang="ko-KR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428" name="Rectangle 30"/>
            <p:cNvSpPr>
              <a:spLocks noChangeArrowheads="1"/>
            </p:cNvSpPr>
            <p:nvPr/>
          </p:nvSpPr>
          <p:spPr bwMode="auto">
            <a:xfrm>
              <a:off x="3016" y="1019"/>
              <a:ext cx="1542" cy="86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김동윤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[ </a:t>
              </a:r>
              <a:r>
                <a:rPr kumimoji="0" lang="ko-KR" altLang="en-US" sz="1400" b="1">
                  <a:solidFill>
                    <a:schemeClr val="bg2"/>
                  </a:solidFill>
                </a:rPr>
                <a:t>동팔이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 ]</a:t>
              </a: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학번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:20424487</a:t>
              </a:r>
            </a:p>
            <a:p>
              <a:pPr algn="ctr" latinLnBrk="0"/>
              <a:r>
                <a:rPr kumimoji="0" lang="en-US" altLang="ko-KR" sz="1200">
                  <a:solidFill>
                    <a:schemeClr val="bg2"/>
                  </a:solidFill>
                </a:rPr>
                <a:t>E-mail:goodmamlst@naver.com</a:t>
              </a:r>
            </a:p>
            <a:p>
              <a:pPr algn="ctr" latinLnBrk="0"/>
              <a:r>
                <a:rPr kumimoji="0" lang="ko-KR" altLang="en-US" sz="1200">
                  <a:solidFill>
                    <a:schemeClr val="bg2"/>
                  </a:solidFill>
                </a:rPr>
                <a:t>포부 </a:t>
              </a:r>
              <a:r>
                <a:rPr kumimoji="0" lang="en-US" altLang="ko-KR" sz="1200">
                  <a:solidFill>
                    <a:schemeClr val="bg2"/>
                  </a:solidFill>
                </a:rPr>
                <a:t>: </a:t>
              </a:r>
              <a:r>
                <a:rPr kumimoji="0" lang="ko-KR" altLang="en-US" sz="1200">
                  <a:solidFill>
                    <a:schemeClr val="bg2"/>
                  </a:solidFill>
                </a:rPr>
                <a:t>만족 할수있는 결과를 얻기</a:t>
              </a:r>
              <a:endParaRPr kumimoji="0" lang="en-US" altLang="ko-KR" sz="1200">
                <a:solidFill>
                  <a:schemeClr val="bg2"/>
                </a:solidFill>
              </a:endParaRPr>
            </a:p>
            <a:p>
              <a:pPr algn="ctr" latinLnBrk="0"/>
              <a:r>
                <a:rPr kumimoji="0" lang="ko-KR" altLang="en-US" sz="1200">
                  <a:solidFill>
                    <a:schemeClr val="bg2"/>
                  </a:solidFill>
                </a:rPr>
                <a:t>위해 열심히 하겠습니다</a:t>
              </a:r>
              <a:r>
                <a:rPr kumimoji="0" lang="en-US" altLang="ko-KR" sz="1200">
                  <a:solidFill>
                    <a:schemeClr val="bg2"/>
                  </a:solidFill>
                </a:rPr>
                <a:t>.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16475" y="3146425"/>
            <a:ext cx="3643313" cy="1392238"/>
            <a:chOff x="3034" y="1982"/>
            <a:chExt cx="2295" cy="877"/>
          </a:xfrm>
        </p:grpSpPr>
        <p:grpSp>
          <p:nvGrpSpPr>
            <p:cNvPr id="17423" name="Group 22"/>
            <p:cNvGrpSpPr>
              <a:grpSpLocks/>
            </p:cNvGrpSpPr>
            <p:nvPr/>
          </p:nvGrpSpPr>
          <p:grpSpPr bwMode="auto">
            <a:xfrm>
              <a:off x="4649" y="2003"/>
              <a:ext cx="680" cy="856"/>
              <a:chOff x="4649" y="2051"/>
              <a:chExt cx="680" cy="766"/>
            </a:xfrm>
          </p:grpSpPr>
          <p:pic>
            <p:nvPicPr>
              <p:cNvPr id="17425" name="Picture 7" descr="IMG_2603-chlwlsgh-010-9384-881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49" y="2069"/>
                <a:ext cx="68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6" name="Rectangle 18"/>
              <p:cNvSpPr>
                <a:spLocks noChangeArrowheads="1"/>
              </p:cNvSpPr>
              <p:nvPr/>
            </p:nvSpPr>
            <p:spPr bwMode="auto">
              <a:xfrm>
                <a:off x="4649" y="2051"/>
                <a:ext cx="680" cy="766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kumimoji="0" lang="ko-KR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424" name="Rectangle 31"/>
            <p:cNvSpPr>
              <a:spLocks noChangeArrowheads="1"/>
            </p:cNvSpPr>
            <p:nvPr/>
          </p:nvSpPr>
          <p:spPr bwMode="auto">
            <a:xfrm>
              <a:off x="3034" y="1982"/>
              <a:ext cx="1542" cy="86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최진호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[ </a:t>
              </a:r>
              <a:r>
                <a:rPr kumimoji="0" lang="ko-KR" altLang="en-US" sz="1400" b="1">
                  <a:solidFill>
                    <a:schemeClr val="bg2"/>
                  </a:solidFill>
                </a:rPr>
                <a:t>자룡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]</a:t>
              </a: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학번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:20426702</a:t>
              </a:r>
            </a:p>
            <a:p>
              <a:pPr algn="ctr" latinLnBrk="0"/>
              <a:r>
                <a:rPr kumimoji="0" lang="en-US" altLang="ko-KR" sz="1400">
                  <a:solidFill>
                    <a:schemeClr val="bg2"/>
                  </a:solidFill>
                </a:rPr>
                <a:t>E-mail:sting244@nate.com</a:t>
              </a:r>
            </a:p>
            <a:p>
              <a:pPr algn="ctr" latinLnBrk="0"/>
              <a:r>
                <a:rPr kumimoji="0" lang="ko-KR" altLang="en-US" sz="1400">
                  <a:solidFill>
                    <a:schemeClr val="bg2"/>
                  </a:solidFill>
                </a:rPr>
                <a:t>포부 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: </a:t>
              </a:r>
              <a:r>
                <a:rPr kumimoji="0" lang="ko-KR" altLang="en-US" sz="1400">
                  <a:solidFill>
                    <a:schemeClr val="bg2"/>
                  </a:solidFill>
                </a:rPr>
                <a:t>맡은 일에 최선을 </a:t>
              </a:r>
              <a:endParaRPr kumimoji="0" lang="en-US" altLang="ko-KR" sz="1400">
                <a:solidFill>
                  <a:schemeClr val="bg2"/>
                </a:solidFill>
              </a:endParaRPr>
            </a:p>
            <a:p>
              <a:pPr algn="ctr" latinLnBrk="0"/>
              <a:r>
                <a:rPr kumimoji="0" lang="en-US" altLang="ko-KR" sz="1400">
                  <a:solidFill>
                    <a:schemeClr val="bg2"/>
                  </a:solidFill>
                </a:rPr>
                <a:t>   </a:t>
              </a:r>
              <a:r>
                <a:rPr kumimoji="0" lang="ko-KR" altLang="en-US" sz="1400">
                  <a:solidFill>
                    <a:schemeClr val="bg2"/>
                  </a:solidFill>
                </a:rPr>
                <a:t>다하겠습니다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.</a:t>
              </a:r>
              <a:endParaRPr kumimoji="0" lang="ko-KR" altLang="en-US" sz="140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816475" y="4721225"/>
            <a:ext cx="3643313" cy="1376363"/>
            <a:chOff x="3034" y="2974"/>
            <a:chExt cx="2295" cy="867"/>
          </a:xfrm>
        </p:grpSpPr>
        <p:sp>
          <p:nvSpPr>
            <p:cNvPr id="17421" name="Rectangle 19"/>
            <p:cNvSpPr>
              <a:spLocks noChangeArrowheads="1"/>
            </p:cNvSpPr>
            <p:nvPr/>
          </p:nvSpPr>
          <p:spPr bwMode="auto">
            <a:xfrm>
              <a:off x="4649" y="2974"/>
              <a:ext cx="680" cy="856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17422" name="Rectangle 32"/>
            <p:cNvSpPr>
              <a:spLocks noChangeArrowheads="1"/>
            </p:cNvSpPr>
            <p:nvPr/>
          </p:nvSpPr>
          <p:spPr bwMode="auto">
            <a:xfrm>
              <a:off x="3034" y="2980"/>
              <a:ext cx="1542" cy="86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이상승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[ </a:t>
              </a:r>
              <a:r>
                <a:rPr kumimoji="0" lang="ko-KR" altLang="en-US" sz="1400" b="1">
                  <a:solidFill>
                    <a:schemeClr val="bg2"/>
                  </a:solidFill>
                </a:rPr>
                <a:t>큰형님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 ]</a:t>
              </a:r>
            </a:p>
            <a:p>
              <a:pPr algn="ctr" latinLnBrk="0"/>
              <a:r>
                <a:rPr kumimoji="0" lang="ko-KR" altLang="en-US" sz="1400" b="1">
                  <a:solidFill>
                    <a:schemeClr val="bg2"/>
                  </a:solidFill>
                </a:rPr>
                <a:t>학번 </a:t>
              </a:r>
              <a:r>
                <a:rPr kumimoji="0" lang="en-US" altLang="ko-KR" sz="1400" b="1">
                  <a:solidFill>
                    <a:schemeClr val="bg2"/>
                  </a:solidFill>
                </a:rPr>
                <a:t>:20488106</a:t>
              </a:r>
            </a:p>
            <a:p>
              <a:pPr algn="ctr" latinLnBrk="0"/>
              <a:r>
                <a:rPr kumimoji="0" lang="en-US" altLang="ko-KR" sz="1400">
                  <a:solidFill>
                    <a:schemeClr val="bg2"/>
                  </a:solidFill>
                </a:rPr>
                <a:t>E-mail:sejun8225@korea.com</a:t>
              </a:r>
            </a:p>
            <a:p>
              <a:pPr algn="ctr" latinLnBrk="0"/>
              <a:r>
                <a:rPr kumimoji="0" lang="ko-KR" altLang="en-US" sz="1400">
                  <a:solidFill>
                    <a:schemeClr val="bg2"/>
                  </a:solidFill>
                </a:rPr>
                <a:t>포부 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: </a:t>
              </a:r>
              <a:r>
                <a:rPr kumimoji="0" lang="ko-KR" altLang="en-US" sz="1400">
                  <a:solidFill>
                    <a:schemeClr val="bg2"/>
                  </a:solidFill>
                </a:rPr>
                <a:t>실제처럼 열심히 </a:t>
              </a:r>
              <a:endParaRPr kumimoji="0" lang="en-US" altLang="ko-KR" sz="1400">
                <a:solidFill>
                  <a:schemeClr val="bg2"/>
                </a:solidFill>
              </a:endParaRPr>
            </a:p>
            <a:p>
              <a:pPr algn="ctr" latinLnBrk="0"/>
              <a:r>
                <a:rPr kumimoji="0" lang="ko-KR" altLang="en-US" sz="1400">
                  <a:solidFill>
                    <a:schemeClr val="bg2"/>
                  </a:solidFill>
                </a:rPr>
                <a:t>하겠습니다</a:t>
              </a:r>
              <a:r>
                <a:rPr kumimoji="0" lang="en-US" altLang="ko-KR" sz="1400">
                  <a:solidFill>
                    <a:schemeClr val="bg2"/>
                  </a:solidFill>
                </a:rPr>
                <a:t>.</a:t>
              </a:r>
            </a:p>
          </p:txBody>
        </p:sp>
      </p:grpSp>
      <p:sp>
        <p:nvSpPr>
          <p:cNvPr id="3" name="제목 1"/>
          <p:cNvSpPr>
            <a:spLocks/>
          </p:cNvSpPr>
          <p:nvPr/>
        </p:nvSpPr>
        <p:spPr bwMode="auto">
          <a:xfrm>
            <a:off x="1116013" y="333375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ko-KR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조 원 소 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21" grpId="0" animBg="1"/>
      <p:bldP spid="4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ea typeface="굴림" pitchFamily="50" charset="-127"/>
              </a:rPr>
              <a:t>프로젝트 선정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755775" y="1447800"/>
          <a:ext cx="72358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번호 개체 틀 4"/>
          <p:cNvSpPr txBox="1">
            <a:spLocks noGrp="1"/>
          </p:cNvSpPr>
          <p:nvPr/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latinLnBrk="0"/>
            <a:fld id="{C73DC205-4095-42A3-818A-BA8E18C833F3}" type="slidenum">
              <a:rPr kumimoji="0" lang="en-US" altLang="ko-KR" sz="1000">
                <a:solidFill>
                  <a:schemeClr val="bg1"/>
                </a:solidFill>
              </a:rPr>
              <a:pPr latinLnBrk="0"/>
              <a:t>6</a:t>
            </a:fld>
            <a:endParaRPr kumimoji="0" lang="en-US" altLang="ko-KR" sz="100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8913"/>
            <a:ext cx="3944938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확장공사 프로젝트 구간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34988" y="1484313"/>
            <a:ext cx="8429625" cy="5113337"/>
            <a:chOff x="204" y="799"/>
            <a:chExt cx="5310" cy="3221"/>
          </a:xfrm>
        </p:grpSpPr>
        <p:pic>
          <p:nvPicPr>
            <p:cNvPr id="19460" name="Picture 7" descr="제목 없음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799"/>
              <a:ext cx="531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Rectangle 9"/>
            <p:cNvSpPr>
              <a:spLocks noChangeArrowheads="1"/>
            </p:cNvSpPr>
            <p:nvPr/>
          </p:nvSpPr>
          <p:spPr bwMode="auto">
            <a:xfrm>
              <a:off x="4830" y="2568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6</a:t>
              </a:r>
            </a:p>
          </p:txBody>
        </p:sp>
        <p:sp>
          <p:nvSpPr>
            <p:cNvPr id="19462" name="Rectangle 10"/>
            <p:cNvSpPr>
              <a:spLocks noChangeArrowheads="1"/>
            </p:cNvSpPr>
            <p:nvPr/>
          </p:nvSpPr>
          <p:spPr bwMode="auto">
            <a:xfrm>
              <a:off x="4422" y="2296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5</a:t>
              </a:r>
            </a:p>
          </p:txBody>
        </p:sp>
        <p:sp>
          <p:nvSpPr>
            <p:cNvPr id="19463" name="Rectangle 11"/>
            <p:cNvSpPr>
              <a:spLocks noChangeArrowheads="1"/>
            </p:cNvSpPr>
            <p:nvPr/>
          </p:nvSpPr>
          <p:spPr bwMode="auto">
            <a:xfrm>
              <a:off x="4286" y="2115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4</a:t>
              </a:r>
            </a:p>
          </p:txBody>
        </p:sp>
        <p:sp>
          <p:nvSpPr>
            <p:cNvPr id="19464" name="Rectangle 12"/>
            <p:cNvSpPr>
              <a:spLocks noChangeArrowheads="1"/>
            </p:cNvSpPr>
            <p:nvPr/>
          </p:nvSpPr>
          <p:spPr bwMode="auto">
            <a:xfrm>
              <a:off x="4105" y="2069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3</a:t>
              </a:r>
            </a:p>
          </p:txBody>
        </p:sp>
        <p:sp>
          <p:nvSpPr>
            <p:cNvPr id="19465" name="Rectangle 13"/>
            <p:cNvSpPr>
              <a:spLocks noChangeArrowheads="1"/>
            </p:cNvSpPr>
            <p:nvPr/>
          </p:nvSpPr>
          <p:spPr bwMode="auto">
            <a:xfrm>
              <a:off x="3969" y="1842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2</a:t>
              </a:r>
            </a:p>
          </p:txBody>
        </p:sp>
        <p:sp>
          <p:nvSpPr>
            <p:cNvPr id="19466" name="Rectangle 14"/>
            <p:cNvSpPr>
              <a:spLocks noChangeArrowheads="1"/>
            </p:cNvSpPr>
            <p:nvPr/>
          </p:nvSpPr>
          <p:spPr bwMode="auto">
            <a:xfrm>
              <a:off x="3787" y="1752"/>
              <a:ext cx="13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/>
              <a:r>
                <a:rPr kumimoji="0" lang="en-US" altLang="ko-KR" sz="80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79613" y="4868863"/>
            <a:ext cx="5522912" cy="1477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장소</a:t>
            </a:r>
            <a:r>
              <a:rPr lang="en-US" altLang="ko-KR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: </a:t>
            </a: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충청북도 진천군   신정 </a:t>
            </a:r>
            <a:r>
              <a:rPr lang="en-US" altLang="ko-KR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~</a:t>
            </a: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장월          </a:t>
            </a:r>
            <a:endParaRPr lang="ko-KR" sz="2400" b="1" smtClean="0">
              <a:solidFill>
                <a:srgbClr val="FFC000"/>
              </a:solidFill>
              <a:latin typeface="굴림" charset="-127"/>
              <a:ea typeface="굴림" charset="-127"/>
            </a:endParaRPr>
          </a:p>
          <a:p>
            <a:pPr eaLnBrk="1" hangingPunct="1">
              <a:defRPr/>
            </a:pPr>
            <a:r>
              <a:rPr lang="en-US" altLang="ko-KR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1. </a:t>
            </a: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좁고 울퉁불퉁 인도 </a:t>
            </a:r>
          </a:p>
          <a:p>
            <a:pPr eaLnBrk="1" hangingPunct="1">
              <a:defRPr/>
            </a:pPr>
            <a:r>
              <a:rPr lang="en-US" altLang="ko-KR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2. </a:t>
            </a: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교통사고 위험</a:t>
            </a:r>
          </a:p>
          <a:p>
            <a:pPr eaLnBrk="1" hangingPunct="1">
              <a:defRPr/>
            </a:pPr>
            <a:r>
              <a:rPr lang="en-US" altLang="ko-KR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3. </a:t>
            </a:r>
            <a:r>
              <a:rPr lang="ko-KR" altLang="en-US" sz="2400" b="1" smtClean="0">
                <a:solidFill>
                  <a:srgbClr val="FFC000"/>
                </a:solidFill>
                <a:latin typeface="굴림" charset="-127"/>
                <a:ea typeface="굴림" charset="-127"/>
              </a:rPr>
              <a:t>포장 상태 불량</a:t>
            </a:r>
          </a:p>
          <a:p>
            <a:pPr eaLnBrk="1" hangingPunct="1">
              <a:defRPr/>
            </a:pPr>
            <a:endParaRPr lang="ko-KR" altLang="en-US" sz="2400" b="1" smtClean="0">
              <a:latin typeface="굴림" charset="-127"/>
              <a:ea typeface="굴림" charset="-127"/>
            </a:endParaRPr>
          </a:p>
        </p:txBody>
      </p:sp>
      <p:pic>
        <p:nvPicPr>
          <p:cNvPr id="19458" name="그림 개체 틀 9" descr="그림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7763" y="1447800"/>
            <a:ext cx="4459287" cy="3344863"/>
          </a:xfrm>
        </p:spPr>
      </p:pic>
      <p:sp>
        <p:nvSpPr>
          <p:cNvPr id="2" name="제목 1"/>
          <p:cNvSpPr>
            <a:spLocks/>
          </p:cNvSpPr>
          <p:nvPr/>
        </p:nvSpPr>
        <p:spPr bwMode="auto">
          <a:xfrm>
            <a:off x="1116013" y="333375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ko-KR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사례 및 문제점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>
                <a:solidFill>
                  <a:srgbClr val="FFC000"/>
                </a:solidFill>
                <a:ea typeface="굴림" pitchFamily="50" charset="-127"/>
              </a:rPr>
              <a:t>현황 및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8175" y="2055813"/>
            <a:ext cx="3425825" cy="44688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1.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설계기준 폭 고려</a:t>
            </a:r>
            <a:endParaRPr lang="en-US" altLang="ko-KR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   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(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왕복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-2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차선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6m)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2.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확장 가능구간                      확장확보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   </a:t>
            </a:r>
            <a:endParaRPr lang="en-US" altLang="ko-KR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3.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확장불가시 갓길설치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      </a:t>
            </a:r>
            <a:endParaRPr lang="en-US" altLang="ko-KR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4. 6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번 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90m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성토필요                                                                               </a:t>
            </a:r>
          </a:p>
        </p:txBody>
      </p: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650875" y="1544638"/>
            <a:ext cx="4784725" cy="4908550"/>
            <a:chOff x="93" y="912"/>
            <a:chExt cx="3014" cy="3092"/>
          </a:xfrm>
        </p:grpSpPr>
        <p:grpSp>
          <p:nvGrpSpPr>
            <p:cNvPr id="21508" name="Group 19"/>
            <p:cNvGrpSpPr>
              <a:grpSpLocks/>
            </p:cNvGrpSpPr>
            <p:nvPr/>
          </p:nvGrpSpPr>
          <p:grpSpPr bwMode="auto">
            <a:xfrm>
              <a:off x="1633" y="912"/>
              <a:ext cx="1474" cy="1020"/>
              <a:chOff x="1592" y="912"/>
              <a:chExt cx="1480" cy="988"/>
            </a:xfrm>
          </p:grpSpPr>
          <p:pic>
            <p:nvPicPr>
              <p:cNvPr id="21525" name="Picture 1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92" y="912"/>
                <a:ext cx="1480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6" name="Rectangle 14"/>
              <p:cNvSpPr>
                <a:spLocks noChangeArrowheads="1"/>
              </p:cNvSpPr>
              <p:nvPr/>
            </p:nvSpPr>
            <p:spPr bwMode="auto">
              <a:xfrm>
                <a:off x="2258" y="1578"/>
                <a:ext cx="785" cy="2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(6.0m)</a:t>
                </a:r>
                <a:endParaRPr kumimoji="0" lang="ko-KR" altLang="ko-KR"/>
              </a:p>
            </p:txBody>
          </p:sp>
        </p:grpSp>
        <p:grpSp>
          <p:nvGrpSpPr>
            <p:cNvPr id="21509" name="Group 18"/>
            <p:cNvGrpSpPr>
              <a:grpSpLocks/>
            </p:cNvGrpSpPr>
            <p:nvPr/>
          </p:nvGrpSpPr>
          <p:grpSpPr bwMode="auto">
            <a:xfrm>
              <a:off x="93" y="912"/>
              <a:ext cx="1474" cy="1020"/>
              <a:chOff x="112" y="912"/>
              <a:chExt cx="1480" cy="988"/>
            </a:xfrm>
          </p:grpSpPr>
          <p:pic>
            <p:nvPicPr>
              <p:cNvPr id="21522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2" y="912"/>
                <a:ext cx="1480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3" name="Rectangle 14"/>
              <p:cNvSpPr>
                <a:spLocks noChangeArrowheads="1"/>
              </p:cNvSpPr>
              <p:nvPr/>
            </p:nvSpPr>
            <p:spPr bwMode="auto">
              <a:xfrm>
                <a:off x="630" y="1578"/>
                <a:ext cx="888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(6.5m)</a:t>
                </a:r>
                <a:endParaRPr kumimoji="0" lang="ko-KR" altLang="ko-KR"/>
              </a:p>
            </p:txBody>
          </p:sp>
          <p:sp>
            <p:nvSpPr>
              <p:cNvPr id="21524" name="Rectangle 14"/>
              <p:cNvSpPr>
                <a:spLocks noChangeArrowheads="1"/>
              </p:cNvSpPr>
              <p:nvPr/>
            </p:nvSpPr>
            <p:spPr bwMode="auto">
              <a:xfrm>
                <a:off x="112" y="912"/>
                <a:ext cx="814" cy="3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(4.2m)</a:t>
                </a:r>
                <a:endParaRPr kumimoji="0" lang="ko-KR" altLang="ko-KR"/>
              </a:p>
            </p:txBody>
          </p:sp>
        </p:grpSp>
        <p:grpSp>
          <p:nvGrpSpPr>
            <p:cNvPr id="21510" name="Group 20"/>
            <p:cNvGrpSpPr>
              <a:grpSpLocks/>
            </p:cNvGrpSpPr>
            <p:nvPr/>
          </p:nvGrpSpPr>
          <p:grpSpPr bwMode="auto">
            <a:xfrm>
              <a:off x="93" y="1948"/>
              <a:ext cx="1474" cy="1020"/>
              <a:chOff x="112" y="1874"/>
              <a:chExt cx="1531" cy="1110"/>
            </a:xfrm>
          </p:grpSpPr>
          <p:pic>
            <p:nvPicPr>
              <p:cNvPr id="21520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2" y="1874"/>
                <a:ext cx="1531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1" name="Rectangle 14"/>
              <p:cNvSpPr>
                <a:spLocks noChangeArrowheads="1"/>
              </p:cNvSpPr>
              <p:nvPr/>
            </p:nvSpPr>
            <p:spPr bwMode="auto">
              <a:xfrm>
                <a:off x="556" y="2688"/>
                <a:ext cx="814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/>
                  <a:t>(4.3m)</a:t>
                </a:r>
                <a:endParaRPr kumimoji="0" lang="ko-KR" altLang="ko-KR"/>
              </a:p>
            </p:txBody>
          </p:sp>
        </p:grpSp>
        <p:grpSp>
          <p:nvGrpSpPr>
            <p:cNvPr id="21511" name="Group 21"/>
            <p:cNvGrpSpPr>
              <a:grpSpLocks/>
            </p:cNvGrpSpPr>
            <p:nvPr/>
          </p:nvGrpSpPr>
          <p:grpSpPr bwMode="auto">
            <a:xfrm>
              <a:off x="1633" y="1948"/>
              <a:ext cx="1474" cy="1020"/>
              <a:chOff x="1518" y="1874"/>
              <a:chExt cx="1531" cy="1110"/>
            </a:xfrm>
          </p:grpSpPr>
          <p:pic>
            <p:nvPicPr>
              <p:cNvPr id="21518" name="Picture 1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18" y="1874"/>
                <a:ext cx="1531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9" name="Rectangle 14"/>
              <p:cNvSpPr>
                <a:spLocks noChangeArrowheads="1"/>
              </p:cNvSpPr>
              <p:nvPr/>
            </p:nvSpPr>
            <p:spPr bwMode="auto">
              <a:xfrm>
                <a:off x="2332" y="2688"/>
                <a:ext cx="666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 (5.2m)</a:t>
                </a:r>
                <a:endParaRPr kumimoji="0" lang="ko-KR" altLang="ko-KR"/>
              </a:p>
            </p:txBody>
          </p:sp>
        </p:grpSp>
        <p:grpSp>
          <p:nvGrpSpPr>
            <p:cNvPr id="21512" name="Group 22"/>
            <p:cNvGrpSpPr>
              <a:grpSpLocks/>
            </p:cNvGrpSpPr>
            <p:nvPr/>
          </p:nvGrpSpPr>
          <p:grpSpPr bwMode="auto">
            <a:xfrm>
              <a:off x="93" y="2984"/>
              <a:ext cx="1474" cy="1020"/>
              <a:chOff x="112" y="3058"/>
              <a:chExt cx="1441" cy="962"/>
            </a:xfrm>
          </p:grpSpPr>
          <p:pic>
            <p:nvPicPr>
              <p:cNvPr id="21516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2" y="3058"/>
                <a:ext cx="1441" cy="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Rectangle 14"/>
              <p:cNvSpPr>
                <a:spLocks noChangeArrowheads="1"/>
              </p:cNvSpPr>
              <p:nvPr/>
            </p:nvSpPr>
            <p:spPr bwMode="auto">
              <a:xfrm>
                <a:off x="778" y="3650"/>
                <a:ext cx="711" cy="2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(6.5m)</a:t>
                </a:r>
                <a:endParaRPr kumimoji="0" lang="ko-KR" altLang="ko-KR"/>
              </a:p>
            </p:txBody>
          </p:sp>
        </p:grpSp>
        <p:grpSp>
          <p:nvGrpSpPr>
            <p:cNvPr id="21513" name="Group 23"/>
            <p:cNvGrpSpPr>
              <a:grpSpLocks/>
            </p:cNvGrpSpPr>
            <p:nvPr/>
          </p:nvGrpSpPr>
          <p:grpSpPr bwMode="auto">
            <a:xfrm>
              <a:off x="1633" y="2984"/>
              <a:ext cx="1474" cy="1020"/>
              <a:chOff x="1592" y="2984"/>
              <a:chExt cx="1480" cy="1016"/>
            </a:xfrm>
          </p:grpSpPr>
          <p:pic>
            <p:nvPicPr>
              <p:cNvPr id="21514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92" y="2984"/>
                <a:ext cx="1480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5" name="Rectangle 14"/>
              <p:cNvSpPr>
                <a:spLocks noChangeArrowheads="1"/>
              </p:cNvSpPr>
              <p:nvPr/>
            </p:nvSpPr>
            <p:spPr bwMode="auto">
              <a:xfrm>
                <a:off x="2332" y="3650"/>
                <a:ext cx="637" cy="3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r>
                  <a:rPr kumimoji="0" lang="en-US" altLang="ko-KR" sz="1800">
                    <a:latin typeface="굴림" charset="-127"/>
                  </a:rPr>
                  <a:t>(4.9m)</a:t>
                </a:r>
                <a:endParaRPr kumimoji="0" lang="ko-KR" altLang="ko-K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>
                <a:solidFill>
                  <a:srgbClr val="FFC000"/>
                </a:solidFill>
                <a:ea typeface="굴림" pitchFamily="50" charset="-127"/>
              </a:rPr>
              <a:t>개선사항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2,4,6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구간을 사유지 확보로 확장</a:t>
            </a:r>
          </a:p>
          <a:p>
            <a:pPr eaLnBrk="1" hangingPunct="1">
              <a:lnSpc>
                <a:spcPct val="90000"/>
              </a:lnSpc>
              <a:defRPr/>
            </a:pPr>
            <a:endParaRPr lang="ko-KR" altLang="en-US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3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번 인근의 현재 활용하지 않는 공간에 </a:t>
            </a:r>
            <a:br>
              <a:rPr lang="ko-KR" altLang="en-US" sz="2400" smtClean="0">
                <a:solidFill>
                  <a:srgbClr val="FFC000"/>
                </a:solidFill>
                <a:ea typeface="굴림" charset="-127"/>
              </a:rPr>
            </a:b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갓길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(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버스베이식</a:t>
            </a: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) 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설치</a:t>
            </a:r>
          </a:p>
          <a:p>
            <a:pPr eaLnBrk="1" hangingPunct="1">
              <a:lnSpc>
                <a:spcPct val="90000"/>
              </a:lnSpc>
              <a:defRPr/>
            </a:pPr>
            <a:endParaRPr lang="ko-KR" altLang="en-US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3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번으로 인한 정체를 막기 위한 추가 갓길 </a:t>
            </a:r>
            <a:br>
              <a:rPr lang="ko-KR" altLang="en-US" sz="2400" smtClean="0">
                <a:solidFill>
                  <a:srgbClr val="FFC000"/>
                </a:solidFill>
                <a:ea typeface="굴림" charset="-127"/>
              </a:rPr>
            </a:b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및 주차공간 확보</a:t>
            </a:r>
          </a:p>
          <a:p>
            <a:pPr eaLnBrk="1" hangingPunct="1">
              <a:lnSpc>
                <a:spcPct val="90000"/>
              </a:lnSpc>
              <a:defRPr/>
            </a:pPr>
            <a:endParaRPr lang="ko-KR" altLang="en-US" sz="2400" smtClean="0">
              <a:solidFill>
                <a:srgbClr val="FFC000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2400" smtClean="0">
                <a:solidFill>
                  <a:srgbClr val="FFC000"/>
                </a:solidFill>
                <a:ea typeface="굴림" charset="-127"/>
              </a:rPr>
              <a:t>6</a:t>
            </a: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번 성토에 필요한 흙은 각 구간에서 절토하여</a:t>
            </a:r>
            <a:br>
              <a:rPr lang="ko-KR" altLang="en-US" sz="2400" smtClean="0">
                <a:solidFill>
                  <a:srgbClr val="FFC000"/>
                </a:solidFill>
                <a:ea typeface="굴림" charset="-127"/>
              </a:rPr>
            </a:br>
            <a:r>
              <a:rPr lang="ko-KR" altLang="en-US" sz="2400" smtClean="0">
                <a:solidFill>
                  <a:srgbClr val="FFC000"/>
                </a:solidFill>
                <a:ea typeface="굴림" charset="-127"/>
              </a:rPr>
              <a:t>비용절감</a:t>
            </a:r>
          </a:p>
          <a:p>
            <a:pPr eaLnBrk="1" hangingPunct="1">
              <a:lnSpc>
                <a:spcPct val="90000"/>
              </a:lnSpc>
              <a:defRPr/>
            </a:pPr>
            <a:endParaRPr lang="ko-KR" altLang="en-US" sz="240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ko-KR" altLang="en-US" sz="2400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전석현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전석현</Template>
  <TotalTime>89</TotalTime>
  <Words>586</Words>
  <Application>Microsoft PowerPoint</Application>
  <PresentationFormat>화면 슬라이드 쇼(4:3)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전석현</vt:lpstr>
      <vt:lpstr> 토 목 불 패</vt:lpstr>
      <vt:lpstr>도로확장공사 </vt:lpstr>
      <vt:lpstr>목  차</vt:lpstr>
      <vt:lpstr>슬라이드 4</vt:lpstr>
      <vt:lpstr>프로젝트 선정</vt:lpstr>
      <vt:lpstr>슬라이드 6</vt:lpstr>
      <vt:lpstr>슬라이드 7</vt:lpstr>
      <vt:lpstr>현황 및 문제점</vt:lpstr>
      <vt:lpstr>개선사항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감사합니다.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도로확장공사 </dc:title>
  <dc:subject/>
  <dc:creator>SYSTEM</dc:creator>
  <cp:keywords/>
  <dc:description/>
  <cp:lastModifiedBy>SYSTEM</cp:lastModifiedBy>
  <cp:revision>28</cp:revision>
  <cp:lastPrinted>1601-01-01T00:00:00Z</cp:lastPrinted>
  <dcterms:created xsi:type="dcterms:W3CDTF">2010-12-07T11:54:15Z</dcterms:created>
  <dcterms:modified xsi:type="dcterms:W3CDTF">2010-12-19T10:00:33Z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TC011408321042</vt:lpwstr>
  </property>
</Properties>
</file>