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57" r:id="rId4"/>
    <p:sldId id="265" r:id="rId5"/>
    <p:sldId id="264" r:id="rId6"/>
    <p:sldId id="261" r:id="rId7"/>
    <p:sldId id="263" r:id="rId8"/>
    <p:sldId id="262" r:id="rId9"/>
    <p:sldId id="267" r:id="rId10"/>
    <p:sldId id="266" r:id="rId11"/>
    <p:sldId id="268" r:id="rId12"/>
    <p:sldId id="269" r:id="rId13"/>
    <p:sldId id="270" r:id="rId14"/>
    <p:sldId id="271" r:id="rId15"/>
    <p:sldId id="260" r:id="rId16"/>
  </p:sldIdLst>
  <p:sldSz cx="9144000" cy="6858000" type="screen4x3"/>
  <p:notesSz cx="6858000" cy="9144000"/>
  <p:embeddedFontLst>
    <p:embeddedFont>
      <p:font typeface="맑은 고딕" pitchFamily="50" charset="-127"/>
      <p:regular r:id="rId17"/>
      <p:bold r:id="rId18"/>
    </p:embeddedFont>
    <p:embeddedFont>
      <p:font typeface="Arial Black" pitchFamily="34" charset="0"/>
      <p:regular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921"/>
    <a:srgbClr val="0A4E1C"/>
    <a:srgbClr val="98E894"/>
    <a:srgbClr val="00D614"/>
    <a:srgbClr val="18BE43"/>
    <a:srgbClr val="BAE18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99" autoAdjust="0"/>
    <p:restoredTop sz="84127" autoAdjust="0"/>
  </p:normalViewPr>
  <p:slideViewPr>
    <p:cSldViewPr>
      <p:cViewPr>
        <p:scale>
          <a:sx n="75" d="100"/>
          <a:sy n="75" d="100"/>
        </p:scale>
        <p:origin x="-2022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n>
                  <a:solidFill>
                    <a:schemeClr val="bg1">
                      <a:alpha val="20000"/>
                    </a:schemeClr>
                  </a:solidFill>
                </a:ln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571868" y="4857760"/>
            <a:ext cx="5572132" cy="781040"/>
          </a:xfrm>
        </p:spPr>
        <p:txBody>
          <a:bodyPr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2400" kern="1200" dirty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E0AD-CA8B-40FF-8D0E-44396516C6FB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8AFA-FD19-454D-A1C3-1B6D360E95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E0AD-CA8B-40FF-8D0E-44396516C6FB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8AFA-FD19-454D-A1C3-1B6D360E95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E0AD-CA8B-40FF-8D0E-44396516C6FB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8AFA-FD19-454D-A1C3-1B6D360E95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E0AD-CA8B-40FF-8D0E-44396516C6FB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8AFA-FD19-454D-A1C3-1B6D360E95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E0AD-CA8B-40FF-8D0E-44396516C6FB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8AFA-FD19-454D-A1C3-1B6D360E95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E0AD-CA8B-40FF-8D0E-44396516C6FB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8AFA-FD19-454D-A1C3-1B6D360E95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E0AD-CA8B-40FF-8D0E-44396516C6FB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8AFA-FD19-454D-A1C3-1B6D360E95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E0AD-CA8B-40FF-8D0E-44396516C6FB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8AFA-FD19-454D-A1C3-1B6D360E95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E0AD-CA8B-40FF-8D0E-44396516C6FB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8AFA-FD19-454D-A1C3-1B6D360E95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E0AD-CA8B-40FF-8D0E-44396516C6FB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8AFA-FD19-454D-A1C3-1B6D360E95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E0AD-CA8B-40FF-8D0E-44396516C6FB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8AFA-FD19-454D-A1C3-1B6D360E95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42844" y="142876"/>
            <a:ext cx="82296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5E0AD-CA8B-40FF-8D0E-44396516C6FB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C8AFA-FD19-454D-A1C3-1B6D360E95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spcBef>
          <a:spcPct val="0"/>
        </a:spcBef>
        <a:buNone/>
        <a:defRPr lang="ko-KR" altLang="en-US" sz="4800" kern="1200" smtClean="0">
          <a:ln>
            <a:solidFill>
              <a:schemeClr val="tx1">
                <a:alpha val="20000"/>
              </a:schemeClr>
            </a:solidFill>
          </a:ln>
          <a:blipFill>
            <a:blip r:embed="rId14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3600" kern="1200" dirty="0" smtClean="0">
          <a:ln>
            <a:solidFill>
              <a:schemeClr val="bg1">
                <a:alpha val="20000"/>
              </a:schemeClr>
            </a:solidFill>
          </a:ln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2800" kern="1200" dirty="0" smtClean="0">
          <a:ln>
            <a:solidFill>
              <a:schemeClr val="bg1">
                <a:alpha val="20000"/>
              </a:schemeClr>
            </a:solidFill>
          </a:ln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400" kern="1200" dirty="0" smtClean="0">
          <a:ln>
            <a:solidFill>
              <a:schemeClr val="bg1">
                <a:alpha val="20000"/>
              </a:schemeClr>
            </a:solidFill>
          </a:ln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dirty="0" smtClean="0">
          <a:ln>
            <a:solidFill>
              <a:schemeClr val="bg1">
                <a:alpha val="20000"/>
              </a:schemeClr>
            </a:solidFill>
          </a:ln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2000" kern="1200" dirty="0">
          <a:ln>
            <a:solidFill>
              <a:schemeClr val="bg1">
                <a:alpha val="20000"/>
              </a:schemeClr>
            </a:solidFill>
          </a:ln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____2.xls"/><Relationship Id="rId5" Type="http://schemas.openxmlformats.org/officeDocument/2006/relationships/oleObject" Target="../embeddings/Microsoft_Office_Excel_97-2003_____1.xls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Excel_97-2003_____4.xls"/><Relationship Id="rId5" Type="http://schemas.openxmlformats.org/officeDocument/2006/relationships/oleObject" Target="../embeddings/Microsoft_Office_Excel_97-2003_____3.xls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67238" y="1412776"/>
            <a:ext cx="87767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잔디를 훼손하지 않는 방법</a:t>
            </a:r>
            <a:endParaRPr lang="ko-KR" altLang="en-US" sz="5400" dirty="0">
              <a:ln>
                <a:solidFill>
                  <a:schemeClr val="tx1">
                    <a:alpha val="20000"/>
                  </a:schemeClr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-377823" y="1790599"/>
            <a:ext cx="111283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699792" y="4149080"/>
            <a:ext cx="595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조원</a:t>
            </a:r>
            <a:r>
              <a:rPr lang="en-US" altLang="ko-KR" sz="24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ko-KR" altLang="en-US" sz="24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김경철</a:t>
            </a:r>
            <a:r>
              <a:rPr lang="en-US" altLang="ko-KR" sz="24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ko-KR" altLang="en-US" sz="24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안중근</a:t>
            </a:r>
            <a:r>
              <a:rPr lang="en-US" altLang="ko-KR" sz="24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ko-KR" altLang="en-US" sz="24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장호용</a:t>
            </a:r>
            <a:r>
              <a:rPr lang="en-US" altLang="ko-KR" sz="24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ko-KR" altLang="en-US" sz="24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홍현</a:t>
            </a:r>
            <a:r>
              <a:rPr lang="en-US" altLang="ko-KR" sz="24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ko-KR" altLang="en-US" sz="24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황우재</a:t>
            </a:r>
            <a:endParaRPr lang="ko-KR" altLang="en-US" sz="2400" dirty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2348880"/>
            <a:ext cx="2606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ko-KR" altLang="en-US" sz="320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조 상부상조</a:t>
            </a:r>
            <a:endParaRPr lang="ko-KR" altLang="en-US" sz="3200" dirty="0">
              <a:ln>
                <a:solidFill>
                  <a:schemeClr val="tx1">
                    <a:alpha val="20000"/>
                  </a:schemeClr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직사각형 41"/>
          <p:cNvSpPr/>
          <p:nvPr/>
        </p:nvSpPr>
        <p:spPr>
          <a:xfrm flipH="1">
            <a:off x="0" y="2204864"/>
            <a:ext cx="9144000" cy="3960440"/>
          </a:xfrm>
          <a:prstGeom prst="rect">
            <a:avLst/>
          </a:prstGeom>
          <a:gradFill>
            <a:gsLst>
              <a:gs pos="0">
                <a:srgbClr val="0A4E1C">
                  <a:alpha val="53000"/>
                </a:srgbClr>
              </a:gs>
              <a:gs pos="100000">
                <a:srgbClr val="0A4E1C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10" descr="C:\Users\beans\AppData\Local\Microsoft\Windows\Temporary Internet Files\Content.IE5\DM83BQPR\MPj04229860000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84375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고객 요구 분석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126876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2-2. </a:t>
            </a:r>
            <a:r>
              <a:rPr lang="ko-KR" altLang="en-US" sz="36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고객의 요구 리스트 및 순위</a:t>
            </a:r>
            <a:endParaRPr lang="ko-KR" altLang="en-US" sz="3600" dirty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073" name="Picture 1" descr="C:\Users\beans\AppData\Local\Microsoft\Windows\Temporary Internet Files\Content.IE5\JUBKL0ZO\MCj044020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642942" cy="5945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75" name="AutoShape 3"/>
          <p:cNvSpPr>
            <a:spLocks noChangeAspect="1" noChangeArrowheads="1" noTextEdit="1"/>
          </p:cNvSpPr>
          <p:nvPr/>
        </p:nvSpPr>
        <p:spPr bwMode="auto">
          <a:xfrm>
            <a:off x="1500188" y="3286125"/>
            <a:ext cx="18573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467544" y="2492896"/>
            <a:ext cx="8064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고객의 요구를 각 가중치를 통해 투표한 결과</a:t>
            </a:r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잔디를 사용하는데 있어 편의성과 안전성을 </a:t>
            </a:r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</a:p>
          <a:p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중시하는 것으로 나타났다</a:t>
            </a:r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직사각형 41"/>
          <p:cNvSpPr/>
          <p:nvPr/>
        </p:nvSpPr>
        <p:spPr>
          <a:xfrm flipH="1">
            <a:off x="0" y="2204864"/>
            <a:ext cx="9144000" cy="3960440"/>
          </a:xfrm>
          <a:prstGeom prst="rect">
            <a:avLst/>
          </a:prstGeom>
          <a:gradFill>
            <a:gsLst>
              <a:gs pos="0">
                <a:srgbClr val="0A4E1C">
                  <a:alpha val="53000"/>
                </a:srgbClr>
              </a:gs>
              <a:gs pos="100000">
                <a:srgbClr val="0A4E1C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10" descr="C:\Users\beans\AppData\Local\Microsoft\Windows\Temporary Internet Files\Content.IE5\DM83BQPR\MPj04229860000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84375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설계사양 정의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126876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3-1. </a:t>
            </a:r>
            <a:r>
              <a:rPr lang="ko-KR" altLang="en-US" sz="36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설계사양 후보 리스트</a:t>
            </a:r>
            <a:r>
              <a:rPr lang="en-US" altLang="ko-KR" sz="36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</a:t>
            </a:r>
          </a:p>
        </p:txBody>
      </p:sp>
      <p:pic>
        <p:nvPicPr>
          <p:cNvPr id="3073" name="Picture 1" descr="C:\Users\beans\AppData\Local\Microsoft\Windows\Temporary Internet Files\Content.IE5\JUBKL0ZO\MCj044020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642942" cy="5945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75" name="AutoShape 3"/>
          <p:cNvSpPr>
            <a:spLocks noChangeAspect="1" noChangeArrowheads="1" noTextEdit="1"/>
          </p:cNvSpPr>
          <p:nvPr/>
        </p:nvSpPr>
        <p:spPr bwMode="auto">
          <a:xfrm>
            <a:off x="1500188" y="3286125"/>
            <a:ext cx="18573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395536" y="2204864"/>
          <a:ext cx="8404782" cy="390587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008110"/>
                <a:gridCol w="1296144"/>
                <a:gridCol w="2592288"/>
                <a:gridCol w="1152128"/>
                <a:gridCol w="1080120"/>
                <a:gridCol w="1275992"/>
              </a:tblGrid>
              <a:tr h="5112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요구순위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설계사양</a:t>
                      </a:r>
                      <a:endParaRPr lang="en-US" altLang="ko-KR" sz="2000" b="0" i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   번호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측정기준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단위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목표 값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설계제한요소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</a:tr>
              <a:tr h="511291"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2000" b="0" i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2000" b="0" i="0" u="non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샛길의 폭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i="0" u="none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ko-KR" altLang="en-US" sz="16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i="0" u="none" dirty="0" smtClean="0">
                          <a:solidFill>
                            <a:schemeClr val="tx1"/>
                          </a:solidFill>
                        </a:rPr>
                        <a:t>2m</a:t>
                      </a:r>
                      <a:endParaRPr lang="ko-KR" altLang="en-US" sz="16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편의성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</a:tr>
              <a:tr h="51129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샛길의 수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dirty="0" smtClean="0">
                          <a:solidFill>
                            <a:schemeClr val="tx1"/>
                          </a:solidFill>
                        </a:rPr>
                        <a:t>개</a:t>
                      </a:r>
                      <a:r>
                        <a:rPr lang="en-US" altLang="ko-KR" sz="1600" b="0" i="0" u="none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㎡</a:t>
                      </a: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u="non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400" b="0" i="0" u="none" dirty="0" smtClean="0">
                          <a:solidFill>
                            <a:schemeClr val="tx1"/>
                          </a:solidFill>
                        </a:rPr>
                        <a:t>개</a:t>
                      </a:r>
                      <a:r>
                        <a:rPr lang="en-US" altLang="ko-KR" sz="1400" b="0" i="0" u="none" dirty="0" smtClean="0">
                          <a:solidFill>
                            <a:schemeClr val="tx1"/>
                          </a:solidFill>
                        </a:rPr>
                        <a:t>/100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㎡</a:t>
                      </a:r>
                      <a:endParaRPr lang="ko-KR" alt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편의성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</a:tr>
              <a:tr h="5112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잔디의</a:t>
                      </a:r>
                      <a:r>
                        <a:rPr lang="ko-KR" altLang="en-US" sz="2000" b="0" i="0" u="none" baseline="0" dirty="0" smtClean="0">
                          <a:solidFill>
                            <a:schemeClr val="tx1"/>
                          </a:solidFill>
                        </a:rPr>
                        <a:t> 탄력 정도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i="0" u="non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600" b="0" i="0" u="none" dirty="0" smtClean="0">
                          <a:solidFill>
                            <a:schemeClr val="tx1"/>
                          </a:solidFill>
                        </a:rPr>
                        <a:t>점 척도</a:t>
                      </a:r>
                      <a:endParaRPr lang="ko-KR" altLang="en-US" sz="16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i="0" u="none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600" b="0" i="0" u="none" dirty="0" smtClean="0">
                          <a:solidFill>
                            <a:schemeClr val="tx1"/>
                          </a:solidFill>
                        </a:rPr>
                        <a:t>점 이상</a:t>
                      </a:r>
                      <a:endParaRPr lang="ko-KR" altLang="en-US" sz="16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안전성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</a:tr>
              <a:tr h="5112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잔디의</a:t>
                      </a:r>
                      <a:r>
                        <a:rPr lang="ko-KR" altLang="en-US" sz="2000" b="0" i="0" u="none" baseline="0" dirty="0" smtClean="0">
                          <a:solidFill>
                            <a:schemeClr val="tx1"/>
                          </a:solidFill>
                        </a:rPr>
                        <a:t> 물 흡수율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solidFill>
                            <a:schemeClr val="tx1"/>
                          </a:solidFill>
                        </a:rPr>
                        <a:t>ml/</a:t>
                      </a:r>
                      <a:r>
                        <a:rPr lang="ko-KR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㎡</a:t>
                      </a: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u="none" dirty="0" smtClean="0">
                          <a:solidFill>
                            <a:schemeClr val="tx1"/>
                          </a:solidFill>
                        </a:rPr>
                        <a:t>100ml/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㎡</a:t>
                      </a:r>
                      <a:endParaRPr lang="ko-KR" alt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안전성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</a:tr>
              <a:tr h="511291"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2000" b="0" i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2000" b="0" i="0" u="none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울타리의 높이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i="0" u="none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ko-KR" altLang="en-US" sz="16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i="0" u="none" dirty="0" smtClean="0">
                          <a:solidFill>
                            <a:schemeClr val="tx1"/>
                          </a:solidFill>
                        </a:rPr>
                        <a:t>0.5~1m</a:t>
                      </a:r>
                      <a:endParaRPr lang="ko-KR" altLang="en-US" sz="16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편의성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</a:tr>
              <a:tr h="51129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울타리의 재질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i="0" u="none" dirty="0" smtClean="0">
                          <a:solidFill>
                            <a:schemeClr val="tx1"/>
                          </a:solidFill>
                        </a:rPr>
                        <a:t>선호도</a:t>
                      </a:r>
                      <a:endParaRPr lang="en-US" altLang="ko-KR" sz="1600" b="0" i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600" b="0" i="0" u="none" dirty="0" smtClean="0">
                          <a:solidFill>
                            <a:schemeClr val="tx1"/>
                          </a:solidFill>
                        </a:rPr>
                        <a:t>조사</a:t>
                      </a:r>
                      <a:endParaRPr lang="ko-KR" altLang="en-US" sz="16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i="0" u="none" dirty="0" smtClean="0">
                          <a:solidFill>
                            <a:schemeClr val="tx1"/>
                          </a:solidFill>
                        </a:rPr>
                        <a:t>1,2,3</a:t>
                      </a:r>
                      <a:r>
                        <a:rPr lang="ko-KR" altLang="en-US" sz="1600" b="0" i="0" u="none" dirty="0" smtClean="0">
                          <a:solidFill>
                            <a:schemeClr val="tx1"/>
                          </a:solidFill>
                        </a:rPr>
                        <a:t>위</a:t>
                      </a:r>
                      <a:endParaRPr lang="ko-KR" altLang="en-US" sz="16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안전성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직사각형 41"/>
          <p:cNvSpPr/>
          <p:nvPr/>
        </p:nvSpPr>
        <p:spPr>
          <a:xfrm flipH="1">
            <a:off x="0" y="2204864"/>
            <a:ext cx="9144000" cy="3960440"/>
          </a:xfrm>
          <a:prstGeom prst="rect">
            <a:avLst/>
          </a:prstGeom>
          <a:gradFill>
            <a:gsLst>
              <a:gs pos="0">
                <a:srgbClr val="0A4E1C">
                  <a:alpha val="53000"/>
                </a:srgbClr>
              </a:gs>
              <a:gs pos="100000">
                <a:srgbClr val="0A4E1C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10" descr="C:\Users\beans\AppData\Local\Microsoft\Windows\Temporary Internet Files\Content.IE5\DM83BQPR\MPj04229860000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84375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설계사양 정의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126876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3-1. </a:t>
            </a:r>
            <a:r>
              <a:rPr lang="ko-KR" altLang="en-US" sz="36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설계사양 후보 리스트</a:t>
            </a:r>
            <a:endParaRPr lang="ko-KR" altLang="en-US" sz="3600" dirty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073" name="Picture 1" descr="C:\Users\beans\AppData\Local\Microsoft\Windows\Temporary Internet Files\Content.IE5\JUBKL0ZO\MCj044020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642942" cy="5945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75" name="AutoShape 3"/>
          <p:cNvSpPr>
            <a:spLocks noChangeAspect="1" noChangeArrowheads="1" noTextEdit="1"/>
          </p:cNvSpPr>
          <p:nvPr/>
        </p:nvSpPr>
        <p:spPr bwMode="auto">
          <a:xfrm>
            <a:off x="1500188" y="3286125"/>
            <a:ext cx="18573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395536" y="2204864"/>
          <a:ext cx="8404782" cy="379808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008110"/>
                <a:gridCol w="1296144"/>
                <a:gridCol w="2592288"/>
                <a:gridCol w="1152128"/>
                <a:gridCol w="1080120"/>
                <a:gridCol w="1275992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요구순위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설계사양</a:t>
                      </a:r>
                      <a:endParaRPr lang="en-US" altLang="ko-KR" sz="2000" b="0" i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   번호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측정기준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단위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목표 값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설계제한요소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</a:tr>
              <a:tr h="665121"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2000" b="0" i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2000" b="0" i="0" u="non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표지판의 수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i="0" u="none" dirty="0" smtClean="0">
                          <a:solidFill>
                            <a:schemeClr val="tx1"/>
                          </a:solidFill>
                        </a:rPr>
                        <a:t>개</a:t>
                      </a:r>
                      <a:r>
                        <a:rPr lang="en-US" altLang="ko-KR" sz="1500" b="0" i="0" u="none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㎡</a:t>
                      </a: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400" b="0" i="0" u="none" dirty="0" smtClean="0">
                          <a:solidFill>
                            <a:schemeClr val="tx1"/>
                          </a:solidFill>
                        </a:rPr>
                        <a:t>개</a:t>
                      </a:r>
                      <a:r>
                        <a:rPr lang="en-US" altLang="ko-KR" sz="1400" b="0" i="0" u="none" dirty="0" smtClean="0">
                          <a:solidFill>
                            <a:schemeClr val="tx1"/>
                          </a:solidFill>
                        </a:rPr>
                        <a:t>/100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㎡</a:t>
                      </a:r>
                    </a:p>
                    <a:p>
                      <a:pPr algn="ctr" latinLnBrk="1"/>
                      <a:endParaRPr lang="ko-KR" altLang="en-US" sz="15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편의성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</a:tr>
              <a:tr h="54033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표지판의 크기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 ×cm</a:t>
                      </a: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60cm ×50cm</a:t>
                      </a: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편의성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</a:tr>
              <a:tr h="6051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잔디의 디자인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i="0" u="non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500" b="0" i="0" u="none" dirty="0" smtClean="0">
                          <a:solidFill>
                            <a:schemeClr val="tx1"/>
                          </a:solidFill>
                        </a:rPr>
                        <a:t>점 척도</a:t>
                      </a:r>
                      <a:endParaRPr lang="ko-KR" altLang="en-US" sz="15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i="0" u="none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500" b="0" i="0" u="none" dirty="0" smtClean="0">
                          <a:solidFill>
                            <a:schemeClr val="tx1"/>
                          </a:solidFill>
                        </a:rPr>
                        <a:t>점 이상</a:t>
                      </a:r>
                      <a:endParaRPr lang="ko-KR" altLang="en-US" sz="15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미학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</a:tr>
              <a:tr h="6046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잔디의 청결도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ko-KR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점 척도</a:t>
                      </a: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i="0" u="none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500" b="0" i="0" u="none" dirty="0" smtClean="0">
                          <a:solidFill>
                            <a:schemeClr val="tx1"/>
                          </a:solidFill>
                        </a:rPr>
                        <a:t>점 이상</a:t>
                      </a:r>
                      <a:endParaRPr lang="ko-KR" altLang="en-US" sz="15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안전성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</a:tr>
              <a:tr h="6042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잔디 관리 시간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i="0" u="none" dirty="0" smtClean="0">
                          <a:solidFill>
                            <a:schemeClr val="tx1"/>
                          </a:solidFill>
                        </a:rPr>
                        <a:t>시간</a:t>
                      </a:r>
                      <a:endParaRPr lang="ko-KR" altLang="en-US" sz="15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i="0" u="non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500" b="0" i="0" u="none" dirty="0" smtClean="0">
                          <a:solidFill>
                            <a:schemeClr val="tx1"/>
                          </a:solidFill>
                        </a:rPr>
                        <a:t>시간</a:t>
                      </a:r>
                      <a:endParaRPr lang="ko-KR" altLang="en-US" sz="15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dirty="0" smtClean="0">
                          <a:solidFill>
                            <a:schemeClr val="tx1"/>
                          </a:solidFill>
                        </a:rPr>
                        <a:t>편의성</a:t>
                      </a:r>
                      <a:endParaRPr lang="ko-KR" altLang="en-US" sz="20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6071" marR="126071" marT="63036" marB="63036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직사각형 41"/>
          <p:cNvSpPr/>
          <p:nvPr/>
        </p:nvSpPr>
        <p:spPr>
          <a:xfrm flipH="1">
            <a:off x="0" y="2204864"/>
            <a:ext cx="9144000" cy="3960440"/>
          </a:xfrm>
          <a:prstGeom prst="rect">
            <a:avLst/>
          </a:prstGeom>
          <a:gradFill>
            <a:gsLst>
              <a:gs pos="0">
                <a:srgbClr val="0A4E1C">
                  <a:alpha val="53000"/>
                </a:srgbClr>
              </a:gs>
              <a:gs pos="100000">
                <a:srgbClr val="0A4E1C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Picture 10" descr="C:\Users\beans\AppData\Local\Microsoft\Windows\Temporary Internet Files\Content.IE5\DM83BQPR\MPj04229860000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84375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설계사양 정의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114298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3-2. </a:t>
            </a:r>
            <a:r>
              <a:rPr lang="ko-KR" altLang="en-US" sz="36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설계사양 상관도</a:t>
            </a:r>
            <a:endParaRPr lang="ko-KR" altLang="en-US" sz="3600" dirty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073" name="Picture 1" descr="C:\Users\beans\AppData\Local\Microsoft\Windows\Temporary Internet Files\Content.IE5\JUBKL0ZO\MCj044020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642942" cy="5945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75" name="AutoShape 3"/>
          <p:cNvSpPr>
            <a:spLocks noChangeAspect="1" noChangeArrowheads="1" noTextEdit="1"/>
          </p:cNvSpPr>
          <p:nvPr/>
        </p:nvSpPr>
        <p:spPr bwMode="auto">
          <a:xfrm>
            <a:off x="1500188" y="3286125"/>
            <a:ext cx="18573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214288" y="1714488"/>
          <a:ext cx="5868371" cy="5012292"/>
        </p:xfrm>
        <a:graphic>
          <a:graphicData uri="http://schemas.openxmlformats.org/drawingml/2006/table">
            <a:tbl>
              <a:tblPr/>
              <a:tblGrid>
                <a:gridCol w="586824"/>
                <a:gridCol w="586824"/>
                <a:gridCol w="426793"/>
                <a:gridCol w="426793"/>
                <a:gridCol w="426793"/>
                <a:gridCol w="426793"/>
                <a:gridCol w="426793"/>
                <a:gridCol w="426793"/>
                <a:gridCol w="426793"/>
                <a:gridCol w="426793"/>
                <a:gridCol w="426793"/>
                <a:gridCol w="426793"/>
                <a:gridCol w="426793"/>
              </a:tblGrid>
              <a:tr h="396692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/>
                        </a:rPr>
                        <a:t>상관도</a:t>
                      </a:r>
                    </a:p>
                  </a:txBody>
                  <a:tcPr marL="61054" marR="61054" marT="30526" marB="3052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/>
                        </a:rPr>
                        <a:t>설계사양</a:t>
                      </a:r>
                    </a:p>
                  </a:txBody>
                  <a:tcPr marL="61054" marR="61054" marT="30526" marB="30526" anchor="ctr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458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바탕"/>
                        </a:rPr>
                        <a:t>A</a:t>
                      </a:r>
                    </a:p>
                  </a:txBody>
                  <a:tcPr marL="61054" marR="61054" marT="30526" marB="30526" anchor="ctr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바탕"/>
                        </a:rPr>
                        <a:t>B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바탕"/>
                        </a:rPr>
                        <a:t>C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바탕"/>
                        </a:rPr>
                        <a:t>D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바탕"/>
                        </a:rPr>
                        <a:t>E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바탕"/>
                        </a:rPr>
                        <a:t>F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바탕"/>
                        </a:rPr>
                        <a:t>G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바탕"/>
                        </a:rPr>
                        <a:t>H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바탕"/>
                        </a:rPr>
                        <a:t>I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바탕"/>
                        </a:rPr>
                        <a:t>J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바탕"/>
                        </a:rPr>
                        <a:t>K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324583">
                <a:tc rowSpan="1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/>
                        </a:rPr>
                        <a:t>요구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/>
                        </a:rPr>
                        <a:t>순위</a:t>
                      </a:r>
                    </a:p>
                  </a:txBody>
                  <a:tcPr marL="61054" marR="61054" marT="30526" marB="3052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바탕"/>
                        </a:rPr>
                        <a:t>1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FF0000"/>
                          </a:solidFill>
                          <a:latin typeface="바탕"/>
                        </a:rPr>
                        <a:t>●</a:t>
                      </a:r>
                    </a:p>
                  </a:txBody>
                  <a:tcPr marL="61054" marR="61054" marT="30526" marB="30526" anchor="ctr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FF0000"/>
                          </a:solidFill>
                          <a:latin typeface="바탕"/>
                        </a:rPr>
                        <a:t>●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FF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5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바탕"/>
                        </a:rPr>
                        <a:t>2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FF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FF0000"/>
                          </a:solidFill>
                          <a:latin typeface="바탕"/>
                        </a:rPr>
                        <a:t>◎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바탕"/>
                        </a:rPr>
                        <a:t>◎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◎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●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FF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5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바탕"/>
                        </a:rPr>
                        <a:t>3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FF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FF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바탕"/>
                        </a:rPr>
                        <a:t>●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FF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5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바탕"/>
                        </a:rPr>
                        <a:t>4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FF0000"/>
                          </a:solidFill>
                          <a:latin typeface="바탕"/>
                        </a:rPr>
                        <a:t>◎</a:t>
                      </a:r>
                    </a:p>
                  </a:txBody>
                  <a:tcPr marL="61054" marR="61054" marT="30526" marB="30526" anchor="ctr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FF0000"/>
                          </a:solidFill>
                          <a:latin typeface="바탕"/>
                        </a:rPr>
                        <a:t>●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바탕"/>
                        </a:rPr>
                        <a:t>●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◎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FF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5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바탕"/>
                        </a:rPr>
                        <a:t>5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FF0000"/>
                          </a:solidFill>
                          <a:latin typeface="바탕"/>
                        </a:rPr>
                        <a:t>◯</a:t>
                      </a:r>
                    </a:p>
                  </a:txBody>
                  <a:tcPr marL="61054" marR="61054" marT="30526" marB="30526" anchor="ctr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FF0000"/>
                          </a:solidFill>
                          <a:latin typeface="바탕"/>
                        </a:rPr>
                        <a:t>◯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바탕"/>
                        </a:rPr>
                        <a:t>●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FF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5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바탕"/>
                        </a:rPr>
                        <a:t>6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FF0000"/>
                          </a:solidFill>
                          <a:latin typeface="바탕"/>
                        </a:rPr>
                        <a:t>◯</a:t>
                      </a:r>
                    </a:p>
                  </a:txBody>
                  <a:tcPr marL="61054" marR="61054" marT="30526" marB="30526" anchor="ctr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FF0000"/>
                          </a:solidFill>
                          <a:latin typeface="바탕"/>
                        </a:rPr>
                        <a:t>◯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바탕"/>
                        </a:rPr>
                        <a:t>●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●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FF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5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바탕"/>
                        </a:rPr>
                        <a:t>7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FF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FF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바탕"/>
                        </a:rPr>
                        <a:t>●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◎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FF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5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바탕"/>
                        </a:rPr>
                        <a:t>8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FF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FF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바탕"/>
                        </a:rPr>
                        <a:t>●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FF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5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바탕"/>
                        </a:rPr>
                        <a:t>9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FF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FF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FF0000"/>
                          </a:solidFill>
                          <a:latin typeface="바탕"/>
                        </a:rPr>
                        <a:t>◎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5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바탕"/>
                        </a:rPr>
                        <a:t>10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FF0000"/>
                          </a:solidFill>
                          <a:latin typeface="바탕"/>
                        </a:rPr>
                        <a:t>◎</a:t>
                      </a:r>
                    </a:p>
                  </a:txBody>
                  <a:tcPr marL="61054" marR="61054" marT="30526" marB="30526" anchor="ctr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FF0000"/>
                          </a:solidFill>
                          <a:latin typeface="바탕"/>
                        </a:rPr>
                        <a:t>◎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FF0000"/>
                          </a:solidFill>
                          <a:latin typeface="바탕"/>
                        </a:rPr>
                        <a:t>●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5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바탕"/>
                        </a:rPr>
                        <a:t>11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FF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FF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FF0000"/>
                          </a:solidFill>
                          <a:latin typeface="바탕"/>
                        </a:rPr>
                        <a:t>◎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5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바탕"/>
                        </a:rPr>
                        <a:t>12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FF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FF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바탕"/>
                        </a:rPr>
                        <a:t>●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FF0000"/>
                          </a:solidFill>
                          <a:latin typeface="바탕"/>
                        </a:rPr>
                        <a:t>◯</a:t>
                      </a: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58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바탕"/>
                        </a:rPr>
                        <a:t>점수</a:t>
                      </a:r>
                    </a:p>
                  </a:txBody>
                  <a:tcPr marL="61054" marR="61054" marT="30526" marB="3052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바탕"/>
                        </a:rPr>
                        <a:t>13</a:t>
                      </a:r>
                      <a:endParaRPr lang="en-US" sz="1100" dirty="0">
                        <a:solidFill>
                          <a:srgbClr val="FF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바탕"/>
                        </a:rPr>
                        <a:t>18</a:t>
                      </a:r>
                      <a:endParaRPr lang="en-US" sz="1100" dirty="0">
                        <a:solidFill>
                          <a:srgbClr val="FF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바탕"/>
                        </a:rPr>
                        <a:t>8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바탕"/>
                        </a:rPr>
                        <a:t>10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바탕"/>
                        </a:rPr>
                        <a:t>8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바탕"/>
                        </a:rPr>
                        <a:t>5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바탕"/>
                        </a:rPr>
                        <a:t>5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바탕"/>
                        </a:rPr>
                        <a:t>3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바탕"/>
                        </a:rPr>
                        <a:t>10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바탕"/>
                        </a:rPr>
                        <a:t>8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바탕"/>
                        </a:rPr>
                        <a:t>12</a:t>
                      </a:r>
                      <a:endParaRPr lang="en-US" sz="1100" dirty="0">
                        <a:solidFill>
                          <a:srgbClr val="FF0000"/>
                        </a:solidFill>
                        <a:latin typeface="바탕"/>
                      </a:endParaRPr>
                    </a:p>
                  </a:txBody>
                  <a:tcPr marL="61054" marR="61054" marT="30526" marB="305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228184" y="2204864"/>
            <a:ext cx="29158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ko-KR" altLang="en-US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위</a:t>
            </a:r>
            <a:r>
              <a:rPr lang="en-US" altLang="ko-KR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-B </a:t>
            </a:r>
            <a:r>
              <a:rPr lang="ko-KR" altLang="en-US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샛길의 수</a:t>
            </a:r>
            <a:endParaRPr lang="en-US" altLang="ko-KR" sz="20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altLang="ko-KR" sz="20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ko-KR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ko-KR" altLang="en-US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위</a:t>
            </a:r>
            <a:r>
              <a:rPr lang="en-US" altLang="ko-KR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-A </a:t>
            </a:r>
            <a:r>
              <a:rPr lang="ko-KR" altLang="en-US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샛길의 폭</a:t>
            </a:r>
            <a:endParaRPr lang="en-US" altLang="ko-KR" sz="20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altLang="ko-KR" sz="20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ko-KR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ko-KR" altLang="en-US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위</a:t>
            </a:r>
            <a:r>
              <a:rPr lang="en-US" altLang="ko-KR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-K </a:t>
            </a:r>
            <a:r>
              <a:rPr lang="ko-KR" altLang="en-US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잔디 관리 시간</a:t>
            </a:r>
            <a:endParaRPr lang="en-US" altLang="ko-KR" sz="20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altLang="ko-KR" sz="20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ko-KR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r>
              <a:rPr lang="ko-KR" altLang="en-US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위</a:t>
            </a:r>
            <a:r>
              <a:rPr lang="en-US" altLang="ko-KR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-D </a:t>
            </a:r>
            <a:r>
              <a:rPr lang="ko-KR" altLang="en-US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잔디의</a:t>
            </a:r>
            <a:r>
              <a:rPr lang="en-US" altLang="ko-KR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ko-KR" altLang="en-US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물 흡수율</a:t>
            </a:r>
            <a:endParaRPr lang="en-US" altLang="ko-KR" sz="20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altLang="ko-KR" sz="20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ko-KR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    -I  </a:t>
            </a:r>
            <a:r>
              <a:rPr lang="ko-KR" altLang="en-US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잔디의 디자인</a:t>
            </a:r>
            <a:endParaRPr lang="en-US" altLang="ko-KR" sz="20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altLang="ko-KR" sz="20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직사각형 41"/>
          <p:cNvSpPr/>
          <p:nvPr/>
        </p:nvSpPr>
        <p:spPr>
          <a:xfrm flipH="1">
            <a:off x="0" y="2204864"/>
            <a:ext cx="9144000" cy="3960440"/>
          </a:xfrm>
          <a:prstGeom prst="rect">
            <a:avLst/>
          </a:prstGeom>
          <a:gradFill>
            <a:gsLst>
              <a:gs pos="0">
                <a:srgbClr val="0A4E1C">
                  <a:alpha val="53000"/>
                </a:srgbClr>
              </a:gs>
              <a:gs pos="100000">
                <a:srgbClr val="0A4E1C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10" descr="C:\Users\beans\AppData\Local\Microsoft\Windows\Temporary Internet Files\Content.IE5\DM83BQPR\MPj04229860000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84375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4</a:t>
            </a:r>
            <a:r>
              <a:rPr lang="en-US" altLang="ko-KR" dirty="0" smtClean="0"/>
              <a:t>. </a:t>
            </a:r>
            <a:r>
              <a:rPr lang="ko-KR" altLang="en-US" dirty="0" smtClean="0"/>
              <a:t>나아가야 할 방향</a:t>
            </a:r>
            <a:endParaRPr lang="ko-KR" altLang="en-US" dirty="0"/>
          </a:p>
        </p:txBody>
      </p:sp>
      <p:pic>
        <p:nvPicPr>
          <p:cNvPr id="3073" name="Picture 1" descr="C:\Users\beans\AppData\Local\Microsoft\Windows\Temporary Internet Files\Content.IE5\JUBKL0ZO\MCj044020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642942" cy="5945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75" name="AutoShape 3"/>
          <p:cNvSpPr>
            <a:spLocks noChangeAspect="1" noChangeArrowheads="1" noTextEdit="1"/>
          </p:cNvSpPr>
          <p:nvPr/>
        </p:nvSpPr>
        <p:spPr bwMode="auto">
          <a:xfrm>
            <a:off x="1500188" y="3286125"/>
            <a:ext cx="18573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1043608" y="2204864"/>
            <a:ext cx="6840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고객의 요구를 조사하고 설계사항을 </a:t>
            </a:r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정의한 결과</a:t>
            </a:r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 샛길의 폭과 </a:t>
            </a:r>
            <a:r>
              <a:rPr lang="ko-KR" altLang="en-US" sz="2800" dirty="0" err="1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갯수</a:t>
            </a:r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 잔디를 관리</a:t>
            </a:r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사용 할 때의 편의성</a:t>
            </a:r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 잔디와 토양의 물 흡수율</a:t>
            </a:r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 잔디의 디자인</a:t>
            </a:r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</a:p>
          <a:p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등에 중점을 두고 설계하겠습니다</a:t>
            </a:r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 txBox="1">
            <a:spLocks/>
          </p:cNvSpPr>
          <p:nvPr/>
        </p:nvSpPr>
        <p:spPr>
          <a:xfrm>
            <a:off x="-535817" y="2986084"/>
            <a:ext cx="10215634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0" b="0" i="0" u="none" strike="noStrike" kern="1200" cap="none" spc="0" normalizeH="0" baseline="0" noProof="0" dirty="0" smtClean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Thank you</a:t>
            </a:r>
            <a:endParaRPr kumimoji="0" lang="ko-KR" altLang="en-US" sz="8000" b="0" i="0" u="none" strike="noStrike" kern="1200" cap="none" spc="0" normalizeH="0" baseline="0" noProof="0" dirty="0" smtClean="0">
              <a:ln>
                <a:noFill/>
              </a:ln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3140968"/>
            <a:ext cx="8229600" cy="1077246"/>
          </a:xfrm>
        </p:spPr>
        <p:txBody>
          <a:bodyPr>
            <a:noAutofit/>
          </a:bodyPr>
          <a:lstStyle/>
          <a:p>
            <a:pPr algn="ctr"/>
            <a:r>
              <a:rPr lang="en-US" altLang="ko-KR" sz="11500" dirty="0" smtClean="0">
                <a:latin typeface="Arial Black" pitchFamily="34" charset="0"/>
              </a:rPr>
              <a:t/>
            </a:r>
            <a:br>
              <a:rPr lang="en-US" altLang="ko-KR" sz="11500" dirty="0" smtClean="0">
                <a:latin typeface="Arial Black" pitchFamily="34" charset="0"/>
              </a:rPr>
            </a:br>
            <a:endParaRPr lang="ko-KR" altLang="en-US" sz="11500" dirty="0"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0" y="1844824"/>
            <a:ext cx="9144000" cy="785818"/>
            <a:chOff x="0" y="1844824"/>
            <a:chExt cx="9144000" cy="785818"/>
          </a:xfrm>
        </p:grpSpPr>
        <p:sp>
          <p:nvSpPr>
            <p:cNvPr id="14" name="직사각형 13"/>
            <p:cNvSpPr/>
            <p:nvPr/>
          </p:nvSpPr>
          <p:spPr>
            <a:xfrm>
              <a:off x="0" y="1844824"/>
              <a:ext cx="9144000" cy="78581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0A4E1C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35896" y="1916832"/>
              <a:ext cx="4067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 smtClean="0">
                  <a:ln>
                    <a:solidFill>
                      <a:schemeClr val="bg1">
                        <a:alpha val="20000"/>
                      </a:schemeClr>
                    </a:solidFill>
                  </a:ln>
                  <a:gradFill flip="none" rotWithShape="1">
                    <a:gsLst>
                      <a:gs pos="0">
                        <a:srgbClr val="92D050">
                          <a:tint val="66000"/>
                          <a:satMod val="160000"/>
                        </a:srgbClr>
                      </a:gs>
                      <a:gs pos="50000">
                        <a:srgbClr val="92D050">
                          <a:tint val="44500"/>
                          <a:satMod val="160000"/>
                        </a:srgbClr>
                      </a:gs>
                      <a:gs pos="100000">
                        <a:srgbClr val="92D05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1. </a:t>
              </a:r>
              <a:r>
                <a:rPr lang="ko-KR" altLang="en-US" sz="3600" dirty="0" smtClean="0">
                  <a:ln>
                    <a:solidFill>
                      <a:schemeClr val="bg1">
                        <a:alpha val="20000"/>
                      </a:schemeClr>
                    </a:solidFill>
                  </a:ln>
                  <a:gradFill flip="none" rotWithShape="1">
                    <a:gsLst>
                      <a:gs pos="0">
                        <a:srgbClr val="92D050">
                          <a:tint val="66000"/>
                          <a:satMod val="160000"/>
                        </a:srgbClr>
                      </a:gs>
                      <a:gs pos="50000">
                        <a:srgbClr val="92D050">
                          <a:tint val="44500"/>
                          <a:satMod val="160000"/>
                        </a:srgbClr>
                      </a:gs>
                      <a:gs pos="100000">
                        <a:srgbClr val="92D05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고객 요구 조사 </a:t>
              </a:r>
              <a:endParaRPr lang="ko-KR" altLang="en-US" sz="3600" dirty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0" y="3025314"/>
            <a:ext cx="9144000" cy="785818"/>
            <a:chOff x="0" y="2952747"/>
            <a:chExt cx="9144000" cy="785818"/>
          </a:xfrm>
        </p:grpSpPr>
        <p:sp>
          <p:nvSpPr>
            <p:cNvPr id="15" name="직사각형 14"/>
            <p:cNvSpPr/>
            <p:nvPr/>
          </p:nvSpPr>
          <p:spPr>
            <a:xfrm>
              <a:off x="0" y="2952747"/>
              <a:ext cx="9144000" cy="78581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0A4E1C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35896" y="3022491"/>
              <a:ext cx="5508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 smtClean="0">
                  <a:ln>
                    <a:solidFill>
                      <a:schemeClr val="bg1">
                        <a:alpha val="20000"/>
                      </a:schemeClr>
                    </a:solidFill>
                  </a:ln>
                  <a:gradFill flip="none" rotWithShape="1">
                    <a:gsLst>
                      <a:gs pos="0">
                        <a:srgbClr val="92D050">
                          <a:tint val="66000"/>
                          <a:satMod val="160000"/>
                        </a:srgbClr>
                      </a:gs>
                      <a:gs pos="50000">
                        <a:srgbClr val="92D050">
                          <a:tint val="44500"/>
                          <a:satMod val="160000"/>
                        </a:srgbClr>
                      </a:gs>
                      <a:gs pos="100000">
                        <a:srgbClr val="92D05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2. </a:t>
              </a:r>
              <a:r>
                <a:rPr lang="ko-KR" altLang="en-US" sz="3600" dirty="0" smtClean="0">
                  <a:ln>
                    <a:solidFill>
                      <a:schemeClr val="bg1">
                        <a:alpha val="20000"/>
                      </a:schemeClr>
                    </a:solidFill>
                  </a:ln>
                  <a:gradFill flip="none" rotWithShape="1">
                    <a:gsLst>
                      <a:gs pos="0">
                        <a:srgbClr val="92D050">
                          <a:tint val="66000"/>
                          <a:satMod val="160000"/>
                        </a:srgbClr>
                      </a:gs>
                      <a:gs pos="50000">
                        <a:srgbClr val="92D050">
                          <a:tint val="44500"/>
                          <a:satMod val="160000"/>
                        </a:srgbClr>
                      </a:gs>
                      <a:gs pos="100000">
                        <a:srgbClr val="92D05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고객 요구 정의 및 분석</a:t>
              </a:r>
              <a:endParaRPr lang="ko-KR" altLang="en-US" sz="3600" dirty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0" y="4191570"/>
            <a:ext cx="9144000" cy="785818"/>
            <a:chOff x="0" y="4048130"/>
            <a:chExt cx="9144000" cy="785818"/>
          </a:xfrm>
        </p:grpSpPr>
        <p:sp>
          <p:nvSpPr>
            <p:cNvPr id="16" name="직사각형 15"/>
            <p:cNvSpPr/>
            <p:nvPr/>
          </p:nvSpPr>
          <p:spPr>
            <a:xfrm>
              <a:off x="0" y="4048130"/>
              <a:ext cx="9144000" cy="78581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0A4E1C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35896" y="4117874"/>
              <a:ext cx="3995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 smtClean="0">
                  <a:ln>
                    <a:solidFill>
                      <a:schemeClr val="bg1">
                        <a:alpha val="20000"/>
                      </a:schemeClr>
                    </a:solidFill>
                  </a:ln>
                  <a:gradFill flip="none" rotWithShape="1">
                    <a:gsLst>
                      <a:gs pos="0">
                        <a:srgbClr val="92D050">
                          <a:tint val="66000"/>
                          <a:satMod val="160000"/>
                        </a:srgbClr>
                      </a:gs>
                      <a:gs pos="50000">
                        <a:srgbClr val="92D050">
                          <a:tint val="44500"/>
                          <a:satMod val="160000"/>
                        </a:srgbClr>
                      </a:gs>
                      <a:gs pos="100000">
                        <a:srgbClr val="92D05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3. </a:t>
              </a:r>
              <a:r>
                <a:rPr lang="ko-KR" altLang="en-US" sz="3600" dirty="0" smtClean="0">
                  <a:ln>
                    <a:solidFill>
                      <a:schemeClr val="bg1">
                        <a:alpha val="20000"/>
                      </a:schemeClr>
                    </a:solidFill>
                  </a:ln>
                  <a:gradFill flip="none" rotWithShape="1">
                    <a:gsLst>
                      <a:gs pos="0">
                        <a:srgbClr val="92D050">
                          <a:tint val="66000"/>
                          <a:satMod val="160000"/>
                        </a:srgbClr>
                      </a:gs>
                      <a:gs pos="50000">
                        <a:srgbClr val="92D050">
                          <a:tint val="44500"/>
                          <a:satMod val="160000"/>
                        </a:srgbClr>
                      </a:gs>
                      <a:gs pos="100000">
                        <a:srgbClr val="92D05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설계사양 정의</a:t>
              </a:r>
              <a:endParaRPr lang="ko-KR" altLang="en-US" sz="3600" dirty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59632" y="836712"/>
            <a:ext cx="357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목차</a:t>
            </a:r>
            <a:endParaRPr lang="ko-KR" altLang="en-US" sz="4400" dirty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0" y="5445224"/>
            <a:ext cx="9144000" cy="785818"/>
            <a:chOff x="0" y="4048130"/>
            <a:chExt cx="9144000" cy="785818"/>
          </a:xfrm>
        </p:grpSpPr>
        <p:sp>
          <p:nvSpPr>
            <p:cNvPr id="23" name="직사각형 22"/>
            <p:cNvSpPr/>
            <p:nvPr/>
          </p:nvSpPr>
          <p:spPr>
            <a:xfrm>
              <a:off x="0" y="4048130"/>
              <a:ext cx="9144000" cy="78581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0A4E1C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35896" y="4117874"/>
              <a:ext cx="5508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 smtClean="0">
                  <a:ln>
                    <a:solidFill>
                      <a:schemeClr val="bg1">
                        <a:alpha val="20000"/>
                      </a:schemeClr>
                    </a:solidFill>
                  </a:ln>
                  <a:gradFill flip="none" rotWithShape="1">
                    <a:gsLst>
                      <a:gs pos="0">
                        <a:srgbClr val="92D050">
                          <a:tint val="66000"/>
                          <a:satMod val="160000"/>
                        </a:srgbClr>
                      </a:gs>
                      <a:gs pos="50000">
                        <a:srgbClr val="92D050">
                          <a:tint val="44500"/>
                          <a:satMod val="160000"/>
                        </a:srgbClr>
                      </a:gs>
                      <a:gs pos="100000">
                        <a:srgbClr val="92D05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4. </a:t>
              </a:r>
              <a:r>
                <a:rPr lang="ko-KR" altLang="en-US" sz="3600" dirty="0" smtClean="0">
                  <a:ln>
                    <a:solidFill>
                      <a:schemeClr val="bg1">
                        <a:alpha val="20000"/>
                      </a:schemeClr>
                    </a:solidFill>
                  </a:ln>
                  <a:gradFill flip="none" rotWithShape="1">
                    <a:gsLst>
                      <a:gs pos="0">
                        <a:srgbClr val="92D050">
                          <a:tint val="66000"/>
                          <a:satMod val="160000"/>
                        </a:srgbClr>
                      </a:gs>
                      <a:gs pos="50000">
                        <a:srgbClr val="92D050">
                          <a:tint val="44500"/>
                          <a:satMod val="160000"/>
                        </a:srgbClr>
                      </a:gs>
                      <a:gs pos="100000">
                        <a:srgbClr val="92D05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나아가야 할 방향</a:t>
              </a:r>
              <a:endParaRPr lang="ko-KR" altLang="en-US" sz="3600" dirty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직사각형 41"/>
          <p:cNvSpPr/>
          <p:nvPr/>
        </p:nvSpPr>
        <p:spPr>
          <a:xfrm flipH="1">
            <a:off x="0" y="2204864"/>
            <a:ext cx="9144000" cy="3960440"/>
          </a:xfrm>
          <a:prstGeom prst="rect">
            <a:avLst/>
          </a:prstGeom>
          <a:gradFill>
            <a:gsLst>
              <a:gs pos="0">
                <a:srgbClr val="0A4E1C">
                  <a:alpha val="53000"/>
                </a:srgbClr>
              </a:gs>
              <a:gs pos="100000">
                <a:srgbClr val="0A4E1C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10" descr="C:\Users\beans\AppData\Local\Microsoft\Windows\Temporary Internet Files\Content.IE5\DM83BQPR\MPj04229860000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84375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고객 요구 조사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126876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1-1. </a:t>
            </a:r>
            <a:r>
              <a:rPr lang="ko-KR" altLang="en-US" sz="36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고객의 정보</a:t>
            </a:r>
            <a:endParaRPr lang="ko-KR" altLang="en-US" sz="3600" dirty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073" name="Picture 1" descr="C:\Users\beans\AppData\Local\Microsoft\Windows\Temporary Internet Files\Content.IE5\JUBKL0ZO\MCj044020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642942" cy="5945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75" name="AutoShape 3"/>
          <p:cNvSpPr>
            <a:spLocks noChangeAspect="1" noChangeArrowheads="1" noTextEdit="1"/>
          </p:cNvSpPr>
          <p:nvPr/>
        </p:nvSpPr>
        <p:spPr bwMode="auto">
          <a:xfrm>
            <a:off x="1500188" y="3286125"/>
            <a:ext cx="18573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1043608" y="2348880"/>
            <a:ext cx="68407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고객 연령</a:t>
            </a:r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: 20</a:t>
            </a:r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대</a:t>
            </a:r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계층</a:t>
            </a:r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대학생</a:t>
            </a:r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제품과 고객의 관계</a:t>
            </a:r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사용자</a:t>
            </a:r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직사각형 41"/>
          <p:cNvSpPr/>
          <p:nvPr/>
        </p:nvSpPr>
        <p:spPr>
          <a:xfrm flipH="1">
            <a:off x="0" y="2204864"/>
            <a:ext cx="9144000" cy="3960440"/>
          </a:xfrm>
          <a:prstGeom prst="rect">
            <a:avLst/>
          </a:prstGeom>
          <a:gradFill>
            <a:gsLst>
              <a:gs pos="0">
                <a:srgbClr val="0A4E1C">
                  <a:alpha val="53000"/>
                </a:srgbClr>
              </a:gs>
              <a:gs pos="100000">
                <a:srgbClr val="0A4E1C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10" descr="C:\Users\beans\AppData\Local\Microsoft\Windows\Temporary Internet Files\Content.IE5\DM83BQPR\MPj04229860000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84375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고객 요구 조사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126876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1-2. </a:t>
            </a:r>
            <a:r>
              <a:rPr lang="ko-KR" altLang="en-US" sz="36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조사 방법</a:t>
            </a:r>
            <a:endParaRPr lang="ko-KR" altLang="en-US" sz="3600" dirty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073" name="Picture 1" descr="C:\Users\beans\AppData\Local\Microsoft\Windows\Temporary Internet Files\Content.IE5\JUBKL0ZO\MCj044020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642942" cy="5945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75" name="AutoShape 3"/>
          <p:cNvSpPr>
            <a:spLocks noChangeAspect="1" noChangeArrowheads="1" noTextEdit="1"/>
          </p:cNvSpPr>
          <p:nvPr/>
        </p:nvSpPr>
        <p:spPr bwMode="auto">
          <a:xfrm>
            <a:off x="1500188" y="3286125"/>
            <a:ext cx="18573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1043608" y="2348880"/>
            <a:ext cx="68407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조사 방법</a:t>
            </a:r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설문지 조사</a:t>
            </a:r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조사 장소</a:t>
            </a:r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대구 대학교</a:t>
            </a:r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설문지 배포 수</a:t>
            </a:r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: 35</a:t>
            </a:r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장</a:t>
            </a:r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      -</a:t>
            </a:r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유효 답변</a:t>
            </a:r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: 23</a:t>
            </a:r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장</a:t>
            </a:r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      -</a:t>
            </a:r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무효 답변</a:t>
            </a:r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: 12</a:t>
            </a:r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장</a:t>
            </a:r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직사각형 41"/>
          <p:cNvSpPr/>
          <p:nvPr/>
        </p:nvSpPr>
        <p:spPr>
          <a:xfrm flipH="1">
            <a:off x="0" y="2204864"/>
            <a:ext cx="9144000" cy="3960000"/>
          </a:xfrm>
          <a:prstGeom prst="rect">
            <a:avLst/>
          </a:prstGeom>
          <a:gradFill>
            <a:gsLst>
              <a:gs pos="0">
                <a:srgbClr val="0A4E1C">
                  <a:alpha val="53000"/>
                </a:srgbClr>
              </a:gs>
              <a:gs pos="100000">
                <a:srgbClr val="0A4E1C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10" descr="C:\Users\beans\AppData\Local\Microsoft\Windows\Temporary Internet Files\Content.IE5\DM83BQPR\MPj04229860000[1]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b="84375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고객 요구 분석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126876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2-1. </a:t>
            </a:r>
            <a:r>
              <a:rPr lang="ko-KR" altLang="en-US" sz="36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설문지 분석</a:t>
            </a:r>
            <a:r>
              <a:rPr lang="en-US" altLang="ko-KR" sz="36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endParaRPr lang="ko-KR" altLang="en-US" sz="3600" dirty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073" name="Picture 1" descr="C:\Users\beans\AppData\Local\Microsoft\Windows\Temporary Internet Files\Content.IE5\JUBKL0ZO\MCj0440203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642942" cy="5945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75" name="AutoShape 3"/>
          <p:cNvSpPr>
            <a:spLocks noChangeAspect="1" noChangeArrowheads="1" noTextEdit="1"/>
          </p:cNvSpPr>
          <p:nvPr/>
        </p:nvSpPr>
        <p:spPr bwMode="auto">
          <a:xfrm>
            <a:off x="1500188" y="3286125"/>
            <a:ext cx="18573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467544" y="234888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ko-KR" altLang="en-US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잔디를 밟는 행위가 잘못된</a:t>
            </a:r>
            <a:endParaRPr lang="en-US" altLang="ko-KR" sz="20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ko-KR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ko-KR" altLang="en-US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 것임을 인지 하고 있습니까</a:t>
            </a:r>
            <a:r>
              <a:rPr lang="en-US" altLang="ko-KR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en-US" altLang="ko-KR" sz="26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4048" y="242088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ko-KR" altLang="en-US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잔디를 밟은 적이 있습니까</a:t>
            </a:r>
            <a:r>
              <a:rPr lang="en-US" altLang="ko-KR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en-US" altLang="ko-KR" sz="26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036" name="Object 12"/>
          <p:cNvGraphicFramePr>
            <a:graphicFrameLocks/>
          </p:cNvGraphicFramePr>
          <p:nvPr/>
        </p:nvGraphicFramePr>
        <p:xfrm>
          <a:off x="4645025" y="3212976"/>
          <a:ext cx="4498975" cy="2698750"/>
        </p:xfrm>
        <a:graphic>
          <a:graphicData uri="http://schemas.openxmlformats.org/presentationml/2006/ole">
            <p:oleObj spid="_x0000_s1036" name="차트" r:id="rId5" imgW="4857649" imgH="2133540" progId="Excel.Sheet.8">
              <p:embed/>
            </p:oleObj>
          </a:graphicData>
        </a:graphic>
      </p:graphicFrame>
      <p:graphicFrame>
        <p:nvGraphicFramePr>
          <p:cNvPr id="1038" name="Object 14"/>
          <p:cNvGraphicFramePr>
            <a:graphicFrameLocks/>
          </p:cNvGraphicFramePr>
          <p:nvPr/>
        </p:nvGraphicFramePr>
        <p:xfrm>
          <a:off x="179512" y="3212976"/>
          <a:ext cx="4498975" cy="2698750"/>
        </p:xfrm>
        <a:graphic>
          <a:graphicData uri="http://schemas.openxmlformats.org/presentationml/2006/ole">
            <p:oleObj spid="_x0000_s1038" name="차트" r:id="rId6" imgW="4857649" imgH="2133540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직사각형 41"/>
          <p:cNvSpPr/>
          <p:nvPr/>
        </p:nvSpPr>
        <p:spPr>
          <a:xfrm flipH="1">
            <a:off x="0" y="2204864"/>
            <a:ext cx="9144000" cy="3960440"/>
          </a:xfrm>
          <a:prstGeom prst="rect">
            <a:avLst/>
          </a:prstGeom>
          <a:gradFill>
            <a:gsLst>
              <a:gs pos="0">
                <a:srgbClr val="0A4E1C">
                  <a:alpha val="53000"/>
                </a:srgbClr>
              </a:gs>
              <a:gs pos="100000">
                <a:srgbClr val="0A4E1C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Picture 10" descr="C:\Users\beans\AppData\Local\Microsoft\Windows\Temporary Internet Files\Content.IE5\DM83BQPR\MPj04229860000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84375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고객 요구 분석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126876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2-1. </a:t>
            </a:r>
            <a:r>
              <a:rPr lang="ko-KR" altLang="en-US" sz="36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설문지 분석</a:t>
            </a:r>
            <a:endParaRPr lang="ko-KR" altLang="en-US" sz="3600" dirty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073" name="Picture 1" descr="C:\Users\beans\AppData\Local\Microsoft\Windows\Temporary Internet Files\Content.IE5\JUBKL0ZO\MCj044020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642942" cy="5945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75" name="AutoShape 3"/>
          <p:cNvSpPr>
            <a:spLocks noChangeAspect="1" noChangeArrowheads="1" noTextEdit="1"/>
          </p:cNvSpPr>
          <p:nvPr/>
        </p:nvSpPr>
        <p:spPr bwMode="auto">
          <a:xfrm>
            <a:off x="1500188" y="3286125"/>
            <a:ext cx="18573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251520" y="2348880"/>
            <a:ext cx="87129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잔디를 밟는다는 행위가 부정적이라는</a:t>
            </a:r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사실을</a:t>
            </a:r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인지하고 있음에도 잔디를 밟는 사람들이 다수였다</a:t>
            </a:r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그러므로 잔디를 보호할 수 있는 구조물에 대해</a:t>
            </a:r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ko-KR" altLang="en-US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알아보았다</a:t>
            </a:r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endParaRPr lang="en-US" altLang="ko-KR" sz="28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직사각형 41"/>
          <p:cNvSpPr/>
          <p:nvPr/>
        </p:nvSpPr>
        <p:spPr>
          <a:xfrm flipH="1">
            <a:off x="0" y="2132856"/>
            <a:ext cx="9144000" cy="3960000"/>
          </a:xfrm>
          <a:prstGeom prst="rect">
            <a:avLst/>
          </a:prstGeom>
          <a:gradFill>
            <a:gsLst>
              <a:gs pos="0">
                <a:srgbClr val="0A4E1C">
                  <a:alpha val="53000"/>
                </a:srgbClr>
              </a:gs>
              <a:gs pos="100000">
                <a:srgbClr val="0A4E1C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10" descr="C:\Users\beans\AppData\Local\Microsoft\Windows\Temporary Internet Files\Content.IE5\DM83BQPR\MPj04229860000[1]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b="84375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고객 요구 분석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126876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2-1. </a:t>
            </a:r>
            <a:r>
              <a:rPr lang="ko-KR" altLang="en-US" sz="36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설문지 분석</a:t>
            </a:r>
            <a:endParaRPr lang="ko-KR" altLang="en-US" sz="3600" dirty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073" name="Picture 1" descr="C:\Users\beans\AppData\Local\Microsoft\Windows\Temporary Internet Files\Content.IE5\JUBKL0ZO\MCj0440203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642942" cy="5945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75" name="AutoShape 3"/>
          <p:cNvSpPr>
            <a:spLocks noChangeAspect="1" noChangeArrowheads="1" noTextEdit="1"/>
          </p:cNvSpPr>
          <p:nvPr/>
        </p:nvSpPr>
        <p:spPr bwMode="auto">
          <a:xfrm>
            <a:off x="1500188" y="3286125"/>
            <a:ext cx="18573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95536" y="2420888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ko-KR" altLang="en-US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잔디보호 구조물 설치 동의 여부</a:t>
            </a:r>
            <a:endParaRPr lang="en-US" altLang="ko-KR" sz="20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179512" y="3212976"/>
          <a:ext cx="4498975" cy="2698750"/>
        </p:xfrm>
        <a:graphic>
          <a:graphicData uri="http://schemas.openxmlformats.org/presentationml/2006/ole">
            <p:oleObj spid="_x0000_s2050" name="차트" r:id="rId5" imgW="4857649" imgH="2133540" progId="Excel.Sheet.8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/>
          </p:cNvGraphicFramePr>
          <p:nvPr/>
        </p:nvGraphicFramePr>
        <p:xfrm>
          <a:off x="4645025" y="3212976"/>
          <a:ext cx="4498975" cy="2698750"/>
        </p:xfrm>
        <a:graphic>
          <a:graphicData uri="http://schemas.openxmlformats.org/presentationml/2006/ole">
            <p:oleObj spid="_x0000_s2051" name="차트" r:id="rId6" imgW="4857649" imgH="2133540" progId="Excel.Sheet.8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44008" y="2420888"/>
            <a:ext cx="4312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ko-KR" altLang="en-US" sz="20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잔디보호 구조물 종류</a:t>
            </a:r>
            <a:endParaRPr lang="en-US" altLang="ko-KR" sz="2000" dirty="0" smtClean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직사각형 41"/>
          <p:cNvSpPr/>
          <p:nvPr/>
        </p:nvSpPr>
        <p:spPr>
          <a:xfrm flipH="1">
            <a:off x="0" y="2204864"/>
            <a:ext cx="9144000" cy="3960440"/>
          </a:xfrm>
          <a:prstGeom prst="rect">
            <a:avLst/>
          </a:prstGeom>
          <a:gradFill>
            <a:gsLst>
              <a:gs pos="0">
                <a:srgbClr val="0A4E1C">
                  <a:alpha val="53000"/>
                </a:srgbClr>
              </a:gs>
              <a:gs pos="100000">
                <a:srgbClr val="0A4E1C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10" descr="C:\Users\beans\AppData\Local\Microsoft\Windows\Temporary Internet Files\Content.IE5\DM83BQPR\MPj04229860000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84375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고객 요구 분석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126876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2-2. </a:t>
            </a:r>
            <a:r>
              <a:rPr lang="ko-KR" altLang="en-US" sz="36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고객의 요구 리스트 및 순위</a:t>
            </a:r>
            <a:endParaRPr lang="ko-KR" altLang="en-US" sz="3600" dirty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073" name="Picture 1" descr="C:\Users\beans\AppData\Local\Microsoft\Windows\Temporary Internet Files\Content.IE5\JUBKL0ZO\MCj044020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642942" cy="5945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75" name="AutoShape 3"/>
          <p:cNvSpPr>
            <a:spLocks noChangeAspect="1" noChangeArrowheads="1" noTextEdit="1"/>
          </p:cNvSpPr>
          <p:nvPr/>
        </p:nvSpPr>
        <p:spPr bwMode="auto">
          <a:xfrm>
            <a:off x="1500188" y="3286125"/>
            <a:ext cx="18573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6876256" y="47667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467545" y="2132857"/>
          <a:ext cx="8280921" cy="40691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07492"/>
                <a:gridCol w="730083"/>
                <a:gridCol w="730083"/>
                <a:gridCol w="657075"/>
                <a:gridCol w="657075"/>
                <a:gridCol w="584067"/>
                <a:gridCol w="615046"/>
              </a:tblGrid>
              <a:tr h="1310691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</a:rPr>
                        <a:t>판정기준</a:t>
                      </a:r>
                      <a:endParaRPr lang="en-US" altLang="ko-K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en-US" altLang="ko-K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en-US" altLang="ko-K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</a:rPr>
                        <a:t>고객 요구 리스트</a:t>
                      </a:r>
                      <a:endParaRPr lang="en-US" altLang="ko-KR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2512" marR="122512" marT="61255" marB="612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dirty="0" smtClean="0"/>
                        <a:t>편의성</a:t>
                      </a:r>
                    </a:p>
                  </a:txBody>
                  <a:tcPr marL="122512" marR="122512" marT="61255" marB="61255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안전성</a:t>
                      </a: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디자인</a:t>
                      </a: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시공가격</a:t>
                      </a: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총점</a:t>
                      </a: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최종순위</a:t>
                      </a:r>
                      <a:endParaRPr lang="ko-KR" altLang="en-US" sz="2000" dirty="0"/>
                    </a:p>
                  </a:txBody>
                  <a:tcPr marL="122512" marR="122512" marT="61255" marB="61255"/>
                </a:tc>
              </a:tr>
              <a:tr h="45848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/>
                        <a:t>많이 자라도 깎기가 편한 잔디</a:t>
                      </a:r>
                      <a:endParaRPr lang="ko-KR" altLang="en-US" sz="1800" dirty="0"/>
                    </a:p>
                  </a:txBody>
                  <a:tcPr marL="122512" marR="122512" marT="61255" marB="61255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1.2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0.6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0.6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0.6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3.0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7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</a:tr>
              <a:tr h="43204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</a:rPr>
                        <a:t>비가와도 신발이 더러워지지 않는 잔디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0.6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0.4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3.1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2512" marR="122512" marT="61255" marB="61255"/>
                </a:tc>
              </a:tr>
              <a:tr h="45921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</a:rPr>
                        <a:t>비가와도 미끄러지지 않는 잔디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0.6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0.4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3.1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2512" marR="122512" marT="61255" marB="61255"/>
                </a:tc>
              </a:tr>
              <a:tr h="45921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/>
                        <a:t>돌과 같은 장애물에 걸리지 않는 잔디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0.6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1.2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0.4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0.4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2.6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8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</a:tr>
              <a:tr h="45921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/>
                        <a:t>보호 표지판이 많이 있는 잔디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0.6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0.6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0.4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0.8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2.4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9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</a:tr>
              <a:tr h="45921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/>
                        <a:t>해충이나 쥐로 인한 전염이 없는 잔디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0.6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1.2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0.2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0.4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2.4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9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직사각형 41"/>
          <p:cNvSpPr/>
          <p:nvPr/>
        </p:nvSpPr>
        <p:spPr>
          <a:xfrm flipH="1">
            <a:off x="0" y="2204864"/>
            <a:ext cx="9144000" cy="3960440"/>
          </a:xfrm>
          <a:prstGeom prst="rect">
            <a:avLst/>
          </a:prstGeom>
          <a:gradFill>
            <a:gsLst>
              <a:gs pos="0">
                <a:srgbClr val="0A4E1C">
                  <a:alpha val="53000"/>
                </a:srgbClr>
              </a:gs>
              <a:gs pos="100000">
                <a:srgbClr val="0A4E1C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10" descr="C:\Users\beans\AppData\Local\Microsoft\Windows\Temporary Internet Files\Content.IE5\DM83BQPR\MPj04229860000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84375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고객 요구 분석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576" y="126876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2-2. </a:t>
            </a:r>
            <a:r>
              <a:rPr lang="ko-KR" altLang="en-US" sz="36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고객의 요구 리스트 및 순위</a:t>
            </a:r>
            <a:endParaRPr lang="ko-KR" altLang="en-US" sz="3600" dirty="0">
              <a:ln>
                <a:solidFill>
                  <a:schemeClr val="bg1">
                    <a:alpha val="20000"/>
                  </a:schemeClr>
                </a:solidFill>
              </a:ln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073" name="Picture 1" descr="C:\Users\beans\AppData\Local\Microsoft\Windows\Temporary Internet Files\Content.IE5\JUBKL0ZO\MCj044020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642942" cy="5945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75" name="AutoShape 3"/>
          <p:cNvSpPr>
            <a:spLocks noChangeAspect="1" noChangeArrowheads="1" noTextEdit="1"/>
          </p:cNvSpPr>
          <p:nvPr/>
        </p:nvSpPr>
        <p:spPr bwMode="auto">
          <a:xfrm>
            <a:off x="1500188" y="3286125"/>
            <a:ext cx="18573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467545" y="2132857"/>
          <a:ext cx="8280921" cy="43082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07492"/>
                <a:gridCol w="730083"/>
                <a:gridCol w="730083"/>
                <a:gridCol w="657075"/>
                <a:gridCol w="657075"/>
                <a:gridCol w="584067"/>
                <a:gridCol w="615046"/>
              </a:tblGrid>
              <a:tr h="1310691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</a:rPr>
                        <a:t>판정기준</a:t>
                      </a:r>
                      <a:endParaRPr lang="en-US" altLang="ko-K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en-US" altLang="ko-K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en-US" altLang="ko-K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</a:rPr>
                        <a:t>고객 요구 리스트</a:t>
                      </a:r>
                      <a:endParaRPr lang="en-US" altLang="ko-KR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2512" marR="122512" marT="61255" marB="612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dirty="0" smtClean="0"/>
                        <a:t>편의성</a:t>
                      </a:r>
                    </a:p>
                  </a:txBody>
                  <a:tcPr marL="122512" marR="122512" marT="61255" marB="61255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안전성</a:t>
                      </a: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디자인</a:t>
                      </a: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시공가격</a:t>
                      </a: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총점</a:t>
                      </a: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최종순위</a:t>
                      </a:r>
                      <a:endParaRPr lang="ko-KR" altLang="en-US" sz="2000" dirty="0"/>
                    </a:p>
                  </a:txBody>
                  <a:tcPr marL="122512" marR="122512" marT="61255" marB="61255"/>
                </a:tc>
              </a:tr>
              <a:tr h="45848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/>
                        <a:t>사람들이 밟아도 죽지 않는 잔디</a:t>
                      </a:r>
                      <a:endParaRPr lang="ko-KR" altLang="en-US" sz="1800" dirty="0"/>
                    </a:p>
                  </a:txBody>
                  <a:tcPr marL="122512" marR="122512" marT="61255" marB="61255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1.5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1.2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0.2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0.2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3.1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4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</a:tr>
              <a:tr h="64169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/>
                        <a:t>기존의 풀이 아닌 다른 형태의 풀로 </a:t>
                      </a:r>
                      <a:endParaRPr lang="en-US" altLang="ko-KR" sz="1800" dirty="0" smtClean="0"/>
                    </a:p>
                    <a:p>
                      <a:pPr latinLnBrk="1"/>
                      <a:r>
                        <a:rPr lang="ko-KR" altLang="en-US" sz="1800" dirty="0" smtClean="0"/>
                        <a:t>만들어진 잔디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0.6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0.6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0.8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0.2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2.2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11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</a:tr>
              <a:tr h="45921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</a:rPr>
                        <a:t>사람의 이동경로를 방해하지 않는 잔디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1.5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0.9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0.6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0.4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3.4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2512" marR="122512" marT="61255" marB="61255"/>
                </a:tc>
              </a:tr>
              <a:tr h="45921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/>
                        <a:t>잡초가 있어도 잘 자라는 잔디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0.9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0.6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0.4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0.2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2.1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12</a:t>
                      </a:r>
                      <a:endParaRPr lang="ko-KR" altLang="en-US" sz="1800" dirty="0"/>
                    </a:p>
                  </a:txBody>
                  <a:tcPr marL="122512" marR="122512" marT="61255" marB="61255"/>
                </a:tc>
              </a:tr>
              <a:tr h="45921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</a:rPr>
                        <a:t>울타리가 있어서 보호하기 쉬운 잔디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0.9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1.2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0.6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0.6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3.3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2512" marR="122512" marT="61255" marB="61255"/>
                </a:tc>
              </a:tr>
              <a:tr h="45921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</a:rPr>
                        <a:t>밟혀도 미관상 보기 좋은 잔디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1.2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1.2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0.8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0.2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3.4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2512" marR="122512" marT="61255" marB="6125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2512" marR="122512" marT="61255" marB="61255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0A4E1C">
                <a:alpha val="53000"/>
              </a:srgbClr>
            </a:gs>
            <a:gs pos="100000">
              <a:srgbClr val="0A4E1C"/>
            </a:gs>
          </a:gsLst>
          <a:lin ang="0" scaled="1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698</Words>
  <Application>Microsoft Office PowerPoint</Application>
  <PresentationFormat>화면 슬라이드 쇼(4:3)</PresentationFormat>
  <Paragraphs>343</Paragraphs>
  <Slides>15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2" baseType="lpstr">
      <vt:lpstr>굴림</vt:lpstr>
      <vt:lpstr>Arial</vt:lpstr>
      <vt:lpstr>맑은 고딕</vt:lpstr>
      <vt:lpstr>바탕</vt:lpstr>
      <vt:lpstr>Arial Black</vt:lpstr>
      <vt:lpstr>Office 테마</vt:lpstr>
      <vt:lpstr>차트</vt:lpstr>
      <vt:lpstr>슬라이드 1</vt:lpstr>
      <vt:lpstr>슬라이드 2</vt:lpstr>
      <vt:lpstr>1. 고객 요구 조사</vt:lpstr>
      <vt:lpstr>1. 고객 요구 조사</vt:lpstr>
      <vt:lpstr>2. 고객 요구 분석</vt:lpstr>
      <vt:lpstr>2. 고객 요구 분석</vt:lpstr>
      <vt:lpstr>2. 고객 요구 분석</vt:lpstr>
      <vt:lpstr>2. 고객 요구 분석</vt:lpstr>
      <vt:lpstr>2. 고객 요구 분석</vt:lpstr>
      <vt:lpstr>2. 고객 요구 분석</vt:lpstr>
      <vt:lpstr>3. 설계사양 정의</vt:lpstr>
      <vt:lpstr>3. 설계사양 정의</vt:lpstr>
      <vt:lpstr>3. 설계사양 정의</vt:lpstr>
      <vt:lpstr>4. 나아가야 할 방향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beans</dc:creator>
  <cp:lastModifiedBy>공동86</cp:lastModifiedBy>
  <cp:revision>127</cp:revision>
  <dcterms:created xsi:type="dcterms:W3CDTF">2010-01-21T06:27:32Z</dcterms:created>
  <dcterms:modified xsi:type="dcterms:W3CDTF">2010-12-14T03:56:39Z</dcterms:modified>
</cp:coreProperties>
</file>