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1" r:id="rId9"/>
    <p:sldId id="262" r:id="rId10"/>
    <p:sldId id="278" r:id="rId11"/>
    <p:sldId id="268" r:id="rId12"/>
    <p:sldId id="264" r:id="rId13"/>
    <p:sldId id="269" r:id="rId14"/>
    <p:sldId id="270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E909B-C9E6-4E9A-8DF0-516C33CBC549}" type="datetimeFigureOut">
              <a:rPr lang="ko-KR" altLang="en-US" smtClean="0"/>
              <a:pPr/>
              <a:t>2010-12-08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A002E4-689A-4B64-8AAB-6E83D83534E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851648" cy="1499592"/>
          </a:xfrm>
        </p:spPr>
        <p:txBody>
          <a:bodyPr>
            <a:normAutofit/>
          </a:bodyPr>
          <a:lstStyle/>
          <a:p>
            <a:r>
              <a:rPr lang="ko-KR" altLang="en-US" sz="6700" dirty="0" smtClean="0"/>
              <a:t>교차로 설계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3100" dirty="0" smtClean="0"/>
              <a:t>조명 </a:t>
            </a:r>
            <a:r>
              <a:rPr lang="en-US" altLang="ko-KR" sz="3100" dirty="0" smtClean="0"/>
              <a:t>: </a:t>
            </a:r>
            <a:r>
              <a:rPr lang="ko-KR" altLang="en-US" sz="3100" dirty="0" smtClean="0"/>
              <a:t>일방통행</a:t>
            </a:r>
            <a:endParaRPr lang="ko-KR" altLang="en-US" sz="31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7854696" cy="992552"/>
          </a:xfrm>
        </p:spPr>
        <p:txBody>
          <a:bodyPr/>
          <a:lstStyle/>
          <a:p>
            <a:r>
              <a:rPr lang="ko-KR" altLang="en-US" smtClean="0"/>
              <a:t>발표자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박성규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빗면 5"/>
          <p:cNvSpPr/>
          <p:nvPr/>
        </p:nvSpPr>
        <p:spPr>
          <a:xfrm>
            <a:off x="447448" y="1268760"/>
            <a:ext cx="369250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설계기준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진입부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pic>
        <p:nvPicPr>
          <p:cNvPr id="9" name="_x67948040" descr="EMB000001a865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76872"/>
            <a:ext cx="2826242" cy="396044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5760640" cy="46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323528" y="2276872"/>
            <a:ext cx="5760640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회전교차로 진출로는 </a:t>
            </a:r>
            <a:r>
              <a:rPr lang="ko-KR" altLang="en-US" dirty="0" err="1" smtClean="0"/>
              <a:t>회전차로에</a:t>
            </a:r>
            <a:r>
              <a:rPr lang="ko-KR" altLang="en-US" dirty="0" smtClean="0"/>
              <a:t> 진입한 자동차가 혼잡을 일으키지 않고 빠르게 빠져나갈 수 있도록 설계하는 것이 중요하다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</a:t>
            </a:r>
            <a:r>
              <a:rPr lang="ko-KR" altLang="en-US" dirty="0" smtClean="0">
                <a:solidFill>
                  <a:srgbClr val="FF0000"/>
                </a:solidFill>
              </a:rPr>
              <a:t>진출자동차의 회전반경</a:t>
            </a:r>
            <a:r>
              <a:rPr lang="en-US" altLang="ko-KR" dirty="0" smtClean="0">
                <a:solidFill>
                  <a:srgbClr val="FF0000"/>
                </a:solidFill>
              </a:rPr>
              <a:t>(R3)</a:t>
            </a:r>
            <a:r>
              <a:rPr lang="ko-KR" altLang="en-US" dirty="0" smtClean="0">
                <a:solidFill>
                  <a:srgbClr val="FF0000"/>
                </a:solidFill>
              </a:rPr>
              <a:t>이 회전자동차의 회전반경</a:t>
            </a:r>
            <a:r>
              <a:rPr lang="en-US" altLang="ko-KR" dirty="0" smtClean="0">
                <a:solidFill>
                  <a:srgbClr val="FF0000"/>
                </a:solidFill>
              </a:rPr>
              <a:t>(R2)</a:t>
            </a:r>
            <a:r>
              <a:rPr lang="ko-KR" altLang="en-US" dirty="0" smtClean="0">
                <a:solidFill>
                  <a:srgbClr val="FF0000"/>
                </a:solidFill>
              </a:rPr>
              <a:t>보다 작지 않게 설계한다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r>
              <a:rPr lang="ko-KR" altLang="en-US" dirty="0" smtClean="0"/>
              <a:t>만약 </a:t>
            </a:r>
            <a:r>
              <a:rPr lang="en-US" altLang="ko-KR" dirty="0" smtClean="0"/>
              <a:t>R3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R2</a:t>
            </a:r>
            <a:r>
              <a:rPr lang="ko-KR" altLang="en-US" dirty="0" smtClean="0"/>
              <a:t>보다 작다면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자동차가 진출로로 들어서기 위해 감속이 일어나야 하며 잘못하면 </a:t>
            </a:r>
            <a:r>
              <a:rPr lang="ko-KR" altLang="en-US" dirty="0" err="1" smtClean="0"/>
              <a:t>분리교통섬에</a:t>
            </a:r>
            <a:r>
              <a:rPr lang="ko-KR" altLang="en-US" dirty="0" smtClean="0"/>
              <a:t> 충돌하거나 뒤에서 접근하는 자동차와 충돌하는 결과를 가져온다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</a:t>
            </a:r>
            <a:r>
              <a:rPr lang="ko-KR" altLang="en-US" dirty="0" err="1" smtClean="0"/>
              <a:t>진출부에</a:t>
            </a:r>
            <a:r>
              <a:rPr lang="ko-KR" altLang="en-US" dirty="0" smtClean="0"/>
              <a:t> 횡단보도가 있다면 보행자 안전을 위한 감속운행이 필요하므로</a:t>
            </a:r>
            <a:r>
              <a:rPr lang="en-US" altLang="ko-KR" dirty="0" smtClean="0"/>
              <a:t>, R3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R2</a:t>
            </a:r>
            <a:r>
              <a:rPr lang="ko-KR" altLang="en-US" dirty="0" smtClean="0"/>
              <a:t>보다 약간 크거나 같은 수준으로 설계한다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</a:t>
            </a:r>
            <a:r>
              <a:rPr lang="ko-KR" altLang="en-US" dirty="0" err="1" smtClean="0"/>
              <a:t>진출부에서의</a:t>
            </a:r>
            <a:r>
              <a:rPr lang="ko-KR" altLang="en-US" dirty="0" smtClean="0"/>
              <a:t> 보행자 안전을 고려한다면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정지시거의</a:t>
            </a:r>
            <a:r>
              <a:rPr lang="ko-KR" altLang="en-US" dirty="0" smtClean="0"/>
              <a:t> 충분한 확보가 필수적이다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6" name="빗면 5"/>
          <p:cNvSpPr/>
          <p:nvPr/>
        </p:nvSpPr>
        <p:spPr>
          <a:xfrm>
            <a:off x="447448" y="1268760"/>
            <a:ext cx="369250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설계기준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진출부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pic>
        <p:nvPicPr>
          <p:cNvPr id="7" name="_x67948040" descr="EMB000001a865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758" y="2204864"/>
            <a:ext cx="282624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369250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설계 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분리교통섬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2276872"/>
            <a:ext cx="3456384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/>
              <a:t>분리교통섬</a:t>
            </a:r>
            <a:r>
              <a:rPr lang="ko-KR" altLang="en-US" dirty="0"/>
              <a:t> 지대의 길이는 회전교차로로 접근할 때</a:t>
            </a:r>
            <a:r>
              <a:rPr lang="en-US" altLang="ko-KR" dirty="0"/>
              <a:t>, </a:t>
            </a:r>
            <a:r>
              <a:rPr lang="ko-KR" altLang="en-US" dirty="0"/>
              <a:t>해당 설계속도에 따른 </a:t>
            </a:r>
            <a:r>
              <a:rPr lang="ko-KR" altLang="en-US" dirty="0" err="1">
                <a:solidFill>
                  <a:srgbClr val="FF0000"/>
                </a:solidFill>
              </a:rPr>
              <a:t>정지시거</a:t>
            </a:r>
            <a:r>
              <a:rPr lang="ko-KR" altLang="en-US" dirty="0">
                <a:solidFill>
                  <a:srgbClr val="FF0000"/>
                </a:solidFill>
              </a:rPr>
              <a:t> 길이만큼 확보한다</a:t>
            </a:r>
            <a:r>
              <a:rPr lang="en-US" altLang="ko-KR" dirty="0"/>
              <a:t>. </a:t>
            </a:r>
            <a:r>
              <a:rPr lang="ko-KR" altLang="en-US" dirty="0" err="1"/>
              <a:t>분리교통섬의</a:t>
            </a:r>
            <a:r>
              <a:rPr lang="ko-KR" altLang="en-US" dirty="0"/>
              <a:t> 연장선은 </a:t>
            </a:r>
            <a:r>
              <a:rPr lang="ko-KR" altLang="en-US" dirty="0" err="1"/>
              <a:t>중앙교통섬</a:t>
            </a:r>
            <a:r>
              <a:rPr lang="ko-KR" altLang="en-US" dirty="0"/>
              <a:t> 외곽에 접하도록 한다</a:t>
            </a:r>
            <a:r>
              <a:rPr lang="en-US" altLang="ko-KR" dirty="0"/>
              <a:t>. </a:t>
            </a:r>
            <a:r>
              <a:rPr lang="ko-KR" altLang="en-US" dirty="0"/>
              <a:t>횡단보도 상에서 </a:t>
            </a:r>
            <a:r>
              <a:rPr lang="ko-KR" altLang="en-US" dirty="0" err="1"/>
              <a:t>분리교통섬의</a:t>
            </a:r>
            <a:r>
              <a:rPr lang="ko-KR" altLang="en-US" dirty="0"/>
              <a:t> 넓이는 </a:t>
            </a:r>
            <a:r>
              <a:rPr lang="en-US" altLang="ko-KR" dirty="0"/>
              <a:t>2m </a:t>
            </a:r>
            <a:r>
              <a:rPr lang="ko-KR" altLang="en-US" dirty="0"/>
              <a:t>이상 확보하여 횡단보행자를 보호할 수 있어야 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67556384" descr="EMB000001a865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933056"/>
            <a:ext cx="4501927" cy="2636912"/>
          </a:xfrm>
          <a:prstGeom prst="rect">
            <a:avLst/>
          </a:prstGeom>
          <a:noFill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995936" y="2060848"/>
          <a:ext cx="5040560" cy="1527528"/>
        </p:xfrm>
        <a:graphic>
          <a:graphicData uri="http://schemas.openxmlformats.org/drawingml/2006/table">
            <a:tbl>
              <a:tblPr/>
              <a:tblGrid>
                <a:gridCol w="2520280"/>
                <a:gridCol w="2520280"/>
              </a:tblGrid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속도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km/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시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정지시거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</a:rPr>
                        <a:t>m)</a:t>
                      </a: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30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30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40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40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50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55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60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75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148064" y="285293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369250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설계 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분리교통섬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8964487" cy="495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376451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설계 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분리교통섬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369250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연석 및 경사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120657" cy="28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412455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설계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횡단보도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39552" y="1988840"/>
            <a:ext cx="3816424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1.</a:t>
            </a:r>
            <a:r>
              <a:rPr lang="ko-KR" altLang="en-US" dirty="0" smtClean="0"/>
              <a:t>주행중의 자동차가 전방에서 횡단보도의 존재를 인지할 수 있도록 어느 정도의 폭이 필요하므로 </a:t>
            </a:r>
            <a:r>
              <a:rPr lang="ko-KR" altLang="en-US" dirty="0" smtClean="0">
                <a:solidFill>
                  <a:srgbClr val="FF0000"/>
                </a:solidFill>
              </a:rPr>
              <a:t>최소치를 </a:t>
            </a:r>
            <a:r>
              <a:rPr lang="en-US" altLang="ko-KR" dirty="0" smtClean="0">
                <a:solidFill>
                  <a:srgbClr val="FF0000"/>
                </a:solidFill>
              </a:rPr>
              <a:t>4.0m</a:t>
            </a:r>
            <a:r>
              <a:rPr lang="ko-KR" altLang="en-US" dirty="0" smtClean="0"/>
              <a:t>로 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일반적으로 도로 횡단부의 </a:t>
            </a:r>
            <a:r>
              <a:rPr lang="ko-KR" altLang="en-US" dirty="0" err="1" smtClean="0"/>
              <a:t>보차도</a:t>
            </a:r>
            <a:r>
              <a:rPr lang="ko-KR" altLang="en-US" dirty="0" smtClean="0"/>
              <a:t> 경계 연장선에서 </a:t>
            </a:r>
            <a:r>
              <a:rPr lang="ko-KR" altLang="en-US" dirty="0" smtClean="0">
                <a:solidFill>
                  <a:srgbClr val="FF0000"/>
                </a:solidFill>
              </a:rPr>
              <a:t>최저 </a:t>
            </a:r>
            <a:r>
              <a:rPr lang="en-US" altLang="ko-KR" dirty="0" smtClean="0">
                <a:solidFill>
                  <a:srgbClr val="FF0000"/>
                </a:solidFill>
              </a:rPr>
              <a:t>1m </a:t>
            </a:r>
            <a:r>
              <a:rPr lang="ko-KR" altLang="en-US" dirty="0" smtClean="0">
                <a:solidFill>
                  <a:srgbClr val="FF0000"/>
                </a:solidFill>
              </a:rPr>
              <a:t>정도</a:t>
            </a:r>
            <a:r>
              <a:rPr lang="ko-KR" altLang="en-US" dirty="0" smtClean="0"/>
              <a:t> 떨어져 횡단보도를 설치한다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정지선은 </a:t>
            </a:r>
            <a:r>
              <a:rPr lang="en-US" altLang="ko-KR" dirty="0" smtClean="0">
                <a:solidFill>
                  <a:srgbClr val="FF0000"/>
                </a:solidFill>
              </a:rPr>
              <a:t>2~3m </a:t>
            </a:r>
            <a:r>
              <a:rPr lang="ko-KR" altLang="en-US" dirty="0" smtClean="0">
                <a:solidFill>
                  <a:srgbClr val="FF0000"/>
                </a:solidFill>
              </a:rPr>
              <a:t>뒤에 설치하며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우회전하는 자동차의 안전한 주행유도와 보행자의 안전을 확보하기 위해 </a:t>
            </a:r>
            <a:r>
              <a:rPr lang="ko-KR" altLang="en-US" dirty="0" err="1" smtClean="0"/>
              <a:t>우각부에</a:t>
            </a:r>
            <a:r>
              <a:rPr lang="ko-KR" altLang="en-US" dirty="0" smtClean="0"/>
              <a:t> 가드레일 등의 안전시설을 설치하는 것이 바람직하다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68664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412455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설계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정지선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39552" y="1988840"/>
            <a:ext cx="3816424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정지선은 자동차의 어떤 부분이라도 그 선을 넘어서 정지해서는 안 </a:t>
            </a:r>
            <a:r>
              <a:rPr lang="ko-KR" altLang="en-US" dirty="0" err="1" smtClean="0"/>
              <a:t>된다는것을</a:t>
            </a:r>
            <a:r>
              <a:rPr lang="ko-KR" altLang="en-US" dirty="0" smtClean="0"/>
              <a:t> 나타내는 표시로 신호교차로의 </a:t>
            </a:r>
            <a:r>
              <a:rPr lang="ko-KR" altLang="en-US" dirty="0" err="1" smtClean="0"/>
              <a:t>유입부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횡단보도 직전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일시정지</a:t>
            </a:r>
            <a:r>
              <a:rPr lang="ko-KR" altLang="en-US" dirty="0" smtClean="0"/>
              <a:t> 규제를 하는 경우 등에 설치한다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정지선은 교차로의 좌</a:t>
            </a:r>
            <a:r>
              <a:rPr lang="en-US" altLang="ko-KR" dirty="0" smtClean="0"/>
              <a:t>.</a:t>
            </a:r>
            <a:r>
              <a:rPr lang="ko-KR" altLang="en-US" dirty="0" smtClean="0"/>
              <a:t>우회전 자동차가 주행하는데 지장을 주지 않는 위치에 설치하되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원칙적으로 차로 중심선에 대하여 직각으로 설치한다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412455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기타시설물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표지판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39552" y="1988840"/>
            <a:ext cx="3816424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모든 </a:t>
            </a:r>
            <a:r>
              <a:rPr lang="ko-KR" altLang="en-US" dirty="0" err="1" smtClean="0"/>
              <a:t>접근로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진입부에</a:t>
            </a:r>
            <a:r>
              <a:rPr lang="ko-KR" altLang="en-US" dirty="0" smtClean="0"/>
              <a:t> 양보표지 설치 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접근로에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회전형</a:t>
            </a:r>
            <a:r>
              <a:rPr lang="ko-KR" altLang="en-US" dirty="0" smtClean="0"/>
              <a:t> 교차로 주의표지 및 최고속도제한표지 설치 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회전교차로 내에 회전교차로 지시표지 설치 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도로표지 중 회전교차로를 형태화한 방향예고표지 및 방향표지 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기타 안내를 위한 보조표지 등 </a:t>
            </a:r>
            <a:endParaRPr lang="ko-KR" altLang="en-US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69736944" descr="EMB000006d85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26" y="1844824"/>
            <a:ext cx="4539374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412455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기타시설물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표지판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70533552" descr="EMB000006d85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984625" cy="391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3312368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목   차</a:t>
            </a:r>
            <a:endParaRPr lang="ko-KR" altLang="en-US" sz="3200" dirty="0"/>
          </a:p>
        </p:txBody>
      </p:sp>
      <p:sp>
        <p:nvSpPr>
          <p:cNvPr id="5" name="한쪽 모서리가 잘린 사각형 4"/>
          <p:cNvSpPr/>
          <p:nvPr/>
        </p:nvSpPr>
        <p:spPr>
          <a:xfrm>
            <a:off x="467544" y="1988840"/>
            <a:ext cx="7272808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800" dirty="0" smtClean="0"/>
              <a:t>1. </a:t>
            </a:r>
            <a:r>
              <a:rPr lang="ko-KR" altLang="en-US" sz="2800" dirty="0" smtClean="0"/>
              <a:t>교차로 종류 및 결정</a:t>
            </a:r>
            <a:endParaRPr lang="ko-KR" altLang="en-US" sz="28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한쪽 모서리가 잘린 사각형 20"/>
          <p:cNvSpPr/>
          <p:nvPr/>
        </p:nvSpPr>
        <p:spPr>
          <a:xfrm>
            <a:off x="467544" y="3068960"/>
            <a:ext cx="7272808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800" dirty="0" smtClean="0"/>
              <a:t>2. </a:t>
            </a:r>
            <a:r>
              <a:rPr lang="ko-KR" altLang="en-US" sz="2800" dirty="0" smtClean="0"/>
              <a:t>회전교차로와 </a:t>
            </a:r>
            <a:r>
              <a:rPr lang="ko-KR" altLang="en-US" sz="2800" dirty="0" err="1" smtClean="0"/>
              <a:t>로타리의</a:t>
            </a:r>
            <a:r>
              <a:rPr lang="ko-KR" altLang="en-US" sz="2800" dirty="0" smtClean="0"/>
              <a:t> 차이점</a:t>
            </a:r>
            <a:endParaRPr lang="ko-KR" altLang="en-US" sz="2800" dirty="0"/>
          </a:p>
        </p:txBody>
      </p:sp>
      <p:sp>
        <p:nvSpPr>
          <p:cNvPr id="25" name="한쪽 모서리가 잘린 사각형 24"/>
          <p:cNvSpPr/>
          <p:nvPr/>
        </p:nvSpPr>
        <p:spPr>
          <a:xfrm>
            <a:off x="467544" y="4149080"/>
            <a:ext cx="7272808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800" dirty="0" smtClean="0"/>
              <a:t>3. </a:t>
            </a:r>
            <a:r>
              <a:rPr lang="ko-KR" altLang="en-US" sz="2800" dirty="0" smtClean="0"/>
              <a:t>설계</a:t>
            </a:r>
            <a:endParaRPr lang="ko-KR" altLang="en-US" sz="2800" dirty="0"/>
          </a:p>
        </p:txBody>
      </p:sp>
      <p:sp>
        <p:nvSpPr>
          <p:cNvPr id="27" name="한쪽 모서리가 잘린 사각형 26"/>
          <p:cNvSpPr/>
          <p:nvPr/>
        </p:nvSpPr>
        <p:spPr>
          <a:xfrm>
            <a:off x="467544" y="5229200"/>
            <a:ext cx="7272808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800" dirty="0" smtClean="0"/>
              <a:t>4. </a:t>
            </a:r>
            <a:r>
              <a:rPr lang="ko-KR" altLang="en-US" sz="2800" dirty="0" smtClean="0"/>
              <a:t>기타시설물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412455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기타시설물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가로등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2769" name="_x69573288" descr="EMB000006d85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4104456" cy="4176464"/>
          </a:xfrm>
          <a:prstGeom prst="rect">
            <a:avLst/>
          </a:prstGeom>
          <a:noFill/>
        </p:spPr>
      </p:pic>
      <p:sp>
        <p:nvSpPr>
          <p:cNvPr id="12" name="모서리가 둥근 직사각형 11"/>
          <p:cNvSpPr/>
          <p:nvPr/>
        </p:nvSpPr>
        <p:spPr>
          <a:xfrm>
            <a:off x="539552" y="1988840"/>
            <a:ext cx="3816424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/>
              <a:t>전교차로를</a:t>
            </a:r>
            <a:r>
              <a:rPr lang="ko-KR" altLang="en-US" dirty="0" smtClean="0"/>
              <a:t> 효율적으로 운영하기 위해 운전자는 안전한 방법으로 회전교차로에 진입해서 진행한 후 진출할 수 있어야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달성하기 위해 운전자는 적절한 때에 적절한 운전조작을 할 수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도로구조를 확인할 수 있어야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이를 위해 적절한 조명이 야간에 필요하다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국도상의 회전교차로는 모든 </a:t>
            </a:r>
            <a:r>
              <a:rPr lang="ko-KR" altLang="en-US" dirty="0" err="1" smtClean="0"/>
              <a:t>접근로에</a:t>
            </a:r>
            <a:r>
              <a:rPr lang="ko-KR" altLang="en-US" dirty="0" smtClean="0"/>
              <a:t> 조명이 설치되어야 하며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회전교차로에서 나온 연결도로가 일반국도나 </a:t>
            </a:r>
            <a:r>
              <a:rPr lang="ko-KR" altLang="en-US" dirty="0" err="1" smtClean="0">
                <a:solidFill>
                  <a:srgbClr val="FF0000"/>
                </a:solidFill>
              </a:rPr>
              <a:t>연결로와</a:t>
            </a:r>
            <a:r>
              <a:rPr lang="ko-KR" altLang="en-US" dirty="0" smtClean="0">
                <a:solidFill>
                  <a:srgbClr val="FF0000"/>
                </a:solidFill>
              </a:rPr>
              <a:t> 접속될 때는 반드시 조명시설을 설치한다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412455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기타시설물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가로등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395536" y="1268760"/>
            <a:ext cx="412455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/>
              <a:t>중앙분리섬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구조물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6967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179512" y="836712"/>
            <a:ext cx="4124552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최  종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_x69380288" descr="EMB000006d85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2952328" cy="2952328"/>
          </a:xfrm>
          <a:prstGeom prst="rect">
            <a:avLst/>
          </a:prstGeom>
          <a:noFill/>
        </p:spPr>
      </p:pic>
      <p:pic>
        <p:nvPicPr>
          <p:cNvPr id="1025" name="_x70283800" descr="EMB000006d85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214167" cy="281932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빗면 6"/>
          <p:cNvSpPr/>
          <p:nvPr/>
        </p:nvSpPr>
        <p:spPr>
          <a:xfrm>
            <a:off x="447448" y="1268760"/>
            <a:ext cx="3312368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교차로 결정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448" y="1268760"/>
            <a:ext cx="3980536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smtClean="0"/>
              <a:t>세갈래 회전교차로</a:t>
            </a:r>
            <a:endParaRPr lang="ko-KR" altLang="en-US" sz="32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8" name="Picture 2" descr="이미지를 선택하시면 이미지 확대/축소 보기를 하실 수 있습니다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611425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0" y="1196753"/>
          <a:ext cx="9144000" cy="5661245"/>
        </p:xfrm>
        <a:graphic>
          <a:graphicData uri="http://schemas.openxmlformats.org/drawingml/2006/table">
            <a:tbl>
              <a:tblPr/>
              <a:tblGrid>
                <a:gridCol w="1320858"/>
                <a:gridCol w="4775142"/>
                <a:gridCol w="3048000"/>
              </a:tblGrid>
              <a:tr h="510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구분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회전교차로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로타리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진입방식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양보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회전자동차가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징입자동차에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대하여 통행 우선권을 가짐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끼어들기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설계목적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자동차의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지입속도를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낮추어 안전성 증진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원활한 교통소통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회전부설계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회전반경의 제한으로 저속주행을 유도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큰 반경으로 회전 원활화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진입부설계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진입속도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30~40km/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시로 제한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진입속도를 제하기 위해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진입각을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조절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감속 및 방향분리를 위해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분리교통섬을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반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드시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설치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접근도로와 진입부의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접속각을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되도록 줄임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진입속도를 높이기 위해 되도록 큰 곡선반경 적용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중앙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교통섬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곡선반경이 대부분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25m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이내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도시에서는 직경이 최소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2m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인 초소형 회전교차로도 인정함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제한 없으며 되도록 크게 함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빗면 5"/>
          <p:cNvSpPr/>
          <p:nvPr/>
        </p:nvSpPr>
        <p:spPr>
          <a:xfrm>
            <a:off x="0" y="548680"/>
            <a:ext cx="6516216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smtClean="0"/>
              <a:t>회전교차로와 </a:t>
            </a:r>
            <a:r>
              <a:rPr lang="ko-KR" altLang="en-US" sz="3200" dirty="0" err="1" smtClean="0"/>
              <a:t>로타리의</a:t>
            </a:r>
            <a:r>
              <a:rPr lang="ko-KR" altLang="en-US" sz="3200" dirty="0" smtClean="0"/>
              <a:t> 차이점</a:t>
            </a:r>
            <a:endParaRPr lang="ko-KR" altLang="en-US" sz="3200" dirty="0"/>
          </a:p>
        </p:txBody>
      </p:sp>
      <p:sp>
        <p:nvSpPr>
          <p:cNvPr id="5" name="타원 4"/>
          <p:cNvSpPr/>
          <p:nvPr/>
        </p:nvSpPr>
        <p:spPr>
          <a:xfrm>
            <a:off x="1331640" y="1268760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67544" y="1268760"/>
            <a:ext cx="6120680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/>
              <a:t>도로폭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갓길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중간분리대</a:t>
            </a:r>
            <a:endParaRPr lang="ko-KR" altLang="en-US" sz="32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416824" cy="437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67546" y="2060849"/>
          <a:ext cx="8496945" cy="4787375"/>
        </p:xfrm>
        <a:graphic>
          <a:graphicData uri="http://schemas.openxmlformats.org/drawingml/2006/table">
            <a:tbl>
              <a:tblPr/>
              <a:tblGrid>
                <a:gridCol w="1407221"/>
                <a:gridCol w="1407221"/>
                <a:gridCol w="947250"/>
                <a:gridCol w="947250"/>
                <a:gridCol w="947250"/>
                <a:gridCol w="947250"/>
                <a:gridCol w="947250"/>
                <a:gridCol w="946253"/>
              </a:tblGrid>
              <a:tr h="3640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구분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설계요소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초소형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도시지역 소형</a:t>
                      </a: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도시지역</a:t>
                      </a: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차로</a:t>
                      </a: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도시지역</a:t>
                      </a: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차로</a:t>
                      </a: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지방지역</a:t>
                      </a: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차로</a:t>
                      </a: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지방지역</a:t>
                      </a: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차로</a:t>
                      </a:r>
                      <a:endParaRPr lang="ko-KR" alt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5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일반사항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차로수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최대 일교통량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12,000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15,000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20,000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40.000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20.000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40,000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분리교통섬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노면표시가능한 돌출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돌출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돌출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돌출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돌출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/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연장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돌출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/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연장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설계기준자동차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소형화물차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소형화물차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/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버스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대형차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대형차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세미트레일러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세미트레일러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28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회전부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회전차로설계속도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(km/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시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16~19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16~20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20~25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23~30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23~30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25~35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내접원 직경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</a:rPr>
                        <a:t>m)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13~25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25~30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30~40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45~55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30~40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55~60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중앙교통섬직경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(m)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2~17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13~22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18~32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25~37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23~32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35~42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회전차로 폭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4~6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4~6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4~6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9~10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4~6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9~10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28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진입부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진입부 최대 설계속도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(km/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시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25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25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35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50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진입부 반경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</a:rPr>
                        <a:t>m)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8~14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8~30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11~30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30~61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12~37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·39~80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진입부 차로폭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(m)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4~5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4~5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4~5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7.5~8.5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4~5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7.5~8.5</a:t>
                      </a:r>
                    </a:p>
                  </a:txBody>
                  <a:tcPr marL="78011" marR="78011" marT="39006" marB="390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빗면 3"/>
          <p:cNvSpPr/>
          <p:nvPr/>
        </p:nvSpPr>
        <p:spPr>
          <a:xfrm>
            <a:off x="447448" y="1268760"/>
            <a:ext cx="3312368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설계기준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4211960" y="2092932"/>
            <a:ext cx="895636" cy="336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49694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395536" y="1268760"/>
            <a:ext cx="4700616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설계기준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회전반경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11578" y="1916832"/>
            <a:ext cx="4032448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회전교차로에서 </a:t>
            </a:r>
            <a:r>
              <a:rPr lang="ko-KR" altLang="en-US" dirty="0"/>
              <a:t>설계기준자동차의 최소회전반경은 다음과 같은 기준을 채택한다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◦ </a:t>
            </a:r>
            <a:r>
              <a:rPr lang="ko-KR" altLang="en-US" dirty="0"/>
              <a:t>지방지역 도로 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집산도로 및 그 이하의 도로 </a:t>
            </a:r>
            <a:r>
              <a:rPr lang="en-US" altLang="ko-KR" dirty="0"/>
              <a:t>: 13.0m </a:t>
            </a:r>
          </a:p>
          <a:p>
            <a:pPr>
              <a:buFontTx/>
              <a:buChar char="-"/>
            </a:pPr>
            <a:r>
              <a:rPr lang="ko-KR" altLang="en-US" dirty="0" smtClean="0"/>
              <a:t>보조간선도로 </a:t>
            </a:r>
            <a:r>
              <a:rPr lang="ko-KR" altLang="en-US" dirty="0"/>
              <a:t>및 간선도로 </a:t>
            </a:r>
            <a:r>
              <a:rPr lang="en-US" altLang="ko-KR" dirty="0"/>
              <a:t>: 13m + </a:t>
            </a:r>
            <a:r>
              <a:rPr lang="ko-KR" altLang="en-US" dirty="0" err="1"/>
              <a:t>화물차턱</a:t>
            </a:r>
            <a:r>
              <a:rPr lang="ko-KR" altLang="en-US" dirty="0"/>
              <a:t> </a:t>
            </a:r>
            <a:r>
              <a:rPr lang="en-US" altLang="ko-KR" dirty="0"/>
              <a:t>(2</a:t>
            </a:r>
            <a:r>
              <a:rPr lang="ko-KR" altLang="en-US" dirty="0"/>
              <a:t>～</a:t>
            </a:r>
            <a:r>
              <a:rPr lang="en-US" altLang="ko-KR" dirty="0"/>
              <a:t>3m</a:t>
            </a:r>
            <a:r>
              <a:rPr lang="en-US" altLang="ko-KR" dirty="0" smtClean="0"/>
              <a:t>)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◦ 도시지역 도로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버스 등 대형차 통행이 없는 주택가 도로 </a:t>
            </a:r>
            <a:r>
              <a:rPr lang="en-US" altLang="ko-KR" dirty="0"/>
              <a:t>: 7.0m 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버스 및 화물차 통행이 있는 도로 </a:t>
            </a:r>
            <a:r>
              <a:rPr lang="en-US" altLang="ko-KR" dirty="0"/>
              <a:t>: 12.0m </a:t>
            </a:r>
          </a:p>
          <a:p>
            <a:r>
              <a:rPr lang="en-US" altLang="ko-KR" dirty="0"/>
              <a:t>- </a:t>
            </a:r>
            <a:r>
              <a:rPr lang="ko-KR" altLang="en-US" dirty="0"/>
              <a:t>대형화물차 통행을 고려할 경우 </a:t>
            </a:r>
            <a:r>
              <a:rPr lang="en-US" altLang="ko-KR" dirty="0"/>
              <a:t>2</a:t>
            </a:r>
            <a:r>
              <a:rPr lang="ko-KR" altLang="en-US" dirty="0"/>
              <a:t>～</a:t>
            </a:r>
            <a:r>
              <a:rPr lang="en-US" altLang="ko-KR" dirty="0"/>
              <a:t>3 m</a:t>
            </a:r>
            <a:r>
              <a:rPr lang="ko-KR" altLang="en-US" dirty="0"/>
              <a:t>의 화물차턱을 둠 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 algn="ctr"/>
            <a:endParaRPr lang="ko-KR" alt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1916832"/>
            <a:ext cx="46440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323528" y="2276872"/>
            <a:ext cx="8280920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회전교차로 </a:t>
            </a:r>
            <a:r>
              <a:rPr lang="ko-KR" altLang="en-US" dirty="0" err="1"/>
              <a:t>진입부는</a:t>
            </a:r>
            <a:r>
              <a:rPr lang="ko-KR" altLang="en-US" dirty="0"/>
              <a:t> 적절한 </a:t>
            </a:r>
            <a:r>
              <a:rPr lang="ko-KR" altLang="en-US" dirty="0" err="1"/>
              <a:t>진입각을</a:t>
            </a:r>
            <a:r>
              <a:rPr lang="ko-KR" altLang="en-US" dirty="0"/>
              <a:t> 유지하면서 설계기준자동차 제원과 용량에 맞는 진입로 폭을 확보하도록 설계한다</a:t>
            </a:r>
            <a:r>
              <a:rPr lang="en-US" altLang="ko-KR" dirty="0"/>
              <a:t>. </a:t>
            </a:r>
            <a:r>
              <a:rPr lang="ko-KR" altLang="en-US" dirty="0" err="1">
                <a:solidFill>
                  <a:srgbClr val="FF0000"/>
                </a:solidFill>
              </a:rPr>
              <a:t>진입각은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20°</a:t>
            </a:r>
            <a:r>
              <a:rPr lang="ko-KR" altLang="en-US" dirty="0">
                <a:solidFill>
                  <a:srgbClr val="FF0000"/>
                </a:solidFill>
              </a:rPr>
              <a:t>～</a:t>
            </a:r>
            <a:r>
              <a:rPr lang="en-US" altLang="ko-KR" dirty="0">
                <a:solidFill>
                  <a:srgbClr val="FF0000"/>
                </a:solidFill>
              </a:rPr>
              <a:t>60°</a:t>
            </a:r>
            <a:r>
              <a:rPr lang="ko-KR" altLang="en-US" dirty="0">
                <a:solidFill>
                  <a:srgbClr val="FF0000"/>
                </a:solidFill>
              </a:rPr>
              <a:t>사이가 되도록 </a:t>
            </a:r>
            <a:r>
              <a:rPr lang="ko-KR" altLang="en-US" dirty="0" err="1">
                <a:solidFill>
                  <a:srgbClr val="FF0000"/>
                </a:solidFill>
              </a:rPr>
              <a:t>진입부를</a:t>
            </a:r>
            <a:r>
              <a:rPr lang="ko-KR" altLang="en-US" dirty="0">
                <a:solidFill>
                  <a:srgbClr val="FF0000"/>
                </a:solidFill>
              </a:rPr>
              <a:t> 설계하며 통상 </a:t>
            </a:r>
            <a:r>
              <a:rPr lang="en-US" altLang="ko-KR" dirty="0">
                <a:solidFill>
                  <a:srgbClr val="FF0000"/>
                </a:solidFill>
              </a:rPr>
              <a:t>30°</a:t>
            </a:r>
            <a:r>
              <a:rPr lang="ko-KR" altLang="en-US" dirty="0">
                <a:solidFill>
                  <a:srgbClr val="FF0000"/>
                </a:solidFill>
              </a:rPr>
              <a:t>～</a:t>
            </a:r>
            <a:r>
              <a:rPr lang="en-US" altLang="ko-KR" dirty="0">
                <a:solidFill>
                  <a:srgbClr val="FF0000"/>
                </a:solidFill>
              </a:rPr>
              <a:t>40°</a:t>
            </a:r>
            <a:r>
              <a:rPr lang="ko-KR" altLang="en-US" dirty="0">
                <a:solidFill>
                  <a:srgbClr val="FF0000"/>
                </a:solidFill>
              </a:rPr>
              <a:t>가 바람직하다</a:t>
            </a:r>
            <a:r>
              <a:rPr lang="en-US" altLang="ko-KR" dirty="0"/>
              <a:t>. </a:t>
            </a:r>
            <a:r>
              <a:rPr lang="ko-KR" altLang="en-US" dirty="0"/>
              <a:t>진입로 폭에 비례하여 회전교차로의 용량이 결정되며</a:t>
            </a:r>
            <a:r>
              <a:rPr lang="en-US" altLang="ko-KR" dirty="0">
                <a:solidFill>
                  <a:srgbClr val="FF0000"/>
                </a:solidFill>
              </a:rPr>
              <a:t>, 1</a:t>
            </a:r>
            <a:r>
              <a:rPr lang="ko-KR" altLang="en-US" dirty="0">
                <a:solidFill>
                  <a:srgbClr val="FF0000"/>
                </a:solidFill>
              </a:rPr>
              <a:t>차로 회전교차로의 진입로 </a:t>
            </a:r>
            <a:r>
              <a:rPr lang="ko-KR" altLang="en-US" dirty="0" err="1">
                <a:solidFill>
                  <a:srgbClr val="FF0000"/>
                </a:solidFill>
              </a:rPr>
              <a:t>최소폭은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4m</a:t>
            </a:r>
            <a:r>
              <a:rPr lang="ko-KR" altLang="en-US" dirty="0">
                <a:solidFill>
                  <a:srgbClr val="FF0000"/>
                </a:solidFill>
              </a:rPr>
              <a:t>이고</a:t>
            </a:r>
            <a:r>
              <a:rPr lang="en-US" altLang="ko-KR" dirty="0"/>
              <a:t>, 2</a:t>
            </a:r>
            <a:r>
              <a:rPr lang="ko-KR" altLang="en-US" dirty="0"/>
              <a:t>차로 회전교차로는 최소 </a:t>
            </a:r>
            <a:r>
              <a:rPr lang="en-US" altLang="ko-KR" dirty="0"/>
              <a:t>7.5m</a:t>
            </a:r>
            <a:r>
              <a:rPr lang="ko-KR" altLang="en-US" dirty="0"/>
              <a:t>를 확보한다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일반국도의 경우</a:t>
            </a:r>
            <a:r>
              <a:rPr lang="en-US" altLang="ko-KR" dirty="0"/>
              <a:t>, </a:t>
            </a:r>
            <a:r>
              <a:rPr lang="ko-KR" altLang="en-US" dirty="0"/>
              <a:t>회전교차로 </a:t>
            </a:r>
            <a:r>
              <a:rPr lang="ko-KR" altLang="en-US" dirty="0">
                <a:solidFill>
                  <a:srgbClr val="FF0000"/>
                </a:solidFill>
              </a:rPr>
              <a:t>진입부의 최소 반경은 </a:t>
            </a:r>
            <a:r>
              <a:rPr lang="en-US" altLang="ko-KR" dirty="0">
                <a:solidFill>
                  <a:srgbClr val="FF0000"/>
                </a:solidFill>
              </a:rPr>
              <a:t>15m</a:t>
            </a:r>
            <a:r>
              <a:rPr lang="ko-KR" altLang="en-US" dirty="0"/>
              <a:t>이며 이는 대형차가 통행할 수 있는 반경에 해당한다</a:t>
            </a:r>
            <a:r>
              <a:rPr lang="en-US" altLang="ko-KR" dirty="0"/>
              <a:t>. </a:t>
            </a:r>
            <a:r>
              <a:rPr lang="ko-KR" altLang="en-US" dirty="0"/>
              <a:t>그러나 설계기준자동차를 소형차로 하는 소형 회전교차로에서는 회전반경을 </a:t>
            </a:r>
            <a:r>
              <a:rPr lang="en-US" altLang="ko-KR" dirty="0"/>
              <a:t>10m </a:t>
            </a:r>
            <a:r>
              <a:rPr lang="ko-KR" altLang="en-US" dirty="0"/>
              <a:t>미만으로 할 수도 있다</a:t>
            </a:r>
            <a:r>
              <a:rPr lang="en-US" altLang="ko-KR" dirty="0"/>
              <a:t>. </a:t>
            </a:r>
            <a:r>
              <a:rPr lang="ko-KR" altLang="en-US" dirty="0"/>
              <a:t>진</a:t>
            </a:r>
            <a:r>
              <a:rPr lang="ko-KR" altLang="en-US" dirty="0">
                <a:solidFill>
                  <a:srgbClr val="FF0000"/>
                </a:solidFill>
              </a:rPr>
              <a:t>입반경</a:t>
            </a:r>
            <a:r>
              <a:rPr lang="en-US" altLang="ko-KR" dirty="0">
                <a:solidFill>
                  <a:srgbClr val="FF0000"/>
                </a:solidFill>
              </a:rPr>
              <a:t>(R1)</a:t>
            </a:r>
            <a:r>
              <a:rPr lang="ko-KR" altLang="en-US" dirty="0">
                <a:solidFill>
                  <a:srgbClr val="FF0000"/>
                </a:solidFill>
              </a:rPr>
              <a:t>은 회전반경</a:t>
            </a:r>
            <a:r>
              <a:rPr lang="en-US" altLang="ko-KR" dirty="0">
                <a:solidFill>
                  <a:srgbClr val="FF0000"/>
                </a:solidFill>
              </a:rPr>
              <a:t>(R2)</a:t>
            </a:r>
            <a:r>
              <a:rPr lang="ko-KR" altLang="en-US" dirty="0">
                <a:solidFill>
                  <a:srgbClr val="FF0000"/>
                </a:solidFill>
              </a:rPr>
              <a:t>과 진출반경</a:t>
            </a:r>
            <a:r>
              <a:rPr lang="en-US" altLang="ko-KR" dirty="0">
                <a:solidFill>
                  <a:srgbClr val="FF0000"/>
                </a:solidFill>
              </a:rPr>
              <a:t>(R3)</a:t>
            </a:r>
            <a:r>
              <a:rPr lang="ko-KR" altLang="en-US" dirty="0">
                <a:solidFill>
                  <a:srgbClr val="FF0000"/>
                </a:solidFill>
              </a:rPr>
              <a:t>보다 더 작게 하는 것이 바람직하다</a:t>
            </a:r>
            <a:r>
              <a:rPr lang="en-US" altLang="ko-KR" dirty="0"/>
              <a:t>. </a:t>
            </a:r>
            <a:r>
              <a:rPr lang="ko-KR" altLang="en-US" dirty="0"/>
              <a:t>이것은 회전교차로 </a:t>
            </a:r>
            <a:r>
              <a:rPr lang="ko-KR" altLang="en-US" dirty="0" err="1"/>
              <a:t>진입부에서</a:t>
            </a:r>
            <a:r>
              <a:rPr lang="ko-KR" altLang="en-US" dirty="0"/>
              <a:t> 속도를 최대한 낮추고 </a:t>
            </a:r>
            <a:r>
              <a:rPr lang="ko-KR" altLang="en-US" dirty="0" err="1"/>
              <a:t>진입교통류와</a:t>
            </a:r>
            <a:r>
              <a:rPr lang="ko-KR" altLang="en-US" dirty="0"/>
              <a:t> </a:t>
            </a:r>
            <a:r>
              <a:rPr lang="ko-KR" altLang="en-US" dirty="0" err="1"/>
              <a:t>회전교통류</a:t>
            </a:r>
            <a:r>
              <a:rPr lang="ko-KR" altLang="en-US" dirty="0"/>
              <a:t> 사이에 속도 차이를 줄이도록 하기 위함이다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진입 전에 속도를 줄여 회전교차로 내에서 저속으로 주행하도록 하는 것이다</a:t>
            </a:r>
            <a:r>
              <a:rPr lang="en-US" altLang="ko-KR" dirty="0"/>
              <a:t>. </a:t>
            </a:r>
          </a:p>
        </p:txBody>
      </p:sp>
      <p:sp>
        <p:nvSpPr>
          <p:cNvPr id="6" name="빗면 5"/>
          <p:cNvSpPr/>
          <p:nvPr/>
        </p:nvSpPr>
        <p:spPr>
          <a:xfrm>
            <a:off x="447448" y="1268760"/>
            <a:ext cx="3692504" cy="5760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설계기준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진입부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</TotalTime>
  <Words>863</Words>
  <Application>Microsoft Office PowerPoint</Application>
  <PresentationFormat>화면 슬라이드 쇼(4:3)</PresentationFormat>
  <Paragraphs>187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흐름</vt:lpstr>
      <vt:lpstr>교차로 설계 조명 : 일방통행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Company>INCom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교차로 설계 조명 : 일방통행</dc:title>
  <dc:creator>Winner</dc:creator>
  <cp:lastModifiedBy>Digital NEX</cp:lastModifiedBy>
  <cp:revision>40</cp:revision>
  <dcterms:created xsi:type="dcterms:W3CDTF">2010-12-06T17:49:41Z</dcterms:created>
  <dcterms:modified xsi:type="dcterms:W3CDTF">2010-12-08T00:55:10Z</dcterms:modified>
</cp:coreProperties>
</file>