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95" r:id="rId5"/>
    <p:sldId id="297" r:id="rId6"/>
    <p:sldId id="298" r:id="rId7"/>
    <p:sldId id="299" r:id="rId8"/>
    <p:sldId id="311" r:id="rId9"/>
    <p:sldId id="312" r:id="rId10"/>
    <p:sldId id="313" r:id="rId11"/>
    <p:sldId id="279" r:id="rId12"/>
    <p:sldId id="280" r:id="rId13"/>
    <p:sldId id="277" r:id="rId14"/>
    <p:sldId id="276" r:id="rId15"/>
    <p:sldId id="278" r:id="rId16"/>
    <p:sldId id="259" r:id="rId17"/>
    <p:sldId id="261" r:id="rId18"/>
    <p:sldId id="262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225" autoAdjust="0"/>
  </p:normalViewPr>
  <p:slideViewPr>
    <p:cSldViewPr>
      <p:cViewPr varScale="1">
        <p:scale>
          <a:sx n="118" d="100"/>
          <a:sy n="118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BA71-04FE-49AD-9659-41194EDD2AD5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ACF41-3670-4C86-933F-E112D1EC8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41-3670-4C86-933F-E112D1EC8F3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-32" y="-24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1357298"/>
            <a:ext cx="9144000" cy="5500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-32" y="-24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-32" y="-24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D4E9-1620-4712-9EBC-9BFB27C648F6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-32" y="-24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5D4E9-1620-4712-9EBC-9BFB27C648F6}" type="datetimeFigureOut">
              <a:rPr lang="ko-KR" altLang="en-US" smtClean="0"/>
              <a:pPr/>
              <a:t>2010-12-07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7C267-32A6-4753-B489-04F0FBE759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547664" y="1700808"/>
            <a:ext cx="6155852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토 목 종 합 설 계</a:t>
            </a:r>
            <a:endParaRPr lang="en-US" altLang="ko-KR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768414" y="2143116"/>
            <a:ext cx="1946198" cy="128588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flipH="1" flipV="1">
            <a:off x="6357950" y="2285992"/>
            <a:ext cx="1946198" cy="128588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/>
        </p:nvGrpSpPr>
        <p:grpSpPr>
          <a:xfrm rot="19800000" flipV="1">
            <a:off x="1263609" y="6448106"/>
            <a:ext cx="1956075" cy="1292410"/>
            <a:chOff x="768414" y="2643182"/>
            <a:chExt cx="1946198" cy="1285884"/>
          </a:xfrm>
        </p:grpSpPr>
        <p:sp>
          <p:nvSpPr>
            <p:cNvPr id="52" name="타원 5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/>
          <p:cNvGrpSpPr/>
          <p:nvPr/>
        </p:nvGrpSpPr>
        <p:grpSpPr>
          <a:xfrm rot="1800000" flipH="1" flipV="1">
            <a:off x="3778411" y="6004907"/>
            <a:ext cx="2103460" cy="1389790"/>
            <a:chOff x="768414" y="2643182"/>
            <a:chExt cx="1946198" cy="1285884"/>
          </a:xfrm>
        </p:grpSpPr>
        <p:sp>
          <p:nvSpPr>
            <p:cNvPr id="41" name="타원 40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 rot="19800000" flipV="1">
            <a:off x="5987534" y="6564035"/>
            <a:ext cx="2047908" cy="1353086"/>
            <a:chOff x="768414" y="2643182"/>
            <a:chExt cx="1946198" cy="1285884"/>
          </a:xfrm>
        </p:grpSpPr>
        <p:sp>
          <p:nvSpPr>
            <p:cNvPr id="44" name="타원 43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 rot="1800000" flipH="1" flipV="1">
            <a:off x="-135804" y="6301791"/>
            <a:ext cx="1814947" cy="1199164"/>
            <a:chOff x="768414" y="2643182"/>
            <a:chExt cx="1946198" cy="1285884"/>
          </a:xfrm>
        </p:grpSpPr>
        <p:sp>
          <p:nvSpPr>
            <p:cNvPr id="47" name="타원 46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48"/>
          <p:cNvGrpSpPr/>
          <p:nvPr/>
        </p:nvGrpSpPr>
        <p:grpSpPr>
          <a:xfrm rot="19800000" flipV="1">
            <a:off x="7844629" y="6155645"/>
            <a:ext cx="1451827" cy="959245"/>
            <a:chOff x="768414" y="2643182"/>
            <a:chExt cx="1946198" cy="1285884"/>
          </a:xfrm>
        </p:grpSpPr>
        <p:sp>
          <p:nvSpPr>
            <p:cNvPr id="50" name="타원 49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 rot="19800000" flipV="1">
            <a:off x="5046591" y="6745877"/>
            <a:ext cx="1195629" cy="789971"/>
            <a:chOff x="768414" y="2643182"/>
            <a:chExt cx="1946198" cy="1285884"/>
          </a:xfrm>
        </p:grpSpPr>
        <p:sp>
          <p:nvSpPr>
            <p:cNvPr id="56" name="타원 55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/>
          <p:cNvGrpSpPr/>
          <p:nvPr/>
        </p:nvGrpSpPr>
        <p:grpSpPr>
          <a:xfrm rot="1800000" flipH="1" flipV="1">
            <a:off x="2408869" y="6471615"/>
            <a:ext cx="1251479" cy="826872"/>
            <a:chOff x="768414" y="2643182"/>
            <a:chExt cx="1946198" cy="1285884"/>
          </a:xfrm>
        </p:grpSpPr>
        <p:sp>
          <p:nvSpPr>
            <p:cNvPr id="59" name="타원 58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타원 83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직사각형 29"/>
          <p:cNvSpPr/>
          <p:nvPr/>
        </p:nvSpPr>
        <p:spPr>
          <a:xfrm>
            <a:off x="4870301" y="5214950"/>
            <a:ext cx="3193503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발 표 자</a:t>
            </a:r>
            <a:r>
              <a:rPr lang="en-US" altLang="ko-K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</a:t>
            </a:r>
            <a:r>
              <a:rPr lang="ko-KR" alt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강 성 인</a:t>
            </a:r>
            <a:endParaRPr lang="en-US" altLang="ko-K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902068" y="3284984"/>
            <a:ext cx="336502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</a:t>
            </a:r>
            <a:r>
              <a:rPr lang="ko-KR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 </a:t>
            </a:r>
            <a:r>
              <a:rPr lang="en-US" altLang="ko-K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ko-KR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M. I. K</a:t>
            </a:r>
            <a:endParaRPr lang="en-US" altLang="ko-K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0.01267 -0.03935 0.07621 -0.16296 0.07691 -0.23541 C 0.07777 -0.30763 0.01961 -0.39328 0.00468 -0.43472 " pathEditMode="relative" rAng="0" ptsTypes="aaa">
                                      <p:cBhvr>
                                        <p:cTn id="12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21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5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1.85185E-6 C -0.0099 -0.02245 -0.05955 -0.07893 -0.05886 -0.13379 C -0.05816 -0.18889 -0.0085 -0.28935 0.00468 -0.32986 " pathEditMode="relative" rAng="0" ptsTypes="aaa">
                                      <p:cBhvr>
                                        <p:cTn id="1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16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4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43200000">
                                      <p:cBhvr>
                                        <p:cTn id="2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88889E-6 -4.81481E-6 C 0.01267 -0.03935 0.07621 -0.16296 0.07691 -0.23541 C 0.07777 -0.30763 0.01961 -0.39328 0.00468 -0.43472 " pathEditMode="relative" rAng="0" ptsTypes="aaa">
                                      <p:cBhvr>
                                        <p:cTn id="2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217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5000" fill="hold"/>
                                        <p:tgtEl>
                                          <p:spTgt spid="4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43200000">
                                      <p:cBhvr>
                                        <p:cTn id="2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5E-6 0 C 0.00209 -0.03009 -0.00225 -0.12639 0.01233 -0.18079 C 0.02691 -0.23519 0.0717 -0.29653 0.08733 -0.32708 " pathEditMode="relative" rAng="0" ptsTypes="aaa">
                                      <p:cBhvr>
                                        <p:cTn id="3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2" dur="5000" fill="hold"/>
                                        <p:tgtEl>
                                          <p:spTgt spid="4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43200000">
                                      <p:cBhvr>
                                        <p:cTn id="3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77778E-6 4.07407E-6 C 0.00521 -0.02061 0.03889 -0.07686 0.03091 -0.12362 C 0.02292 -0.17037 -0.03177 -0.24815 -0.04826 -0.28102 " pathEditMode="relative" rAng="0" ptsTypes="aaa">
                                      <p:cBhvr>
                                        <p:cTn id="3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14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4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43200000">
                                      <p:cBhvr>
                                        <p:cTn id="40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0.01076 -0.03403 0.06423 -0.14144 0.06475 -0.20486 C 0.06528 -0.26829 0.01632 -0.34421 0.00364 -0.38079 " pathEditMode="relative" rAng="0" ptsTypes="aaa">
                                      <p:cBhvr>
                                        <p:cTn id="42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0" fill="hold"/>
                                        <p:tgtEl>
                                          <p:spTgt spid="5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0 C 0.00209 -0.03009 -0.00225 -0.12639 0.01233 -0.18079 C 0.02691 -0.23519 0.0717 -0.29653 0.08733 -0.32708 " pathEditMode="relative" rAng="0" ptsTypes="aaa">
                                      <p:cBhvr>
                                        <p:cTn id="4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0" dur="5000" fill="hold"/>
                                        <p:tgtEl>
                                          <p:spTgt spid="5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43200000">
                                      <p:cBhvr>
                                        <p:cTn id="52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53093" y="396272"/>
            <a:ext cx="3445175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ko-KR" altLang="en-US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매립형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표지병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그림 13" descr="sm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000504"/>
            <a:ext cx="3643339" cy="2571769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00504"/>
            <a:ext cx="358685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그림 20" descr="매립형표지병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142" y="1571612"/>
            <a:ext cx="5558606" cy="2286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14042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53093" y="396272"/>
            <a:ext cx="4188967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선의 종류 및 규격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642910" y="1785926"/>
          <a:ext cx="7929619" cy="4628714"/>
        </p:xfrm>
        <a:graphic>
          <a:graphicData uri="http://schemas.openxmlformats.org/drawingml/2006/table">
            <a:tbl>
              <a:tblPr/>
              <a:tblGrid>
                <a:gridCol w="1185717"/>
                <a:gridCol w="1185717"/>
                <a:gridCol w="1057590"/>
                <a:gridCol w="1313844"/>
                <a:gridCol w="1079888"/>
                <a:gridCol w="1079888"/>
                <a:gridCol w="1026975"/>
              </a:tblGrid>
              <a:tr h="320354">
                <a:tc rowSpan="2" gridSpan="3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                                                          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  구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선 종 류</a:t>
                      </a:r>
                      <a:endParaRPr lang="ko-KR" altLang="en-US" sz="2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도로교통법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시행규칙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표 준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46290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도시지역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도로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지방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지역도로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자동차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전용도로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고속도로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41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중앙선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한양신명조"/>
                        </a:rPr>
                        <a:t>점 선</a:t>
                      </a:r>
                      <a:endParaRPr lang="ko-KR" altLang="en-US" sz="2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도색길이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en-US" sz="1200" b="1" i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l</a:t>
                      </a:r>
                      <a:r>
                        <a:rPr lang="en-US" sz="1200" b="1" baseline="-2500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300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300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300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300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한양신명조"/>
                        </a:rPr>
                        <a:t>빈길이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en-US" sz="1200" b="1" i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l</a:t>
                      </a:r>
                      <a:r>
                        <a:rPr lang="en-US" sz="1200" b="1" baseline="-2500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2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300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300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300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300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한양신명조"/>
                        </a:rPr>
                        <a:t>폭원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w)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15～20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15～20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15～20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15～20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한양신명조"/>
                        </a:rPr>
                        <a:t>실 선</a:t>
                      </a:r>
                      <a:endParaRPr lang="ko-KR" altLang="en-US" sz="2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폭원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w)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15～20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15～20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15～20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15～20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한양신명조"/>
                        </a:rPr>
                        <a:t>복 선</a:t>
                      </a:r>
                      <a:endParaRPr lang="ko-KR" altLang="en-US" sz="2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폭원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w)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간격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s)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4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차선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실 선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폭원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w)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점 선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도색길이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en-US" sz="1200" b="1" i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l</a:t>
                      </a:r>
                      <a:r>
                        <a:rPr lang="en-US" sz="1200" b="1" baseline="-2500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)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300～1,000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300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500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1,000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빈길이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en-US" sz="1200" b="1" i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l</a:t>
                      </a:r>
                      <a:r>
                        <a:rPr lang="en-US" sz="1200" b="1" baseline="-2500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2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)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(1～2) </a:t>
                      </a:r>
                      <a:r>
                        <a:rPr lang="en-US" sz="1200" b="1" i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l</a:t>
                      </a:r>
                      <a:r>
                        <a:rPr lang="en-US" sz="1200" b="1" baseline="-2500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500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800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1,000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폭원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w)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10～15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한양신명조"/>
                        </a:rPr>
                        <a:t>길가장자</a:t>
                      </a:r>
                      <a:endParaRPr lang="ko-KR" altLang="en-US" sz="2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한양신명조"/>
                        </a:rPr>
                        <a:t>리구역선</a:t>
                      </a:r>
                      <a:endParaRPr lang="ko-KR" altLang="en-US" sz="2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실 선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폭원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</a:rPr>
                        <a:t>w)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15～20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15～20</a:t>
                      </a:r>
                      <a:endParaRPr lang="en-US" sz="18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15～20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15～20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494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114042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53093" y="396272"/>
            <a:ext cx="4188967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선의 종류 및 규격</a:t>
            </a:r>
            <a:endParaRPr lang="en-US" altLang="ko-KR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81879" y="1799238"/>
            <a:ext cx="78554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en-US" altLang="ko-KR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정지선</a:t>
            </a:r>
            <a:endParaRPr lang="en-US" altLang="ko-KR" sz="28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2844" y="2962268"/>
            <a:ext cx="9001156" cy="286232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신호기 설치 유무와 관계없이 자동차가 정지하여야 할 필요가 있는 지점에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설치하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여야 한다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02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백색실선을 해당지점으로부터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2~5m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전방에 설치하여야 한다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03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폭원은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30~60cm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로 한다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04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설치규격은 도로교통법시행규칙 별표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및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표준도에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따라야한다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4042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53093" y="396272"/>
            <a:ext cx="4188967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선의 종류 및 규격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81879" y="1799238"/>
            <a:ext cx="78554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en-US" altLang="ko-KR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횡단보도 기준</a:t>
            </a:r>
            <a:endParaRPr lang="en-US" altLang="ko-KR" sz="28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1099" y="2586112"/>
            <a:ext cx="9001156" cy="355481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횡단하는 보행자를 보호할 필요가 있는 장소나 지점에 설치해야 한다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02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횡단보도를 설치한 곳에서 필요한 지점이나 장소에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설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치해야 한다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03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보행자 및 차량의 교통량이 많은 장소에 설치해야 한다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04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육교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지하도부근 및 다른 횡단보도로부터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200M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이내에는 설치하지 않는다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lnSpc>
                <a:spcPct val="250000"/>
              </a:lnSpc>
            </a:pPr>
            <a:r>
              <a:rPr lang="en-US" altLang="ko-KR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ko-KR" alt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단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어린이 보호구역이나 보행자의 안전에 필요한 경우에는 그러하지 않는다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4042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4367" y="404664"/>
            <a:ext cx="4188967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선의 종류 및 규격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 descr="C:\DOCUME~1\MYHOME\LOCALS~1\Temp\Hnc\BinData\EMB000004e01f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63" y="1484784"/>
            <a:ext cx="5256583" cy="5256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90292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53093" y="396272"/>
            <a:ext cx="5402441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Second.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선의 종류 및 규격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81879" y="1799238"/>
            <a:ext cx="78554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en-US" altLang="ko-KR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평균 보폭</a:t>
            </a:r>
            <a:endParaRPr lang="en-US" altLang="ko-KR" sz="28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000100" y="2714620"/>
          <a:ext cx="7143800" cy="264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67"/>
                <a:gridCol w="1190633"/>
                <a:gridCol w="1190633"/>
                <a:gridCol w="2381267"/>
              </a:tblGrid>
              <a:tr h="52864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피험자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보폭</a:t>
                      </a:r>
                      <a:r>
                        <a:rPr lang="en-US" altLang="ko-KR" dirty="0" smtClean="0"/>
                        <a:t>(cm)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2864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10~30</a:t>
                      </a:r>
                      <a:r>
                        <a:rPr lang="ko-KR" altLang="en-US" dirty="0" smtClean="0"/>
                        <a:t>대</a:t>
                      </a:r>
                      <a:endParaRPr lang="ko-KR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남</a:t>
                      </a:r>
                      <a:r>
                        <a:rPr lang="en-US" altLang="ko-KR" dirty="0" smtClean="0"/>
                        <a:t>(n=22)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74.70±7.02</a:t>
                      </a:r>
                      <a:endParaRPr lang="ko-KR" altLang="en-US" dirty="0"/>
                    </a:p>
                  </a:txBody>
                  <a:tcPr/>
                </a:tc>
              </a:tr>
              <a:tr h="52864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여</a:t>
                      </a:r>
                      <a:r>
                        <a:rPr lang="en-US" altLang="ko-KR" dirty="0" smtClean="0"/>
                        <a:t>(n=20)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70.49±7.29</a:t>
                      </a:r>
                      <a:endParaRPr lang="ko-KR" altLang="en-US" dirty="0"/>
                    </a:p>
                  </a:txBody>
                  <a:tcPr/>
                </a:tc>
              </a:tr>
              <a:tr h="52864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40~60</a:t>
                      </a:r>
                      <a:r>
                        <a:rPr lang="ko-KR" altLang="en-US" dirty="0" smtClean="0"/>
                        <a:t>대</a:t>
                      </a:r>
                      <a:endParaRPr lang="ko-KR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남</a:t>
                      </a:r>
                      <a:r>
                        <a:rPr lang="en-US" altLang="ko-KR" dirty="0" smtClean="0"/>
                        <a:t>(n=18)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68.63±5.45</a:t>
                      </a:r>
                      <a:endParaRPr lang="ko-KR" altLang="en-US" dirty="0"/>
                    </a:p>
                  </a:txBody>
                  <a:tcPr/>
                </a:tc>
              </a:tr>
              <a:tr h="52864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여</a:t>
                      </a:r>
                      <a:r>
                        <a:rPr lang="en-US" altLang="ko-KR" dirty="0" smtClean="0"/>
                        <a:t>(n=22)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63.16±5.85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직사각형 15"/>
          <p:cNvSpPr/>
          <p:nvPr/>
        </p:nvSpPr>
        <p:spPr>
          <a:xfrm>
            <a:off x="-711200" y="5226064"/>
            <a:ext cx="9001156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200000"/>
              </a:lnSpc>
            </a:pP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한국걷기과학학회지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제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권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p65</a:t>
            </a:r>
            <a:endParaRPr lang="ko-KR" alt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14282" y="3071810"/>
            <a:ext cx="871543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횡단보도 옆 </a:t>
            </a:r>
            <a:r>
              <a:rPr lang="ko-KR" alt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매립형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표지병의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간격 </a:t>
            </a:r>
            <a:endParaRPr lang="en-US" altLang="ko-KR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=69.25 cm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4042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4367" y="404664"/>
            <a:ext cx="8334333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차선 및 횡단보도 설치도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중로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12m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이상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~25m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미만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410363"/>
            <a:ext cx="4429156" cy="54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타원 84"/>
          <p:cNvSpPr/>
          <p:nvPr/>
        </p:nvSpPr>
        <p:spPr>
          <a:xfrm rot="15825432" flipV="1">
            <a:off x="2729036" y="1160456"/>
            <a:ext cx="5829567" cy="5829570"/>
          </a:xfrm>
          <a:prstGeom prst="ellipse">
            <a:avLst/>
          </a:prstGeom>
          <a:gradFill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/>
          <p:cNvSpPr/>
          <p:nvPr/>
        </p:nvSpPr>
        <p:spPr>
          <a:xfrm rot="13356055">
            <a:off x="-476715" y="1936413"/>
            <a:ext cx="4219639" cy="4219641"/>
          </a:xfrm>
          <a:prstGeom prst="ellipse">
            <a:avLst/>
          </a:prstGeom>
          <a:gradFill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714533" y="1914288"/>
            <a:ext cx="2500776" cy="2729158"/>
          </a:xfrm>
          <a:prstGeom prst="ellipse">
            <a:avLst/>
          </a:prstGeom>
          <a:noFill/>
          <a:ln w="1238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 rot="16200000" flipH="1">
            <a:off x="3286615" y="3929066"/>
            <a:ext cx="857256" cy="714380"/>
          </a:xfrm>
          <a:prstGeom prst="line">
            <a:avLst/>
          </a:prstGeom>
          <a:noFill/>
          <a:ln w="1238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직사각형 17"/>
          <p:cNvSpPr/>
          <p:nvPr/>
        </p:nvSpPr>
        <p:spPr>
          <a:xfrm>
            <a:off x="4656052" y="3714752"/>
            <a:ext cx="19880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7200" b="0" cap="none" spc="300" dirty="0" smtClean="0">
                <a:ln w="18415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&amp;</a:t>
            </a:r>
            <a:r>
              <a:rPr lang="en-US" altLang="ko-KR" sz="7200" b="0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7200" b="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endParaRPr lang="en-US" altLang="ko-KR" sz="7200" b="0" cap="none" spc="3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6185E-6 L 0.14774 -0.1317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6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98844E-6 L -0.275 -0.115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5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6" grpId="0" animBg="1"/>
      <p:bldP spid="86" grpId="1" animBg="1"/>
      <p:bldP spid="15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직선 연결선 58"/>
          <p:cNvCxnSpPr/>
          <p:nvPr/>
        </p:nvCxnSpPr>
        <p:spPr>
          <a:xfrm>
            <a:off x="1928794" y="2559044"/>
            <a:ext cx="1857388" cy="0"/>
          </a:xfrm>
          <a:prstGeom prst="line">
            <a:avLst/>
          </a:prstGeom>
          <a:noFill/>
          <a:ln w="1238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직선 연결선 63"/>
          <p:cNvCxnSpPr/>
          <p:nvPr/>
        </p:nvCxnSpPr>
        <p:spPr>
          <a:xfrm rot="5400000">
            <a:off x="562175" y="4919900"/>
            <a:ext cx="4590627" cy="0"/>
          </a:xfrm>
          <a:prstGeom prst="line">
            <a:avLst/>
          </a:prstGeom>
          <a:noFill/>
          <a:ln w="1238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" name="그룹 7"/>
          <p:cNvGrpSpPr/>
          <p:nvPr/>
        </p:nvGrpSpPr>
        <p:grpSpPr>
          <a:xfrm rot="19800000" flipV="1">
            <a:off x="1692237" y="7091996"/>
            <a:ext cx="1956075" cy="1292410"/>
            <a:chOff x="768414" y="2643182"/>
            <a:chExt cx="1946198" cy="1285884"/>
          </a:xfrm>
        </p:grpSpPr>
        <p:sp>
          <p:nvSpPr>
            <p:cNvPr id="9" name="타원 8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 rot="1800000" flipH="1" flipV="1">
            <a:off x="3564097" y="6147783"/>
            <a:ext cx="2103460" cy="1389790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 rot="19800000" flipV="1">
            <a:off x="6273286" y="6136354"/>
            <a:ext cx="2047908" cy="1353086"/>
            <a:chOff x="768414" y="2643182"/>
            <a:chExt cx="1946198" cy="1285884"/>
          </a:xfrm>
        </p:grpSpPr>
        <p:sp>
          <p:nvSpPr>
            <p:cNvPr id="16" name="타원 15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/>
          <p:cNvGrpSpPr/>
          <p:nvPr/>
        </p:nvGrpSpPr>
        <p:grpSpPr>
          <a:xfrm rot="1800000" flipH="1" flipV="1">
            <a:off x="-492994" y="6016986"/>
            <a:ext cx="1814947" cy="1199164"/>
            <a:chOff x="768414" y="2643182"/>
            <a:chExt cx="1946198" cy="1285884"/>
          </a:xfrm>
        </p:grpSpPr>
        <p:sp>
          <p:nvSpPr>
            <p:cNvPr id="19" name="타원 18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 rot="19800000" flipV="1">
            <a:off x="7835399" y="5799402"/>
            <a:ext cx="1451827" cy="959245"/>
            <a:chOff x="768414" y="2643182"/>
            <a:chExt cx="1946198" cy="1285884"/>
          </a:xfrm>
        </p:grpSpPr>
        <p:sp>
          <p:nvSpPr>
            <p:cNvPr id="22" name="타원 2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 rot="19800000" flipV="1">
            <a:off x="5116358" y="6675386"/>
            <a:ext cx="1195629" cy="789971"/>
            <a:chOff x="768414" y="2643182"/>
            <a:chExt cx="1946198" cy="1285884"/>
          </a:xfrm>
        </p:grpSpPr>
        <p:sp>
          <p:nvSpPr>
            <p:cNvPr id="25" name="타원 24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 rot="1800000" flipH="1" flipV="1">
            <a:off x="2554694" y="5901058"/>
            <a:ext cx="1251479" cy="826872"/>
            <a:chOff x="768414" y="2643182"/>
            <a:chExt cx="1946198" cy="1285884"/>
          </a:xfrm>
        </p:grpSpPr>
        <p:sp>
          <p:nvSpPr>
            <p:cNvPr id="28" name="타원 2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 rot="1800000" flipH="1" flipV="1">
            <a:off x="5548145" y="7035731"/>
            <a:ext cx="2103460" cy="1389790"/>
            <a:chOff x="768414" y="2643182"/>
            <a:chExt cx="1946198" cy="1285884"/>
          </a:xfrm>
        </p:grpSpPr>
        <p:sp>
          <p:nvSpPr>
            <p:cNvPr id="34" name="타원 33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/>
          <p:cNvGrpSpPr/>
          <p:nvPr/>
        </p:nvGrpSpPr>
        <p:grpSpPr>
          <a:xfrm rot="19800000" flipV="1">
            <a:off x="843998" y="5922040"/>
            <a:ext cx="2047908" cy="1353086"/>
            <a:chOff x="768414" y="2643182"/>
            <a:chExt cx="1946198" cy="1285884"/>
          </a:xfrm>
        </p:grpSpPr>
        <p:sp>
          <p:nvSpPr>
            <p:cNvPr id="37" name="타원 36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/>
          <p:cNvGrpSpPr/>
          <p:nvPr/>
        </p:nvGrpSpPr>
        <p:grpSpPr>
          <a:xfrm rot="19800000" flipV="1">
            <a:off x="1263103" y="6156592"/>
            <a:ext cx="1451827" cy="959245"/>
            <a:chOff x="768414" y="2643182"/>
            <a:chExt cx="1946198" cy="1285884"/>
          </a:xfrm>
        </p:grpSpPr>
        <p:sp>
          <p:nvSpPr>
            <p:cNvPr id="43" name="타원 42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타원 50"/>
          <p:cNvSpPr/>
          <p:nvPr/>
        </p:nvSpPr>
        <p:spPr>
          <a:xfrm rot="15825432" flipV="1">
            <a:off x="1682175" y="2039373"/>
            <a:ext cx="2408807" cy="2408808"/>
          </a:xfrm>
          <a:prstGeom prst="ellipse">
            <a:avLst/>
          </a:prstGeom>
          <a:gradFill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 rot="13356055">
            <a:off x="1797467" y="1985065"/>
            <a:ext cx="2543493" cy="2307577"/>
          </a:xfrm>
          <a:prstGeom prst="ellipse">
            <a:avLst/>
          </a:prstGeom>
          <a:gradFill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1714533" y="1914288"/>
            <a:ext cx="2500776" cy="2729158"/>
          </a:xfrm>
          <a:prstGeom prst="ellipse">
            <a:avLst/>
          </a:prstGeom>
          <a:noFill/>
          <a:ln w="1238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4" name="직선 연결선 53"/>
          <p:cNvCxnSpPr/>
          <p:nvPr/>
        </p:nvCxnSpPr>
        <p:spPr>
          <a:xfrm rot="16200000" flipH="1">
            <a:off x="3286615" y="3929066"/>
            <a:ext cx="857256" cy="714380"/>
          </a:xfrm>
          <a:prstGeom prst="line">
            <a:avLst/>
          </a:prstGeom>
          <a:noFill/>
          <a:ln w="1238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직사각형 54"/>
          <p:cNvSpPr/>
          <p:nvPr/>
        </p:nvSpPr>
        <p:spPr>
          <a:xfrm>
            <a:off x="4656052" y="3714752"/>
            <a:ext cx="19880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7200" b="0" cap="none" spc="300" dirty="0" smtClean="0">
                <a:ln w="18415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&amp;</a:t>
            </a:r>
            <a:r>
              <a:rPr lang="en-US" altLang="ko-KR" sz="7200" b="0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ko-KR" sz="7200" b="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endParaRPr lang="en-US" altLang="ko-KR" sz="7200" b="0" cap="none" spc="3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0" y="4214842"/>
            <a:ext cx="9144000" cy="2643182"/>
          </a:xfrm>
          <a:prstGeom prst="rect">
            <a:avLst/>
          </a:prstGeom>
          <a:gradFill>
            <a:gsLst>
              <a:gs pos="18000">
                <a:schemeClr val="accent1">
                  <a:tint val="66000"/>
                  <a:satMod val="160000"/>
                  <a:alpha val="0"/>
                </a:schemeClr>
              </a:gs>
              <a:gs pos="71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/>
          <p:nvPr/>
        </p:nvSpPr>
        <p:spPr>
          <a:xfrm rot="10800000" flipV="1">
            <a:off x="3143780" y="3357562"/>
            <a:ext cx="5071558" cy="2214577"/>
          </a:xfrm>
          <a:prstGeom prst="ellipse">
            <a:avLst/>
          </a:prstGeom>
          <a:gradFill>
            <a:gsLst>
              <a:gs pos="70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3898682" y="4342163"/>
            <a:ext cx="3530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Hank you</a:t>
            </a:r>
            <a:endParaRPr lang="en-US" altLang="ko-K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" dur="3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2970000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05556E-6 3.33333E-6 L -0.08836 -0.2495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0.01267 -0.03935 0.07621 -0.16296 0.07691 -0.23541 C 0.07777 -0.30763 0.01961 -0.39328 0.00468 -0.43472 " pathEditMode="relative" rAng="0" ptsTypes="aaa">
                                      <p:cBhvr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217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5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-0.0099 -0.0294 -0.05955 -0.10371 -0.05886 -0.17616 C -0.05816 -0.24861 -0.00851 -0.38079 0.00469 -0.43472 " pathEditMode="relative" rAng="0" ptsTypes="aaa">
                                      <p:cBhvr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217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C 0.01267 -0.03935 0.07621 -0.16296 0.07691 -0.23541 C 0.07777 -0.30763 0.01961 -0.39328 0.00468 -0.43472 " pathEditMode="relative" rAng="0" ptsTypes="aaa">
                                      <p:cBhvr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217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 C 0.00209 -0.03009 -0.00225 -0.12639 0.01233 -0.18079 C 0.02691 -0.23519 0.0717 -0.29653 0.08733 -0.32708 " pathEditMode="relative" rAng="0" ptsTypes="aaa">
                                      <p:cBhvr>
                                        <p:cTn id="6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9" dur="5000" fill="hold"/>
                                        <p:tgtEl>
                                          <p:spTgt spid="1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7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4.07407E-6 C 0.00521 -0.02061 0.03889 -0.07686 0.03091 -0.12362 C 0.02292 -0.17037 -0.03177 -0.24815 -0.04826 -0.28102 " pathEditMode="relative" rAng="0" ptsTypes="aaa">
                                      <p:cBhvr>
                                        <p:cTn id="7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141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5" dur="5000" fill="hold"/>
                                        <p:tgtEl>
                                          <p:spTgt spid="2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3200000">
                                      <p:cBhvr>
                                        <p:cTn id="7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0.01076 -0.03403 0.06423 -0.14144 0.06475 -0.20486 C 0.06528 -0.26829 0.01632 -0.34421 0.00364 -0.38079 " pathEditMode="relative" rAng="0" ptsTypes="aaa">
                                      <p:cBhvr>
                                        <p:cTn id="7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0" fill="hold"/>
                                        <p:tgtEl>
                                          <p:spTgt spid="2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 C 0.00209 -0.03009 -0.00225 -0.12639 0.01233 -0.18079 C 0.02691 -0.23519 0.0717 -0.29653 0.08733 -0.32708 " pathEditMode="relative" rAng="0" ptsTypes="aaa">
                                      <p:cBhvr>
                                        <p:cTn id="8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7" dur="5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8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-0.0099 -0.0294 -0.05955 -0.10371 -0.05886 -0.17616 C -0.05816 -0.24861 -0.00851 -0.38079 0.00469 -0.43472 " pathEditMode="relative" rAng="0" ptsTypes="aaa">
                                      <p:cBhvr>
                                        <p:cTn id="9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217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5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4.81481E-6 C 0.01267 -0.03935 0.07621 -0.16296 0.07691 -0.23541 C 0.07777 -0.30763 0.01961 -0.39328 0.00468 -0.43472 " pathEditMode="relative" rAng="0" ptsTypes="aaa">
                                      <p:cBhvr>
                                        <p:cTn id="9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217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9" dur="5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3200000">
                                      <p:cBhvr>
                                        <p:cTn id="10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C 0.00521 -0.02061 0.03889 -0.07686 0.03091 -0.12362 C 0.02292 -0.17037 -0.03177 -0.24815 -0.04826 -0.28102 " pathEditMode="relative" rAng="0" ptsTypes="aaa">
                                      <p:cBhvr>
                                        <p:cTn id="10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141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0" fill="hold"/>
                                        <p:tgtEl>
                                          <p:spTgt spid="4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2" animBg="1"/>
      <p:bldP spid="51" grpId="3" animBg="1"/>
      <p:bldP spid="52" grpId="2" animBg="1"/>
      <p:bldP spid="52" grpId="3" animBg="1"/>
      <p:bldP spid="53" grpId="1" animBg="1"/>
      <p:bldP spid="53" grpId="2" animBg="1"/>
      <p:bldP spid="55" grpId="1"/>
      <p:bldP spid="55" grpId="2"/>
      <p:bldP spid="70" grpId="0" animBg="1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그룹 15"/>
          <p:cNvGrpSpPr/>
          <p:nvPr/>
        </p:nvGrpSpPr>
        <p:grpSpPr>
          <a:xfrm rot="20700000" flipV="1">
            <a:off x="-862195" y="1177050"/>
            <a:ext cx="8974957" cy="5929894"/>
            <a:chOff x="768414" y="2643182"/>
            <a:chExt cx="1946198" cy="1285884"/>
          </a:xfrm>
        </p:grpSpPr>
        <p:sp>
          <p:nvSpPr>
            <p:cNvPr id="85" name="타원 84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500034" y="2786058"/>
            <a:ext cx="214629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Contents</a:t>
            </a:r>
            <a:endParaRPr lang="en-US" altLang="ko-K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3096496" y="962168"/>
            <a:ext cx="2581156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주제선정</a:t>
            </a:r>
            <a:endParaRPr lang="en-US" altLang="ko-K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3086705" y="1734403"/>
            <a:ext cx="2119491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문제점</a:t>
            </a:r>
            <a:endParaRPr lang="en-US" altLang="ko-K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3094617" y="2506638"/>
            <a:ext cx="4128053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우측보행의 효과</a:t>
            </a:r>
            <a:endParaRPr lang="en-US" altLang="ko-K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07458" y="3294362"/>
            <a:ext cx="3204723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ko-KR" alt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표지병</a:t>
            </a: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기준</a:t>
            </a:r>
            <a:endParaRPr lang="en-US" altLang="ko-K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07458" y="4132438"/>
            <a:ext cx="4451860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선의 종류 및 규격</a:t>
            </a:r>
            <a:endParaRPr lang="en-US" altLang="ko-K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132172" y="5003592"/>
            <a:ext cx="5836854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</a:t>
            </a:r>
            <a:r>
              <a:rPr lang="ko-KR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차선 및 횡단보도 설치도</a:t>
            </a:r>
            <a:endParaRPr lang="en-US" altLang="ko-K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44585" y="390980"/>
            <a:ext cx="2419252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주제선정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0" y="2201854"/>
            <a:ext cx="7855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40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1. 2+1</a:t>
            </a:r>
            <a:r>
              <a:rPr lang="ko-KR" altLang="en-US" sz="40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차로 도로</a:t>
            </a:r>
            <a:endParaRPr lang="en-US" altLang="ko-KR" sz="40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773490"/>
            <a:ext cx="7855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40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2. </a:t>
            </a:r>
            <a:r>
              <a:rPr lang="ko-KR" altLang="en-US" sz="4000" b="1" dirty="0" err="1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문천지</a:t>
            </a:r>
            <a:r>
              <a:rPr lang="ko-KR" altLang="en-US" sz="40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문화단지 조성</a:t>
            </a:r>
            <a:endParaRPr lang="en-US" altLang="ko-KR" sz="40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5345126"/>
            <a:ext cx="7855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40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3. </a:t>
            </a:r>
            <a:r>
              <a:rPr lang="ko-KR" altLang="en-US" sz="40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횡단보도 안전시설물</a:t>
            </a:r>
            <a:endParaRPr lang="en-US" altLang="ko-KR" sz="40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85720" y="1928802"/>
            <a:ext cx="8447146" cy="4214842"/>
          </a:xfrm>
          <a:prstGeom prst="roundRect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선정이유</a:t>
            </a:r>
            <a:endParaRPr lang="en-US" altLang="ko-KR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교통사고로부터 귀중한 생명을 보호하기 위해 초등학교 및 유치원 주변에는 어린이 보호구역을 설정하여 각종 안전 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휀스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등 교통안전시설물이 설치되어 있지만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횡단보도에는 보행자의 안전을 위한 안전시설을 직접 설치할 수 없어 신호대기 중 차도침범이나 무단횡단 등으로 인한 교통사고가 빈번하게 발생하며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보행신호 잔여 시간 표시기로는 보행자가 횡단거리를 인지하기에 어려움이 있어 이를 해결하기 위해 안전시설물 설계를 확정하였습니다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6" grpId="0"/>
      <p:bldP spid="17" grpId="8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4367" y="404664"/>
            <a:ext cx="5343129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영남대학교 앞 횡단보도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그림 20" descr="사진 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797" y="1643050"/>
            <a:ext cx="7286676" cy="4857784"/>
          </a:xfrm>
          <a:prstGeom prst="rect">
            <a:avLst/>
          </a:prstGeom>
          <a:ln w="8890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23" name="그림 22" descr="사진 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4365" y="1637474"/>
            <a:ext cx="7286400" cy="4857599"/>
          </a:xfrm>
          <a:prstGeom prst="rect">
            <a:avLst/>
          </a:prstGeom>
          <a:ln w="88900" cmpd="sng">
            <a:solidFill>
              <a:srgbClr val="FF000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4367" y="404664"/>
            <a:ext cx="3881191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우측통행의 효과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-27258" y="1702244"/>
            <a:ext cx="78554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en-US" altLang="ko-KR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우측보행이 타당하다고 주장하는 주된 논거</a:t>
            </a:r>
            <a:endParaRPr lang="en-US" altLang="ko-KR" sz="28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4430" y="2316550"/>
            <a:ext cx="9001156" cy="181588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신체특성 인간의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90%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이상이 오른손잡이로 우측의 사용빈도가 높아 우측으로 움직이는 것이 편리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02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교통안전 보도 내에서 차와 마주보고 보행하는 경우 긴급한 순간에 차량을 피하기 쉬워 교통사고 예방 효과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03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국제관행 우측보행을 하고 있는 외국과 같이 국제관행에 일치</a:t>
            </a: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04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보행편의 회전문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국제공항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게이트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일부 전철역 개찰구 등은 이미 우측보행을 기준으로 적용 중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784461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4367" y="404664"/>
            <a:ext cx="3881191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우측통행의 효과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-27258" y="1880914"/>
            <a:ext cx="7855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en-US" altLang="ko-KR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교통안전 측면</a:t>
            </a:r>
            <a:endParaRPr lang="en-US" altLang="ko-KR" sz="24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223062"/>
            <a:ext cx="9144000" cy="49244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교통사고의 약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20%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감소 추정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연간 사망자 약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명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부상자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1700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명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인적 피해비용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711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억 원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심리적 피해비용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734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억 원 감소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79512" y="2634078"/>
          <a:ext cx="88569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계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/>
                        <a:t>비대면통행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대면통행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21,274</a:t>
                      </a:r>
                      <a:r>
                        <a:rPr lang="ko-KR" altLang="en-US" sz="1600" dirty="0" smtClean="0"/>
                        <a:t>명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12,618</a:t>
                      </a:r>
                      <a:r>
                        <a:rPr lang="ko-KR" altLang="en-US" sz="1600" dirty="0" smtClean="0"/>
                        <a:t>명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8,656</a:t>
                      </a:r>
                      <a:r>
                        <a:rPr lang="ko-KR" altLang="en-US" sz="1600" dirty="0" smtClean="0"/>
                        <a:t>명</a:t>
                      </a:r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179512" y="2346046"/>
            <a:ext cx="9144000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12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ko-KR" altLang="en-US" sz="12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보행자 사고통계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(02~07,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도로교통안전관리공단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0" y="4281448"/>
            <a:ext cx="7855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en-US" altLang="ko-KR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인체심리 측면</a:t>
            </a:r>
            <a:endParaRPr lang="en-US" altLang="ko-KR" sz="24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179512" y="4821720"/>
          <a:ext cx="87849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232248"/>
                <a:gridCol w="1944216"/>
                <a:gridCol w="331236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눈동자 움직임</a:t>
                      </a:r>
                      <a:r>
                        <a:rPr lang="en-US" altLang="ko-KR" dirty="0" smtClean="0"/>
                        <a:t>(10</a:t>
                      </a:r>
                      <a:r>
                        <a:rPr lang="ko-KR" altLang="en-US" dirty="0" smtClean="0"/>
                        <a:t>초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정신부하 </a:t>
                      </a:r>
                      <a:r>
                        <a:rPr lang="ko-KR" altLang="en-US" dirty="0" err="1" smtClean="0"/>
                        <a:t>변화량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심장박동수</a:t>
                      </a:r>
                      <a:r>
                        <a:rPr lang="ko-KR" altLang="en-US" dirty="0" smtClean="0"/>
                        <a:t> 평균 </a:t>
                      </a:r>
                      <a:r>
                        <a:rPr lang="ko-KR" altLang="en-US" dirty="0" err="1" smtClean="0"/>
                        <a:t>증가량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(1</a:t>
                      </a:r>
                      <a:r>
                        <a:rPr lang="ko-KR" altLang="en-US" dirty="0" smtClean="0"/>
                        <a:t>분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좌측통행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389.8 PLXEL (100)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+ 3.14 (100)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+ 3.27 (100)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우측통행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333.5 PLXEL (85)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+ 2.75 (87)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+</a:t>
                      </a:r>
                      <a:r>
                        <a:rPr lang="en-US" altLang="ko-KR" baseline="0" dirty="0" smtClean="0"/>
                        <a:t> 2.69 (82)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직사각형 24"/>
          <p:cNvSpPr/>
          <p:nvPr/>
        </p:nvSpPr>
        <p:spPr>
          <a:xfrm>
            <a:off x="0" y="5901840"/>
            <a:ext cx="9144000" cy="30777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생체반응 특성실험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눈동자 추적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정신부하 등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결과 눈동자 움직임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15%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정신부하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13%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심장박동수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18%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각각 감소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4367" y="404664"/>
            <a:ext cx="3881191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우측통행의 효과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-27258" y="1807344"/>
            <a:ext cx="7855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en-US" altLang="ko-KR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24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보행편의 측면</a:t>
            </a:r>
            <a:endParaRPr lang="en-US" altLang="ko-KR" sz="24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7218" y="4437112"/>
            <a:ext cx="5943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57650" y="2516616"/>
          <a:ext cx="87849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보행속도</a:t>
                      </a:r>
                      <a:r>
                        <a:rPr lang="en-US" altLang="ko-KR" dirty="0" smtClean="0"/>
                        <a:t>(M/</a:t>
                      </a:r>
                      <a:r>
                        <a:rPr lang="ko-KR" altLang="en-US" dirty="0" smtClean="0"/>
                        <a:t>초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보행밀도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인</a:t>
                      </a:r>
                      <a:r>
                        <a:rPr lang="en-US" altLang="ko-KR" dirty="0" smtClean="0"/>
                        <a:t>/M2)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충돌횟수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회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좌측통행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0.52(100)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0.37(100)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599(100)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우측통행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0.62(119)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0.30(81)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455(76)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0" y="3678116"/>
            <a:ext cx="9144000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시뮬레이션 효과분석 결과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보행속도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1.2~1.7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배 증가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충돌 횟수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7~24%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감소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보행밀도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19~58%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감소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44585" y="390980"/>
            <a:ext cx="1983235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ko-KR" altLang="en-US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표지병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81879" y="1786538"/>
            <a:ext cx="78554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●</a:t>
            </a:r>
            <a:r>
              <a:rPr lang="en-US" altLang="ko-KR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28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기 준</a:t>
            </a:r>
            <a:endParaRPr lang="en-US" altLang="ko-KR" sz="2800" b="1" dirty="0" smtClean="0">
              <a:ln w="1905"/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1099" y="2954412"/>
            <a:ext cx="9001156" cy="27741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u"/>
            </a:pP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설치장소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도로의 중앙선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차선 경계선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전용차선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노상장애물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안전지대 등 노면표시의 기능을 보완할 필요가 있는 곳에 설치한다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u"/>
            </a:pP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설치금지 지점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횡단보도 및 교차로 정지선 등 도로의 가로방향 설치를 금지하며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표지병의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설치로 인해 안전주행을 해칠 우려가 있는 지점에는 설치하여서는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안된다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u"/>
            </a:pP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점등형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표지병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안개 잦은 곳 등에 제한적으로 적용하되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그늘진 장소는 피한다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44585" y="390980"/>
            <a:ext cx="4471096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ko-KR" altLang="en-US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매립형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3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표지병</a:t>
            </a:r>
            <a:r>
              <a:rPr lang="ko-KR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규격</a:t>
            </a:r>
            <a:endParaRPr lang="en-US" altLang="ko-KR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-46331" y="382590"/>
            <a:ext cx="1189307" cy="785794"/>
            <a:chOff x="768414" y="2643182"/>
            <a:chExt cx="1946198" cy="1285884"/>
          </a:xfrm>
        </p:grpSpPr>
        <p:sp>
          <p:nvSpPr>
            <p:cNvPr id="12" name="타원 11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6"/>
          <p:cNvGrpSpPr/>
          <p:nvPr/>
        </p:nvGrpSpPr>
        <p:grpSpPr>
          <a:xfrm flipH="1" flipV="1">
            <a:off x="2143108" y="311152"/>
            <a:ext cx="1189307" cy="785794"/>
            <a:chOff x="768414" y="2643182"/>
            <a:chExt cx="1946198" cy="1285884"/>
          </a:xfrm>
        </p:grpSpPr>
        <p:sp>
          <p:nvSpPr>
            <p:cNvPr id="18" name="타원 17"/>
            <p:cNvSpPr/>
            <p:nvPr/>
          </p:nvSpPr>
          <p:spPr>
            <a:xfrm rot="2700000">
              <a:off x="1428728" y="2643182"/>
              <a:ext cx="1285884" cy="1285884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7343945" flipV="1">
              <a:off x="768414" y="2983000"/>
              <a:ext cx="915019" cy="915019"/>
            </a:xfrm>
            <a:prstGeom prst="ellipse">
              <a:avLst/>
            </a:prstGeom>
            <a:gradFill>
              <a:gsLst>
                <a:gs pos="70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 descr="매립형표지병규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09764"/>
            <a:ext cx="8248722" cy="392909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1853</TotalTime>
  <Words>857</Words>
  <Application>Microsoft Office PowerPoint</Application>
  <PresentationFormat>화면 슬라이드 쇼(4:3)</PresentationFormat>
  <Paragraphs>202</Paragraphs>
  <Slides>18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beans</dc:creator>
  <cp:lastModifiedBy>user</cp:lastModifiedBy>
  <cp:revision>183</cp:revision>
  <dcterms:created xsi:type="dcterms:W3CDTF">2009-10-21T05:43:59Z</dcterms:created>
  <dcterms:modified xsi:type="dcterms:W3CDTF">2010-12-07T07:14:43Z</dcterms:modified>
</cp:coreProperties>
</file>