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F88F6AD-98AC-46E0-9324-8E630DD214BD}">
          <p14:sldIdLst>
            <p14:sldId id="256"/>
            <p14:sldId id="257"/>
            <p14:sldId id="258"/>
            <p14:sldId id="259"/>
            <p14:sldId id="269"/>
            <p14:sldId id="270"/>
            <p14:sldId id="261"/>
            <p14:sldId id="262"/>
            <p14:sldId id="263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75DA-1D27-419B-A3B9-59028B060179}" type="datetimeFigureOut">
              <a:rPr lang="ko-KR" altLang="en-US" smtClean="0"/>
              <a:t>2010-11-29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3D00-B510-4876-8F25-60C22B877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75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75DA-1D27-419B-A3B9-59028B060179}" type="datetimeFigureOut">
              <a:rPr lang="ko-KR" altLang="en-US" smtClean="0"/>
              <a:t>2010-11-29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3D00-B510-4876-8F25-60C22B877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048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75DA-1D27-419B-A3B9-59028B060179}" type="datetimeFigureOut">
              <a:rPr lang="ko-KR" altLang="en-US" smtClean="0"/>
              <a:t>2010-11-29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3D00-B510-4876-8F25-60C22B877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47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75DA-1D27-419B-A3B9-59028B060179}" type="datetimeFigureOut">
              <a:rPr lang="ko-KR" altLang="en-US" smtClean="0"/>
              <a:t>2010-11-29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3D00-B510-4876-8F25-60C22B877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517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75DA-1D27-419B-A3B9-59028B060179}" type="datetimeFigureOut">
              <a:rPr lang="ko-KR" altLang="en-US" smtClean="0"/>
              <a:t>2010-11-29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3D00-B510-4876-8F25-60C22B877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46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75DA-1D27-419B-A3B9-59028B060179}" type="datetimeFigureOut">
              <a:rPr lang="ko-KR" altLang="en-US" smtClean="0"/>
              <a:t>2010-11-29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3D00-B510-4876-8F25-60C22B877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491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75DA-1D27-419B-A3B9-59028B060179}" type="datetimeFigureOut">
              <a:rPr lang="ko-KR" altLang="en-US" smtClean="0"/>
              <a:t>2010-11-29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3D00-B510-4876-8F25-60C22B877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375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75DA-1D27-419B-A3B9-59028B060179}" type="datetimeFigureOut">
              <a:rPr lang="ko-KR" altLang="en-US" smtClean="0"/>
              <a:t>2010-11-29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3D00-B510-4876-8F25-60C22B877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739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75DA-1D27-419B-A3B9-59028B060179}" type="datetimeFigureOut">
              <a:rPr lang="ko-KR" altLang="en-US" smtClean="0"/>
              <a:t>2010-11-29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3D00-B510-4876-8F25-60C22B877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236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75DA-1D27-419B-A3B9-59028B060179}" type="datetimeFigureOut">
              <a:rPr lang="ko-KR" altLang="en-US" smtClean="0"/>
              <a:t>2010-11-29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3D00-B510-4876-8F25-60C22B877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041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75DA-1D27-419B-A3B9-59028B060179}" type="datetimeFigureOut">
              <a:rPr lang="ko-KR" altLang="en-US" smtClean="0"/>
              <a:t>2010-11-29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3D00-B510-4876-8F25-60C22B877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613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575DA-1D27-419B-A3B9-59028B060179}" type="datetimeFigureOut">
              <a:rPr lang="ko-KR" altLang="en-US" smtClean="0"/>
              <a:t>2010-11-29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A3D00-B510-4876-8F25-60C22B877F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120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100.naver.com/100.nhn?docid=124131" TargetMode="External"/><Relationship Id="rId2" Type="http://schemas.openxmlformats.org/officeDocument/2006/relationships/hyperlink" Target="http://100.naver.com/100.nhn?docid=18392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://100.naver.com/100.nhn?docid=1824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횡단면도설</a:t>
            </a:r>
            <a:r>
              <a:rPr lang="ko-KR" altLang="en-US" dirty="0">
                <a:latin typeface="휴먼편지체" pitchFamily="18" charset="-127"/>
                <a:ea typeface="휴먼편지체" pitchFamily="18" charset="-127"/>
              </a:rPr>
              <a:t>계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ko-KR" altLang="en-US" sz="2800" b="1" dirty="0" err="1" smtClean="0">
                <a:latin typeface="휴먼편지체" pitchFamily="18" charset="-127"/>
                <a:ea typeface="휴먼편지체" pitchFamily="18" charset="-127"/>
              </a:rPr>
              <a:t>친해지길바래</a:t>
            </a:r>
            <a:endParaRPr lang="en-US" altLang="ko-KR" sz="2800" b="1" dirty="0" smtClean="0">
              <a:latin typeface="휴먼편지체" pitchFamily="18" charset="-127"/>
              <a:ea typeface="휴먼편지체" pitchFamily="18" charset="-127"/>
            </a:endParaRPr>
          </a:p>
          <a:p>
            <a:pPr algn="r"/>
            <a:r>
              <a:rPr lang="ko-KR" altLang="en-US" sz="2800" b="1" dirty="0" smtClean="0">
                <a:latin typeface="휴먼편지체" pitchFamily="18" charset="-127"/>
                <a:ea typeface="휴먼편지체" pitchFamily="18" charset="-127"/>
              </a:rPr>
              <a:t>발표자 </a:t>
            </a:r>
            <a:r>
              <a:rPr lang="en-US" altLang="ko-KR" sz="2800" b="1" dirty="0" smtClean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800" b="1" dirty="0" err="1" smtClean="0">
                <a:latin typeface="휴먼편지체" pitchFamily="18" charset="-127"/>
                <a:ea typeface="휴먼편지체" pitchFamily="18" charset="-127"/>
              </a:rPr>
              <a:t>김평동</a:t>
            </a:r>
            <a:endParaRPr lang="ko-KR" altLang="en-US" sz="2800" b="1" dirty="0">
              <a:latin typeface="휴먼편지체" pitchFamily="18" charset="-127"/>
              <a:ea typeface="휴먼편지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07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6700" dirty="0" smtClean="0">
                <a:latin typeface="휴먼편지체" pitchFamily="18" charset="-127"/>
                <a:ea typeface="휴먼편지체" pitchFamily="18" charset="-127"/>
              </a:rPr>
              <a:t>배수구 친환경 </a:t>
            </a:r>
            <a:r>
              <a:rPr lang="ko-KR" altLang="en-US" sz="6700" dirty="0">
                <a:latin typeface="휴먼편지체" pitchFamily="18" charset="-127"/>
                <a:ea typeface="휴먼편지체" pitchFamily="18" charset="-127"/>
              </a:rPr>
              <a:t>신소재 덮개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098" name="Picture 2" descr="C:\Users\김평동\Desktop\1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447800"/>
            <a:ext cx="7188167" cy="306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899592" y="4509120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 </a:t>
            </a:r>
            <a:r>
              <a:rPr lang="ko-KR" altLang="en-US" sz="2800" b="1" dirty="0" smtClean="0">
                <a:latin typeface="휴먼편지체" pitchFamily="18" charset="-127"/>
                <a:ea typeface="휴먼편지체" pitchFamily="18" charset="-127"/>
              </a:rPr>
              <a:t>고강도 </a:t>
            </a:r>
            <a:r>
              <a:rPr lang="ko-KR" altLang="en-US" sz="2800" b="1" dirty="0">
                <a:latin typeface="휴먼편지체" pitchFamily="18" charset="-127"/>
                <a:ea typeface="휴먼편지체" pitchFamily="18" charset="-127"/>
              </a:rPr>
              <a:t>플라스틱으로 만든 제품이어서 가볍고 견고하며</a:t>
            </a:r>
            <a:r>
              <a:rPr lang="en-US" altLang="ko-KR" sz="2800" b="1" dirty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2800" b="1" dirty="0">
                <a:latin typeface="휴먼편지체" pitchFamily="18" charset="-127"/>
                <a:ea typeface="휴먼편지체" pitchFamily="18" charset="-127"/>
              </a:rPr>
              <a:t>고철가격 인상으로 인한 도난 및 분실을 염려할 필요가 없고</a:t>
            </a:r>
            <a:r>
              <a:rPr lang="en-US" altLang="ko-KR" sz="2800" b="1" dirty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2800" b="1" dirty="0">
                <a:latin typeface="휴먼편지체" pitchFamily="18" charset="-127"/>
                <a:ea typeface="휴먼편지체" pitchFamily="18" charset="-127"/>
              </a:rPr>
              <a:t>전기누전 및 낙뢰사고도 예방할 수 </a:t>
            </a:r>
            <a:r>
              <a:rPr lang="ko-KR" altLang="en-US" sz="2800" b="1" dirty="0" smtClean="0">
                <a:latin typeface="휴먼편지체" pitchFamily="18" charset="-127"/>
                <a:ea typeface="휴먼편지체" pitchFamily="18" charset="-127"/>
              </a:rPr>
              <a:t>있다</a:t>
            </a:r>
            <a:endParaRPr lang="en-US" altLang="ko-KR" sz="2800" b="1" dirty="0">
              <a:latin typeface="휴먼편지체" pitchFamily="18" charset="-127"/>
              <a:ea typeface="휴먼편지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950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가로등</a:t>
            </a:r>
            <a:r>
              <a:rPr lang="en-US" altLang="ko-KR" dirty="0" smtClean="0"/>
              <a:t>(</a:t>
            </a:r>
            <a:r>
              <a:rPr lang="ko-KR" altLang="en-US" dirty="0" smtClean="0"/>
              <a:t>음악 가로등 </a:t>
            </a:r>
            <a:r>
              <a:rPr lang="en-US" altLang="ko-KR" dirty="0" smtClean="0"/>
              <a:t>like it)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122" name="Picture 2" descr="C:\Users\김평동\Desktop\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71" y="1412776"/>
            <a:ext cx="447113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김평동\Desktop\444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193" r="1" b="5527"/>
          <a:stretch/>
        </p:blipFill>
        <p:spPr bwMode="auto">
          <a:xfrm>
            <a:off x="4680708" y="1469048"/>
            <a:ext cx="4283780" cy="510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4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보도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블럭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(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라인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블럭</a:t>
            </a:r>
            <a:r>
              <a:rPr lang="en-US" altLang="ko-KR" dirty="0">
                <a:latin typeface="휴먼편지체" pitchFamily="18" charset="-127"/>
                <a:ea typeface="휴먼편지체" pitchFamily="18" charset="-127"/>
              </a:rPr>
              <a:t>(Line Block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))</a:t>
            </a:r>
            <a:endParaRPr lang="ko-KR" altLang="en-US" dirty="0"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6150" name="Picture 6" descr="C:\Users\김평동\Desktop\123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5720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김평동\Desktop\1234111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1484784"/>
            <a:ext cx="42484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23528" y="2780928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3200" b="1" dirty="0" smtClean="0">
                <a:latin typeface="휴먼편지체" pitchFamily="18" charset="-127"/>
                <a:ea typeface="휴먼편지체" pitchFamily="18" charset="-127"/>
              </a:rPr>
              <a:t>1. </a:t>
            </a:r>
            <a:r>
              <a:rPr lang="ko-KR" altLang="en-US" sz="3200" b="1" dirty="0" smtClean="0">
                <a:latin typeface="휴먼편지체" pitchFamily="18" charset="-127"/>
                <a:ea typeface="휴먼편지체" pitchFamily="18" charset="-127"/>
              </a:rPr>
              <a:t>각각의 </a:t>
            </a:r>
            <a:r>
              <a:rPr lang="ko-KR" altLang="en-US" sz="3200" b="1" dirty="0" err="1" smtClean="0">
                <a:latin typeface="휴먼편지체" pitchFamily="18" charset="-127"/>
                <a:ea typeface="휴먼편지체" pitchFamily="18" charset="-127"/>
              </a:rPr>
              <a:t>스트라이프를</a:t>
            </a:r>
            <a:r>
              <a:rPr lang="ko-KR" altLang="en-US" sz="3200" b="1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3200" b="1" dirty="0">
                <a:latin typeface="휴먼편지체" pitchFamily="18" charset="-127"/>
                <a:ea typeface="휴먼편지체" pitchFamily="18" charset="-127"/>
              </a:rPr>
              <a:t>형상을 통해 </a:t>
            </a:r>
            <a:r>
              <a:rPr lang="ko-KR" altLang="en-US" sz="3200" b="1" dirty="0" smtClean="0">
                <a:latin typeface="휴먼편지체" pitchFamily="18" charset="-127"/>
                <a:ea typeface="휴먼편지체" pitchFamily="18" charset="-127"/>
              </a:rPr>
              <a:t>줄 </a:t>
            </a:r>
            <a:r>
              <a:rPr lang="ko-KR" altLang="en-US" sz="3200" b="1" dirty="0" err="1" smtClean="0">
                <a:latin typeface="휴먼편지체" pitchFamily="18" charset="-127"/>
                <a:ea typeface="휴먼편지체" pitchFamily="18" charset="-127"/>
              </a:rPr>
              <a:t>눈진동을</a:t>
            </a:r>
            <a:r>
              <a:rPr lang="ko-KR" altLang="en-US" sz="3200" b="1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3200" b="1" dirty="0">
                <a:latin typeface="휴먼편지체" pitchFamily="18" charset="-127"/>
                <a:ea typeface="휴먼편지체" pitchFamily="18" charset="-127"/>
              </a:rPr>
              <a:t>최소화한 </a:t>
            </a:r>
            <a:r>
              <a:rPr lang="ko-KR" altLang="en-US" sz="3200" b="1" dirty="0" smtClean="0">
                <a:latin typeface="휴먼편지체" pitchFamily="18" charset="-127"/>
                <a:ea typeface="휴먼편지체" pitchFamily="18" charset="-127"/>
              </a:rPr>
              <a:t>논 슬립 포장 </a:t>
            </a:r>
            <a:r>
              <a:rPr lang="ko-KR" altLang="en-US" sz="3200" b="1" dirty="0" err="1" smtClean="0">
                <a:latin typeface="휴먼편지체" pitchFamily="18" charset="-127"/>
                <a:ea typeface="휴먼편지체" pitchFamily="18" charset="-127"/>
              </a:rPr>
              <a:t>블럭</a:t>
            </a:r>
            <a:r>
              <a:rPr lang="ko-KR" altLang="en-US" sz="3200" b="1" dirty="0">
                <a:latin typeface="휴먼편지체" pitchFamily="18" charset="-127"/>
                <a:ea typeface="휴먼편지체" pitchFamily="18" charset="-127"/>
              </a:rPr>
              <a:t/>
            </a:r>
            <a:br>
              <a:rPr lang="ko-KR" altLang="en-US" sz="3200" b="1" dirty="0">
                <a:latin typeface="휴먼편지체" pitchFamily="18" charset="-127"/>
                <a:ea typeface="휴먼편지체" pitchFamily="18" charset="-127"/>
              </a:rPr>
            </a:br>
            <a:r>
              <a:rPr lang="en-US" altLang="ko-KR" sz="3200" b="1" dirty="0" smtClean="0">
                <a:latin typeface="휴먼편지체" pitchFamily="18" charset="-127"/>
                <a:ea typeface="휴먼편지체" pitchFamily="18" charset="-127"/>
              </a:rPr>
              <a:t>2</a:t>
            </a:r>
            <a:r>
              <a:rPr lang="en-US" altLang="ko-KR" sz="3200" b="1" dirty="0">
                <a:latin typeface="휴먼편지체" pitchFamily="18" charset="-127"/>
                <a:ea typeface="휴먼편지체" pitchFamily="18" charset="-127"/>
              </a:rPr>
              <a:t>.</a:t>
            </a:r>
            <a:r>
              <a:rPr lang="ko-KR" altLang="en-US" sz="3200" b="1" dirty="0">
                <a:latin typeface="휴먼편지체" pitchFamily="18" charset="-127"/>
                <a:ea typeface="휴먼편지체" pitchFamily="18" charset="-127"/>
              </a:rPr>
              <a:t>쾌적한 보행과 안정성을 확보</a:t>
            </a:r>
            <a:br>
              <a:rPr lang="ko-KR" altLang="en-US" sz="3200" b="1" dirty="0">
                <a:latin typeface="휴먼편지체" pitchFamily="18" charset="-127"/>
                <a:ea typeface="휴먼편지체" pitchFamily="18" charset="-127"/>
              </a:rPr>
            </a:br>
            <a:r>
              <a:rPr lang="en-US" altLang="ko-KR" sz="3200" b="1" dirty="0" smtClean="0">
                <a:latin typeface="휴먼편지체" pitchFamily="18" charset="-127"/>
                <a:ea typeface="휴먼편지체" pitchFamily="18" charset="-127"/>
              </a:rPr>
              <a:t>3</a:t>
            </a:r>
            <a:r>
              <a:rPr lang="en-US" altLang="ko-KR" sz="3200" b="1" dirty="0">
                <a:latin typeface="휴먼편지체" pitchFamily="18" charset="-127"/>
                <a:ea typeface="휴먼편지체" pitchFamily="18" charset="-127"/>
              </a:rPr>
              <a:t>.</a:t>
            </a:r>
            <a:r>
              <a:rPr lang="ko-KR" altLang="en-US" sz="3200" b="1" dirty="0">
                <a:latin typeface="휴먼편지체" pitchFamily="18" charset="-127"/>
                <a:ea typeface="휴먼편지체" pitchFamily="18" charset="-127"/>
              </a:rPr>
              <a:t>휠체어 및 유모차등에 진동을 저감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98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300000"/>
              </a:lnSpc>
            </a:pPr>
            <a:r>
              <a:rPr lang="ko-KR" altLang="en-US" sz="6000" dirty="0" smtClean="0">
                <a:latin typeface="휴먼편지체" pitchFamily="18" charset="-127"/>
                <a:ea typeface="휴먼편지체" pitchFamily="18" charset="-127"/>
              </a:rPr>
              <a:t>감사합니다</a:t>
            </a:r>
            <a:r>
              <a:rPr lang="en-US" altLang="ko-KR" sz="6000" dirty="0" smtClean="0">
                <a:latin typeface="휴먼편지체" pitchFamily="18" charset="-127"/>
                <a:ea typeface="휴먼편지체" pitchFamily="18" charset="-127"/>
              </a:rPr>
              <a:t>.</a:t>
            </a:r>
            <a:endParaRPr lang="ko-KR" altLang="en-US" sz="6000" dirty="0">
              <a:latin typeface="휴먼편지체" pitchFamily="18" charset="-127"/>
              <a:ea typeface="휴먼편지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84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7200" dirty="0" smtClean="0">
                <a:latin typeface="휴먼편지체" pitchFamily="18" charset="-127"/>
                <a:ea typeface="휴먼편지체" pitchFamily="18" charset="-127"/>
              </a:rPr>
              <a:t>목차</a:t>
            </a:r>
            <a:endParaRPr lang="ko-KR" altLang="en-US" sz="72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ko-KR" altLang="en-US" b="1" dirty="0" smtClean="0">
                <a:latin typeface="휴먼편지체" pitchFamily="18" charset="-127"/>
                <a:ea typeface="휴먼편지체" pitchFamily="18" charset="-127"/>
              </a:rPr>
              <a:t>설계조건</a:t>
            </a:r>
            <a:endParaRPr lang="en-US" altLang="ko-KR" b="1" dirty="0" smtClean="0">
              <a:latin typeface="휴먼편지체" pitchFamily="18" charset="-127"/>
              <a:ea typeface="휴먼편지체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b="1" dirty="0" smtClean="0">
                <a:latin typeface="휴먼편지체" pitchFamily="18" charset="-127"/>
                <a:ea typeface="휴먼편지체" pitchFamily="18" charset="-127"/>
              </a:rPr>
              <a:t>계산식</a:t>
            </a:r>
            <a:endParaRPr lang="en-US" altLang="ko-KR" b="1" dirty="0" smtClean="0">
              <a:latin typeface="휴먼편지체" pitchFamily="18" charset="-127"/>
              <a:ea typeface="휴먼편지체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b="1" dirty="0" smtClean="0">
                <a:latin typeface="휴먼편지체" pitchFamily="18" charset="-127"/>
                <a:ea typeface="휴먼편지체" pitchFamily="18" charset="-127"/>
              </a:rPr>
              <a:t>결과값</a:t>
            </a:r>
            <a:endParaRPr lang="en-US" altLang="ko-KR" b="1" dirty="0" smtClean="0">
              <a:latin typeface="휴먼편지체" pitchFamily="18" charset="-127"/>
              <a:ea typeface="휴먼편지체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b="1" dirty="0">
                <a:latin typeface="휴먼편지체" pitchFamily="18" charset="-127"/>
                <a:ea typeface="휴먼편지체" pitchFamily="18" charset="-127"/>
              </a:rPr>
              <a:t>설</a:t>
            </a:r>
            <a:r>
              <a:rPr lang="ko-KR" altLang="en-US" b="1" dirty="0" smtClean="0">
                <a:latin typeface="휴먼편지체" pitchFamily="18" charset="-127"/>
                <a:ea typeface="휴먼편지체" pitchFamily="18" charset="-127"/>
              </a:rPr>
              <a:t>계기준</a:t>
            </a:r>
            <a:endParaRPr lang="en-US" altLang="ko-KR" b="1" dirty="0" smtClean="0">
              <a:latin typeface="휴먼편지체" pitchFamily="18" charset="-127"/>
              <a:ea typeface="휴먼편지체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b="1" i="1" dirty="0" err="1" smtClean="0">
                <a:latin typeface="휴먼편지체" pitchFamily="18" charset="-127"/>
                <a:ea typeface="휴먼편지체" pitchFamily="18" charset="-127"/>
              </a:rPr>
              <a:t>캐드도면</a:t>
            </a:r>
            <a:endParaRPr lang="en-US" altLang="ko-KR" b="1" i="1" dirty="0" smtClean="0">
              <a:latin typeface="휴먼편지체" pitchFamily="18" charset="-127"/>
              <a:ea typeface="휴먼편지체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b="1" dirty="0" err="1" smtClean="0">
                <a:latin typeface="휴먼편지체" pitchFamily="18" charset="-127"/>
                <a:ea typeface="휴먼편지체" pitchFamily="18" charset="-127"/>
              </a:rPr>
              <a:t>시공시</a:t>
            </a:r>
            <a:r>
              <a:rPr lang="ko-KR" altLang="en-US" b="1" dirty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b="1" dirty="0" smtClean="0">
                <a:latin typeface="휴먼편지체" pitchFamily="18" charset="-127"/>
                <a:ea typeface="휴먼편지체" pitchFamily="18" charset="-127"/>
              </a:rPr>
              <a:t>재료</a:t>
            </a:r>
            <a:endParaRPr lang="en-US" altLang="ko-KR" b="1" dirty="0" smtClean="0">
              <a:latin typeface="휴먼편지체" pitchFamily="18" charset="-127"/>
              <a:ea typeface="휴먼편지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820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47248" cy="562074"/>
          </a:xfrm>
        </p:spPr>
        <p:txBody>
          <a:bodyPr>
            <a:noAutofit/>
          </a:bodyPr>
          <a:lstStyle/>
          <a:p>
            <a:r>
              <a:rPr lang="ko-KR" altLang="en-US" sz="6000" dirty="0" smtClean="0">
                <a:latin typeface="휴먼편지체" pitchFamily="18" charset="-127"/>
                <a:ea typeface="휴먼편지체" pitchFamily="18" charset="-127"/>
              </a:rPr>
              <a:t>설계조건</a:t>
            </a:r>
            <a:endParaRPr lang="ko-KR" altLang="en-US" sz="6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endParaRPr lang="en-US" altLang="ko-KR" b="1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b="1" dirty="0" smtClean="0">
                <a:latin typeface="휴먼편지체" pitchFamily="18" charset="-127"/>
                <a:ea typeface="휴먼편지체" pitchFamily="18" charset="-127"/>
              </a:rPr>
              <a:t>설계속도 </a:t>
            </a:r>
            <a:r>
              <a:rPr lang="en-US" altLang="ko-KR" b="1" dirty="0">
                <a:latin typeface="휴먼편지체" pitchFamily="18" charset="-127"/>
                <a:ea typeface="휴먼편지체" pitchFamily="18" charset="-127"/>
              </a:rPr>
              <a:t>: 80kph</a:t>
            </a:r>
          </a:p>
          <a:p>
            <a:r>
              <a:rPr lang="en-US" altLang="ko-KR" b="1" dirty="0">
                <a:latin typeface="휴먼편지체" pitchFamily="18" charset="-127"/>
                <a:ea typeface="휴먼편지체" pitchFamily="18" charset="-127"/>
              </a:rPr>
              <a:t>AADT(</a:t>
            </a:r>
            <a:r>
              <a:rPr lang="ko-KR" altLang="en-US" b="1" dirty="0" err="1">
                <a:latin typeface="휴먼편지체" pitchFamily="18" charset="-127"/>
                <a:ea typeface="휴먼편지체" pitchFamily="18" charset="-127"/>
              </a:rPr>
              <a:t>연평균일교통량</a:t>
            </a:r>
            <a:r>
              <a:rPr lang="en-US" altLang="ko-KR" b="1" dirty="0">
                <a:latin typeface="휴먼편지체" pitchFamily="18" charset="-127"/>
                <a:ea typeface="휴먼편지체" pitchFamily="18" charset="-127"/>
              </a:rPr>
              <a:t>) : 50,000</a:t>
            </a:r>
            <a:r>
              <a:rPr lang="ko-KR" altLang="en-US" b="1" dirty="0">
                <a:latin typeface="휴먼편지체" pitchFamily="18" charset="-127"/>
                <a:ea typeface="휴먼편지체" pitchFamily="18" charset="-127"/>
              </a:rPr>
              <a:t>대</a:t>
            </a:r>
            <a:r>
              <a:rPr lang="en-US" altLang="ko-KR" b="1" dirty="0">
                <a:latin typeface="휴먼편지체" pitchFamily="18" charset="-127"/>
                <a:ea typeface="휴먼편지체" pitchFamily="18" charset="-127"/>
              </a:rPr>
              <a:t>/</a:t>
            </a:r>
            <a:r>
              <a:rPr lang="ko-KR" altLang="en-US" b="1" dirty="0">
                <a:latin typeface="휴먼편지체" pitchFamily="18" charset="-127"/>
                <a:ea typeface="휴먼편지체" pitchFamily="18" charset="-127"/>
              </a:rPr>
              <a:t>일</a:t>
            </a:r>
          </a:p>
          <a:p>
            <a:pPr marL="0" indent="0">
              <a:buNone/>
            </a:pPr>
            <a:r>
              <a:rPr lang="en-US" altLang="ko-KR" b="1" dirty="0" smtClean="0">
                <a:latin typeface="휴먼편지체" pitchFamily="18" charset="-127"/>
                <a:ea typeface="휴먼편지체" pitchFamily="18" charset="-127"/>
              </a:rPr>
              <a:t>  -2.5t </a:t>
            </a:r>
            <a:r>
              <a:rPr lang="ko-KR" altLang="en-US" b="1" dirty="0" err="1" smtClean="0">
                <a:latin typeface="휴먼편지체" pitchFamily="18" charset="-127"/>
                <a:ea typeface="휴먼편지체" pitchFamily="18" charset="-127"/>
              </a:rPr>
              <a:t>이상의중형트럭</a:t>
            </a:r>
            <a:r>
              <a:rPr lang="ko-KR" altLang="en-US" b="1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b="1" dirty="0" err="1" smtClean="0">
                <a:latin typeface="휴먼편지체" pitchFamily="18" charset="-127"/>
                <a:ea typeface="휴먼편지체" pitchFamily="18" charset="-127"/>
              </a:rPr>
              <a:t>혼합률</a:t>
            </a:r>
            <a:r>
              <a:rPr lang="ko-KR" altLang="en-US" b="1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b="1" dirty="0" smtClean="0">
                <a:latin typeface="휴먼편지체" pitchFamily="18" charset="-127"/>
                <a:ea typeface="휴먼편지체" pitchFamily="18" charset="-127"/>
              </a:rPr>
              <a:t>: 15%</a:t>
            </a:r>
          </a:p>
          <a:p>
            <a:r>
              <a:rPr lang="en-US" altLang="ko-KR" b="1" dirty="0">
                <a:latin typeface="휴먼편지체" pitchFamily="18" charset="-127"/>
                <a:ea typeface="휴먼편지체" pitchFamily="18" charset="-127"/>
              </a:rPr>
              <a:t>PHF</a:t>
            </a:r>
            <a:r>
              <a:rPr lang="en-US" altLang="ko-KR" b="1" dirty="0" smtClean="0">
                <a:latin typeface="휴먼편지체" pitchFamily="18" charset="-127"/>
                <a:ea typeface="휴먼편지체" pitchFamily="18" charset="-127"/>
              </a:rPr>
              <a:t>(</a:t>
            </a:r>
            <a:r>
              <a:rPr lang="ko-KR" altLang="en-US" b="1" dirty="0" err="1" smtClean="0">
                <a:latin typeface="휴먼편지체" pitchFamily="18" charset="-127"/>
                <a:ea typeface="휴먼편지체" pitchFamily="18" charset="-127"/>
              </a:rPr>
              <a:t>첨두시간계수</a:t>
            </a:r>
            <a:r>
              <a:rPr lang="en-US" altLang="ko-KR" b="1" dirty="0">
                <a:latin typeface="휴먼편지체" pitchFamily="18" charset="-127"/>
                <a:ea typeface="휴먼편지체" pitchFamily="18" charset="-127"/>
              </a:rPr>
              <a:t>) : 0.95</a:t>
            </a:r>
          </a:p>
          <a:p>
            <a:r>
              <a:rPr lang="ko-KR" altLang="en-US" b="1" dirty="0" err="1">
                <a:latin typeface="휴먼편지체" pitchFamily="18" charset="-127"/>
                <a:ea typeface="휴먼편지체" pitchFamily="18" charset="-127"/>
              </a:rPr>
              <a:t>도로폭</a:t>
            </a:r>
            <a:r>
              <a:rPr lang="ko-KR" altLang="en-US" b="1" dirty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b="1" dirty="0">
                <a:latin typeface="휴먼편지체" pitchFamily="18" charset="-127"/>
                <a:ea typeface="휴먼편지체" pitchFamily="18" charset="-127"/>
              </a:rPr>
              <a:t>: 30m</a:t>
            </a:r>
          </a:p>
          <a:p>
            <a:r>
              <a:rPr lang="ko-KR" altLang="en-US" b="1" dirty="0" smtClean="0">
                <a:latin typeface="휴먼편지체" pitchFamily="18" charset="-127"/>
                <a:ea typeface="휴먼편지체" pitchFamily="18" charset="-127"/>
              </a:rPr>
              <a:t>서비스 </a:t>
            </a:r>
            <a:r>
              <a:rPr lang="en-US" altLang="ko-KR" b="1" dirty="0">
                <a:latin typeface="휴먼편지체" pitchFamily="18" charset="-127"/>
                <a:ea typeface="휴먼편지체" pitchFamily="18" charset="-127"/>
              </a:rPr>
              <a:t>D</a:t>
            </a:r>
            <a:endParaRPr lang="ko-KR" altLang="en-US" b="1" dirty="0">
              <a:latin typeface="휴먼편지체" pitchFamily="18" charset="-127"/>
              <a:ea typeface="휴먼편지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304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62074"/>
          </a:xfrm>
        </p:spPr>
        <p:txBody>
          <a:bodyPr>
            <a:noAutofit/>
          </a:bodyPr>
          <a:lstStyle/>
          <a:p>
            <a:r>
              <a:rPr lang="ko-KR" altLang="en-US" sz="6000" dirty="0" smtClean="0">
                <a:latin typeface="휴먼편지체" pitchFamily="18" charset="-127"/>
                <a:ea typeface="휴먼편지체" pitchFamily="18" charset="-127"/>
              </a:rPr>
              <a:t>계산식 및 결과</a:t>
            </a:r>
            <a:endParaRPr lang="ko-KR" altLang="en-US" sz="6000" dirty="0">
              <a:latin typeface="휴먼편지체" pitchFamily="18" charset="-127"/>
              <a:ea typeface="휴먼편지체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5145435"/>
              </a:xfrm>
            </p:spPr>
            <p:txBody>
              <a:bodyPr>
                <a:normAutofit fontScale="32500" lnSpcReduction="20000"/>
              </a:bodyPr>
              <a:lstStyle/>
              <a:p>
                <a:pPr marL="0" marR="0" algn="just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6000" b="1" dirty="0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K=0.09(</a:t>
                </a:r>
                <a:r>
                  <a:rPr lang="ko-KR" altLang="en-US" sz="6000" b="1" dirty="0" err="1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첨두시간</a:t>
                </a:r>
                <a:r>
                  <a:rPr lang="ko-KR" altLang="en-US" sz="6000" b="1" dirty="0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 교통량의 </a:t>
                </a:r>
                <a:r>
                  <a:rPr lang="en-US" altLang="ko-KR" sz="6000" b="1" dirty="0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AADT</a:t>
                </a:r>
                <a:r>
                  <a:rPr lang="ko-KR" altLang="en-US" sz="6000" b="1" dirty="0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에 대한 비율</a:t>
                </a:r>
                <a:r>
                  <a:rPr lang="en-US" altLang="ko-KR" sz="6000" b="1" dirty="0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)</a:t>
                </a:r>
              </a:p>
              <a:p>
                <a:pPr marL="0" marR="0" algn="just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6000" b="1" dirty="0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D=0.65(</a:t>
                </a:r>
                <a:r>
                  <a:rPr lang="ko-KR" altLang="en-US" sz="6000" b="1" dirty="0" err="1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첨두시간</a:t>
                </a:r>
                <a:r>
                  <a:rPr lang="ko-KR" altLang="en-US" sz="6000" b="1" dirty="0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 </a:t>
                </a:r>
                <a:r>
                  <a:rPr lang="ko-KR" altLang="en-US" sz="6000" b="1" dirty="0" err="1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중방향</a:t>
                </a:r>
                <a:r>
                  <a:rPr lang="ko-KR" altLang="en-US" sz="6000" b="1" dirty="0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 교통량의 양방향 교통량에 대한 비율</a:t>
                </a:r>
                <a:r>
                  <a:rPr lang="en-US" altLang="ko-KR" sz="6000" b="1" dirty="0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)</a:t>
                </a:r>
              </a:p>
              <a:p>
                <a:pPr marL="0" marR="0" algn="just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6000" b="1" dirty="0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AADT=50,000</a:t>
                </a:r>
                <a:r>
                  <a:rPr lang="ko-KR" altLang="en-US" sz="6000" b="1" dirty="0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대</a:t>
                </a:r>
                <a:r>
                  <a:rPr lang="en-US" altLang="ko-KR" sz="6000" b="1" dirty="0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/</a:t>
                </a:r>
                <a:r>
                  <a:rPr lang="ko-KR" altLang="en-US" sz="6000" b="1" dirty="0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일</a:t>
                </a:r>
              </a:p>
              <a:p>
                <a:pPr marL="0" marR="0" algn="just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6000" b="1" dirty="0" err="1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첨두시간</a:t>
                </a:r>
                <a:r>
                  <a:rPr lang="ko-KR" altLang="en-US" sz="6000" b="1" dirty="0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 </a:t>
                </a:r>
                <a:r>
                  <a:rPr lang="en-US" altLang="ko-KR" sz="6000" b="1" dirty="0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4500Uph</a:t>
                </a:r>
              </a:p>
              <a:p>
                <a:pPr marL="0" algn="just">
                  <a:lnSpc>
                    <a:spcPct val="160000"/>
                  </a:lnSpc>
                  <a:spcBef>
                    <a:spcPts val="0"/>
                  </a:spcBef>
                </a:pPr>
                <a:r>
                  <a:rPr lang="en-US" altLang="ko-KR" sz="6000" b="1" dirty="0" smtClean="0">
                    <a:solidFill>
                      <a:srgbClr val="000000"/>
                    </a:solidFill>
                    <a:effectLst/>
                    <a:latin typeface="휴먼편지체" pitchFamily="18" charset="-127"/>
                    <a:ea typeface="휴먼편지체" pitchFamily="18" charset="-127"/>
                  </a:rPr>
                  <a:t>PDDHU</a:t>
                </a:r>
                <a14:m>
                  <m:oMath xmlns:m="http://schemas.openxmlformats.org/officeDocument/2006/math">
                    <m:r>
                      <a:rPr lang="en-US" altLang="ko-KR" sz="60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60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60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𝟒𝟓𝟎𝟎</m:t>
                        </m:r>
                        <m:r>
                          <a:rPr lang="en-US" altLang="ko-KR" sz="60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a:rPr lang="en-US" altLang="ko-KR" sz="60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𝑿</m:t>
                        </m:r>
                        <m:r>
                          <a:rPr lang="en-US" altLang="ko-KR" sz="60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  <m:r>
                          <a:rPr lang="en-US" altLang="ko-KR" sz="60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.</m:t>
                        </m:r>
                        <m:r>
                          <a:rPr lang="en-US" altLang="ko-KR" sz="60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𝟔𝟓</m:t>
                        </m:r>
                      </m:e>
                    </m:d>
                    <m:r>
                      <a:rPr lang="en-US" altLang="ko-KR" sz="60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÷</m:t>
                    </m:r>
                    <m:r>
                      <a:rPr lang="en-US" altLang="ko-KR" sz="60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𝟎</m:t>
                    </m:r>
                    <m:r>
                      <a:rPr lang="en-US" altLang="ko-KR" sz="60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.</m:t>
                    </m:r>
                    <m:r>
                      <a:rPr lang="en-US" altLang="ko-KR" sz="60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𝟗𝟓</m:t>
                    </m:r>
                    <m:r>
                      <a:rPr lang="en-US" altLang="ko-KR" sz="60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altLang="ko-KR" sz="60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𝟑𝟎𝟕𝟖</m:t>
                    </m:r>
                    <m:r>
                      <a:rPr lang="en-US" altLang="ko-KR" sz="60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.</m:t>
                    </m:r>
                    <m:r>
                      <a:rPr lang="en-US" altLang="ko-KR" sz="60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𝟗</m:t>
                    </m:r>
                    <m:r>
                      <a:rPr lang="en-US" altLang="ko-KR" sz="60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𝑼𝒑𝒉</m:t>
                    </m:r>
                  </m:oMath>
                </a14:m>
                <a:endParaRPr lang="en-US" altLang="ko-KR" sz="6000" b="1" i="1" dirty="0" smtClean="0">
                  <a:solidFill>
                    <a:srgbClr val="000000"/>
                  </a:solidFill>
                  <a:effectLst/>
                  <a:latin typeface="휴먼편지체" pitchFamily="18" charset="-127"/>
                  <a:ea typeface="휴먼편지체" pitchFamily="18" charset="-127"/>
                </a:endParaRPr>
              </a:p>
              <a:p>
                <a:pPr marL="0" indent="0" algn="just">
                  <a:lnSpc>
                    <a:spcPct val="16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6000" b="1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altLang="ko-KR" sz="6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6000" b="1" i="1" smtClean="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ko-KR" sz="60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6000" b="1" i="1" smtClean="0">
                                  <a:latin typeface="Cambria Math"/>
                                </a:rPr>
                                <m:t>𝑼</m:t>
                              </m:r>
                            </m:num>
                            <m:den>
                              <m:r>
                                <a:rPr lang="en-US" altLang="ko-KR" sz="6000" b="1" i="1" smtClean="0">
                                  <a:latin typeface="Cambria Math"/>
                                </a:rPr>
                                <m:t>𝑪</m:t>
                              </m:r>
                            </m:den>
                          </m:f>
                          <m:r>
                            <a:rPr lang="en-US" altLang="ko-KR" sz="6000" b="1" i="1" smtClean="0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altLang="ko-KR" sz="6000" b="1" i="1" smtClean="0">
                              <a:latin typeface="Cambria Math"/>
                            </a:rPr>
                            <m:t>𝑫</m:t>
                          </m:r>
                        </m:sub>
                      </m:sSub>
                      <m:r>
                        <a:rPr lang="en-US" altLang="ko-KR" sz="6000" b="1" i="1" smtClean="0">
                          <a:latin typeface="Cambria Math"/>
                        </a:rPr>
                        <m:t>=</m:t>
                      </m:r>
                      <m:r>
                        <a:rPr lang="en-US" altLang="ko-KR" sz="6000" b="1" i="1" smtClean="0">
                          <a:latin typeface="Cambria Math"/>
                        </a:rPr>
                        <m:t>𝟎</m:t>
                      </m:r>
                      <m:r>
                        <a:rPr lang="en-US" altLang="ko-KR" sz="6000" b="1" i="1" smtClean="0">
                          <a:latin typeface="Cambria Math"/>
                        </a:rPr>
                        <m:t>.</m:t>
                      </m:r>
                      <m:r>
                        <a:rPr lang="en-US" altLang="ko-KR" sz="6000" b="1" i="1" smtClean="0">
                          <a:latin typeface="Cambria Math"/>
                        </a:rPr>
                        <m:t>𝟕𝟓</m:t>
                      </m:r>
                      <m:r>
                        <a:rPr lang="en-US" altLang="ko-KR" sz="6000" b="1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altLang="ko-KR" sz="6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6000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ko-KR" sz="6000" b="1" i="1" smtClean="0">
                              <a:latin typeface="Cambria Math"/>
                            </a:rPr>
                            <m:t>𝑯𝑼</m:t>
                          </m:r>
                        </m:sub>
                      </m:sSub>
                      <m:r>
                        <a:rPr lang="en-US" altLang="ko-KR" sz="6000" b="1" i="1" smtClean="0">
                          <a:latin typeface="Cambria Math"/>
                        </a:rPr>
                        <m:t>=</m:t>
                      </m:r>
                      <m:r>
                        <a:rPr lang="en-US" altLang="ko-KR" sz="6000" b="1" i="1" smtClean="0">
                          <a:latin typeface="Cambria Math"/>
                        </a:rPr>
                        <m:t>𝟎</m:t>
                      </m:r>
                      <m:r>
                        <a:rPr lang="en-US" altLang="ko-KR" sz="6000" b="1" i="1" smtClean="0">
                          <a:latin typeface="Cambria Math"/>
                        </a:rPr>
                        <m:t>.</m:t>
                      </m:r>
                      <m:r>
                        <a:rPr lang="en-US" altLang="ko-KR" sz="6000" b="1" i="1" smtClean="0">
                          <a:latin typeface="Cambria Math"/>
                        </a:rPr>
                        <m:t>𝟗𝟑</m:t>
                      </m:r>
                      <m:r>
                        <a:rPr lang="en-US" altLang="ko-KR" sz="6000" b="1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altLang="ko-KR" sz="6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6000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ko-KR" sz="6000" b="1" i="1" smtClean="0">
                              <a:latin typeface="Cambria Math"/>
                            </a:rPr>
                            <m:t>𝒘</m:t>
                          </m:r>
                        </m:sub>
                      </m:sSub>
                      <m:r>
                        <a:rPr lang="en-US" altLang="ko-KR" sz="6000" b="1" i="1" smtClean="0">
                          <a:latin typeface="Cambria Math"/>
                        </a:rPr>
                        <m:t>=</m:t>
                      </m:r>
                      <m:r>
                        <a:rPr lang="en-US" altLang="ko-KR" sz="6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altLang="ko-KR" sz="6000" b="1" i="1" dirty="0" smtClean="0">
                  <a:solidFill>
                    <a:srgbClr val="000000"/>
                  </a:solidFill>
                  <a:effectLst/>
                  <a:latin typeface="휴먼편지체" pitchFamily="18" charset="-127"/>
                  <a:ea typeface="휴먼편지체" pitchFamily="18" charset="-127"/>
                </a:endParaRPr>
              </a:p>
              <a:p>
                <a:pPr marL="0" indent="0" algn="just">
                  <a:lnSpc>
                    <a:spcPct val="160000"/>
                  </a:lnSpc>
                  <a:spcBef>
                    <a:spcPts val="0"/>
                  </a:spcBef>
                  <a:buNone/>
                </a:pPr>
                <a:r>
                  <a:rPr lang="en-US" altLang="ko-KR" sz="6000" b="1" i="1" dirty="0" err="1" smtClean="0">
                    <a:solidFill>
                      <a:srgbClr val="000000"/>
                    </a:solidFill>
                    <a:latin typeface="휴먼편지체" pitchFamily="18" charset="-127"/>
                    <a:ea typeface="휴먼편지체" pitchFamily="18" charset="-127"/>
                  </a:rPr>
                  <a:t>Fhv</a:t>
                </a:r>
                <a:r>
                  <a:rPr lang="en-US" altLang="ko-KR" sz="6000" b="1" i="1" dirty="0" smtClean="0">
                    <a:solidFill>
                      <a:srgbClr val="000000"/>
                    </a:solidFill>
                    <a:latin typeface="휴먼편지체" pitchFamily="18" charset="-127"/>
                    <a:ea typeface="휴먼편지체" pitchFamily="18" charset="-127"/>
                  </a:rPr>
                  <a:t>=0.93</a:t>
                </a:r>
                <a:endParaRPr lang="en-US" altLang="ko-KR" sz="6000" b="1" i="1" dirty="0" smtClean="0">
                  <a:solidFill>
                    <a:srgbClr val="000000"/>
                  </a:solidFill>
                  <a:effectLst/>
                  <a:latin typeface="휴먼편지체" pitchFamily="18" charset="-127"/>
                  <a:ea typeface="휴먼편지체" pitchFamily="18" charset="-127"/>
                </a:endParaRPr>
              </a:p>
              <a:p>
                <a:pPr marL="0" indent="0" algn="just">
                  <a:lnSpc>
                    <a:spcPct val="16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6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6000" b="1" i="1">
                              <a:latin typeface="Cambria Math"/>
                            </a:rPr>
                            <m:t>   </m:t>
                          </m:r>
                          <m:r>
                            <a:rPr lang="en-US" altLang="ko-KR" sz="6000" b="1" i="1">
                              <a:latin typeface="Cambria Math"/>
                            </a:rPr>
                            <m:t>𝑺𝑭</m:t>
                          </m:r>
                        </m:e>
                        <m:sub>
                          <m:r>
                            <a:rPr lang="en-US" altLang="ko-KR" sz="6000" b="1" i="1">
                              <a:latin typeface="Cambria Math"/>
                            </a:rPr>
                            <m:t>𝑫</m:t>
                          </m:r>
                        </m:sub>
                      </m:sSub>
                      <m:r>
                        <a:rPr lang="en-US" altLang="ko-KR" sz="6000" b="1" i="1">
                          <a:latin typeface="Cambria Math"/>
                        </a:rPr>
                        <m:t>=</m:t>
                      </m:r>
                      <m:r>
                        <a:rPr lang="en-US" altLang="ko-KR" sz="6000" b="1" i="1">
                          <a:latin typeface="Cambria Math"/>
                        </a:rPr>
                        <m:t>𝟐𝟎𝟎𝟎</m:t>
                      </m:r>
                      <m:r>
                        <a:rPr lang="en-US" altLang="ko-KR" sz="6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ko-KR" sz="6000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altLang="ko-KR" sz="6000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altLang="ko-KR" sz="6000" b="1" i="1">
                          <a:latin typeface="Cambria Math"/>
                          <a:ea typeface="Cambria Math"/>
                        </a:rPr>
                        <m:t>𝟕𝟓</m:t>
                      </m:r>
                      <m:r>
                        <a:rPr lang="en-US" altLang="ko-KR" sz="6000" b="1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ko-KR" sz="6000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altLang="ko-KR" sz="6000" b="1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altLang="ko-KR" sz="6000" b="1" i="1">
                          <a:latin typeface="Cambria Math"/>
                          <a:ea typeface="Cambria Math"/>
                        </a:rPr>
                        <m:t>𝟗𝟑</m:t>
                      </m:r>
                      <m:r>
                        <a:rPr lang="en-US" altLang="ko-KR" sz="60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sz="6000" b="1" i="1">
                          <a:latin typeface="Cambria Math"/>
                          <a:ea typeface="Cambria Math"/>
                        </a:rPr>
                        <m:t>𝟏𝟑𝟗𝟓</m:t>
                      </m:r>
                      <m:r>
                        <a:rPr lang="en-US" altLang="ko-KR" sz="6000" b="1" i="1">
                          <a:latin typeface="Cambria Math"/>
                          <a:ea typeface="Cambria Math"/>
                        </a:rPr>
                        <m:t>𝑼𝒑𝒉𝒑𝒍</m:t>
                      </m:r>
                    </m:oMath>
                  </m:oMathPara>
                </a14:m>
                <a:endParaRPr lang="ko-KR" altLang="en-US" sz="6000" b="1" dirty="0">
                  <a:latin typeface="휴먼편지체" pitchFamily="18" charset="-127"/>
                  <a:ea typeface="휴먼편지체" pitchFamily="18" charset="-127"/>
                </a:endParaRPr>
              </a:p>
              <a:p>
                <a:pPr marL="0" marR="0" algn="just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6000" b="1" dirty="0" err="1">
                    <a:solidFill>
                      <a:srgbClr val="000000"/>
                    </a:solidFill>
                    <a:latin typeface="휴먼편지체" pitchFamily="18" charset="-127"/>
                    <a:ea typeface="휴먼편지체" pitchFamily="18" charset="-127"/>
                  </a:rPr>
                  <a:t>차로수</a:t>
                </a:r>
                <a:r>
                  <a:rPr lang="ko-KR" altLang="en-US" sz="6000" b="1" dirty="0">
                    <a:solidFill>
                      <a:srgbClr val="000000"/>
                    </a:solidFill>
                    <a:latin typeface="휴먼편지체" pitchFamily="18" charset="-127"/>
                    <a:ea typeface="휴먼편지체" pitchFamily="18" charset="-127"/>
                  </a:rPr>
                  <a:t> 왕복</a:t>
                </a:r>
                <a:r>
                  <a:rPr lang="en-US" altLang="ko-KR" sz="6000" b="1" dirty="0">
                    <a:solidFill>
                      <a:srgbClr val="000000"/>
                    </a:solidFill>
                    <a:latin typeface="휴먼편지체" pitchFamily="18" charset="-127"/>
                    <a:ea typeface="휴먼편지체" pitchFamily="18" charset="-127"/>
                  </a:rPr>
                  <a:t>3</a:t>
                </a:r>
                <a:r>
                  <a:rPr lang="ko-KR" altLang="en-US" sz="6000" b="1" dirty="0">
                    <a:solidFill>
                      <a:srgbClr val="000000"/>
                    </a:solidFill>
                    <a:latin typeface="휴먼편지체" pitchFamily="18" charset="-127"/>
                    <a:ea typeface="휴먼편지체" pitchFamily="18" charset="-127"/>
                  </a:rPr>
                  <a:t>차로</a:t>
                </a:r>
                <a:endParaRPr lang="en-US" altLang="ko-KR" sz="6000" b="1" dirty="0">
                  <a:solidFill>
                    <a:srgbClr val="000000"/>
                  </a:solidFill>
                  <a:latin typeface="휴먼편지체" pitchFamily="18" charset="-127"/>
                  <a:ea typeface="휴먼편지체" pitchFamily="18" charset="-127"/>
                </a:endParaRPr>
              </a:p>
              <a:p>
                <a:pPr marL="0" indent="0" algn="just">
                  <a:lnSpc>
                    <a:spcPct val="160000"/>
                  </a:lnSpc>
                  <a:spcBef>
                    <a:spcPts val="0"/>
                  </a:spcBef>
                  <a:buNone/>
                </a:pPr>
                <a:endParaRPr lang="en-US" altLang="ko-KR" sz="4500" dirty="0" smtClean="0">
                  <a:latin typeface="휴먼편지체" pitchFamily="18" charset="-127"/>
                  <a:ea typeface="휴먼편지체" pitchFamily="18" charset="-127"/>
                </a:endParaRPr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5145435"/>
              </a:xfrm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2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smtClean="0">
                <a:latin typeface="휴먼편지체" pitchFamily="18" charset="-127"/>
                <a:ea typeface="휴먼편지체" pitchFamily="18" charset="-127"/>
              </a:rPr>
              <a:t>설계기준</a:t>
            </a:r>
            <a:endParaRPr lang="ko-KR" altLang="en-US" sz="54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499992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4644008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6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smtClean="0">
                <a:latin typeface="휴먼편지체" pitchFamily="18" charset="-127"/>
                <a:ea typeface="휴먼편지체" pitchFamily="18" charset="-127"/>
              </a:rPr>
              <a:t>설계기</a:t>
            </a:r>
            <a:r>
              <a:rPr lang="ko-KR" altLang="en-US" sz="5400" dirty="0">
                <a:latin typeface="휴먼편지체" pitchFamily="18" charset="-127"/>
                <a:ea typeface="휴먼편지체" pitchFamily="18" charset="-127"/>
              </a:rPr>
              <a:t>준</a:t>
            </a:r>
            <a:endParaRPr lang="ko-KR" altLang="en-US" sz="54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80" y="1412776"/>
            <a:ext cx="4294834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53" y="1412776"/>
            <a:ext cx="4861347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56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err="1" smtClean="0">
                <a:latin typeface="휴먼편지체" pitchFamily="18" charset="-127"/>
                <a:ea typeface="휴먼편지체" pitchFamily="18" charset="-127"/>
              </a:rPr>
              <a:t>캐드도면</a:t>
            </a:r>
            <a:endParaRPr lang="ko-KR" altLang="en-US" sz="54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2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ko-KR" altLang="en-US" sz="5300" b="1" dirty="0" err="1" smtClean="0">
                <a:latin typeface="휴먼편지체" pitchFamily="18" charset="-127"/>
                <a:ea typeface="휴먼편지체" pitchFamily="18" charset="-127"/>
              </a:rPr>
              <a:t>컷백</a:t>
            </a:r>
            <a:r>
              <a:rPr lang="ko-KR" altLang="en-US" sz="5300" b="1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5300" b="1" dirty="0">
                <a:latin typeface="휴먼편지체" pitchFamily="18" charset="-127"/>
                <a:ea typeface="휴먼편지체" pitchFamily="18" charset="-127"/>
              </a:rPr>
              <a:t>아스팔트 </a:t>
            </a:r>
            <a:r>
              <a:rPr lang="en-US" altLang="ko-KR" sz="5300" b="1" dirty="0">
                <a:latin typeface="휴먼편지체" pitchFamily="18" charset="-127"/>
                <a:ea typeface="휴먼편지체" pitchFamily="18" charset="-127"/>
              </a:rPr>
              <a:t>(RC : </a:t>
            </a:r>
            <a:r>
              <a:rPr lang="ko-KR" altLang="en-US" sz="5300" b="1" dirty="0" err="1">
                <a:latin typeface="휴먼편지체" pitchFamily="18" charset="-127"/>
                <a:ea typeface="휴먼편지체" pitchFamily="18" charset="-127"/>
              </a:rPr>
              <a:t>급속경화형</a:t>
            </a:r>
            <a:r>
              <a:rPr lang="en-US" altLang="ko-KR" sz="5300" b="1" dirty="0" smtClean="0">
                <a:latin typeface="휴먼편지체" pitchFamily="18" charset="-127"/>
                <a:ea typeface="휴먼편지체" pitchFamily="18" charset="-127"/>
              </a:rPr>
              <a:t>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43656"/>
            <a:ext cx="3096344" cy="519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283968" y="1028343"/>
            <a:ext cx="4392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latin typeface="휴먼편지체" pitchFamily="18" charset="-127"/>
                <a:ea typeface="휴먼편지체" pitchFamily="18" charset="-127"/>
              </a:rPr>
              <a:t>.*</a:t>
            </a:r>
            <a:r>
              <a:rPr lang="ko-KR" altLang="en-US" sz="2800" b="1" dirty="0">
                <a:latin typeface="휴먼편지체" pitchFamily="18" charset="-127"/>
                <a:ea typeface="휴먼편지체" pitchFamily="18" charset="-127"/>
              </a:rPr>
              <a:t>주요 용도 </a:t>
            </a:r>
          </a:p>
          <a:p>
            <a:r>
              <a:rPr lang="en-US" altLang="ko-KR" sz="2800" b="1" dirty="0">
                <a:latin typeface="휴먼편지체" pitchFamily="18" charset="-127"/>
                <a:ea typeface="휴먼편지체" pitchFamily="18" charset="-127"/>
              </a:rPr>
              <a:t>1. </a:t>
            </a:r>
            <a:r>
              <a:rPr lang="ko-KR" altLang="en-US" sz="2800" b="1" dirty="0">
                <a:latin typeface="휴먼편지체" pitchFamily="18" charset="-127"/>
                <a:ea typeface="휴먼편지체" pitchFamily="18" charset="-127"/>
              </a:rPr>
              <a:t>표면처리용 </a:t>
            </a:r>
            <a:r>
              <a:rPr lang="ko-KR" altLang="en-US" sz="2800" b="1" dirty="0" err="1">
                <a:latin typeface="휴먼편지체" pitchFamily="18" charset="-127"/>
                <a:ea typeface="휴먼편지체" pitchFamily="18" charset="-127"/>
              </a:rPr>
              <a:t>결합재</a:t>
            </a:r>
            <a:r>
              <a:rPr lang="ko-KR" altLang="en-US" sz="2800" b="1" dirty="0">
                <a:latin typeface="휴먼편지체" pitchFamily="18" charset="-127"/>
                <a:ea typeface="휴먼편지체" pitchFamily="18" charset="-127"/>
              </a:rPr>
              <a:t> </a:t>
            </a:r>
          </a:p>
          <a:p>
            <a:r>
              <a:rPr lang="en-US" altLang="ko-KR" sz="2800" b="1" dirty="0">
                <a:latin typeface="휴먼편지체" pitchFamily="18" charset="-127"/>
                <a:ea typeface="휴먼편지체" pitchFamily="18" charset="-127"/>
              </a:rPr>
              <a:t>2. </a:t>
            </a:r>
            <a:r>
              <a:rPr lang="ko-KR" altLang="en-US" sz="2800" b="1" dirty="0" err="1">
                <a:latin typeface="휴먼편지체" pitchFamily="18" charset="-127"/>
                <a:ea typeface="휴먼편지체" pitchFamily="18" charset="-127"/>
              </a:rPr>
              <a:t>개립도</a:t>
            </a:r>
            <a:r>
              <a:rPr lang="ko-KR" altLang="en-US" sz="2800" b="1" dirty="0">
                <a:latin typeface="휴먼편지체" pitchFamily="18" charset="-127"/>
                <a:ea typeface="휴먼편지체" pitchFamily="18" charset="-127"/>
              </a:rPr>
              <a:t> 골재로서 노상혼합공사용 </a:t>
            </a:r>
            <a:r>
              <a:rPr lang="ko-KR" altLang="en-US" sz="2800" b="1" dirty="0" err="1">
                <a:latin typeface="휴먼편지체" pitchFamily="18" charset="-127"/>
                <a:ea typeface="휴먼편지체" pitchFamily="18" charset="-127"/>
              </a:rPr>
              <a:t>결합재</a:t>
            </a:r>
            <a:r>
              <a:rPr lang="ko-KR" altLang="en-US" sz="2800" b="1" dirty="0">
                <a:latin typeface="휴먼편지체" pitchFamily="18" charset="-127"/>
                <a:ea typeface="휴먼편지체" pitchFamily="18" charset="-127"/>
              </a:rPr>
              <a:t> </a:t>
            </a:r>
          </a:p>
          <a:p>
            <a:r>
              <a:rPr lang="en-US" altLang="ko-KR" sz="2800" b="1" dirty="0">
                <a:latin typeface="휴먼편지체" pitchFamily="18" charset="-127"/>
                <a:ea typeface="휴먼편지체" pitchFamily="18" charset="-127"/>
              </a:rPr>
              <a:t>3. </a:t>
            </a:r>
            <a:r>
              <a:rPr lang="ko-KR" altLang="en-US" sz="2800" b="1" dirty="0" err="1">
                <a:latin typeface="휴먼편지체" pitchFamily="18" charset="-127"/>
                <a:ea typeface="휴먼편지체" pitchFamily="18" charset="-127"/>
              </a:rPr>
              <a:t>개립도</a:t>
            </a:r>
            <a:r>
              <a:rPr lang="ko-KR" altLang="en-US" sz="2800" b="1" dirty="0">
                <a:latin typeface="휴먼편지체" pitchFamily="18" charset="-127"/>
                <a:ea typeface="휴먼편지체" pitchFamily="18" charset="-127"/>
              </a:rPr>
              <a:t> 골재로서 상온보수공사 혼합물용 </a:t>
            </a:r>
            <a:r>
              <a:rPr lang="ko-KR" altLang="en-US" sz="2800" b="1" dirty="0" err="1">
                <a:latin typeface="휴먼편지체" pitchFamily="18" charset="-127"/>
                <a:ea typeface="휴먼편지체" pitchFamily="18" charset="-127"/>
              </a:rPr>
              <a:t>결합재</a:t>
            </a:r>
            <a:r>
              <a:rPr lang="ko-KR" altLang="en-US" sz="2800" b="1" dirty="0">
                <a:latin typeface="휴먼편지체" pitchFamily="18" charset="-127"/>
                <a:ea typeface="휴먼편지체" pitchFamily="18" charset="-127"/>
              </a:rPr>
              <a:t> </a:t>
            </a:r>
          </a:p>
          <a:p>
            <a:r>
              <a:rPr lang="en-US" altLang="ko-KR" sz="2800" b="1" dirty="0">
                <a:latin typeface="휴먼편지체" pitchFamily="18" charset="-127"/>
                <a:ea typeface="휴먼편지체" pitchFamily="18" charset="-127"/>
              </a:rPr>
              <a:t>4. </a:t>
            </a:r>
            <a:r>
              <a:rPr lang="ko-KR" altLang="en-US" sz="2800" b="1" dirty="0" err="1">
                <a:latin typeface="휴먼편지체" pitchFamily="18" charset="-127"/>
                <a:ea typeface="휴먼편지체" pitchFamily="18" charset="-127"/>
              </a:rPr>
              <a:t>개립도</a:t>
            </a:r>
            <a:r>
              <a:rPr lang="ko-KR" altLang="en-US" sz="2800" b="1" dirty="0">
                <a:latin typeface="휴먼편지체" pitchFamily="18" charset="-127"/>
                <a:ea typeface="휴먼편지체" pitchFamily="18" charset="-127"/>
              </a:rPr>
              <a:t> 골재로서 </a:t>
            </a:r>
            <a:r>
              <a:rPr lang="ko-KR" altLang="en-US" sz="2800" b="1" dirty="0" err="1">
                <a:latin typeface="휴먼편지체" pitchFamily="18" charset="-127"/>
                <a:ea typeface="휴먼편지체" pitchFamily="18" charset="-127"/>
              </a:rPr>
              <a:t>상온포설공사</a:t>
            </a:r>
            <a:r>
              <a:rPr lang="ko-KR" altLang="en-US" sz="2800" b="1" dirty="0">
                <a:latin typeface="휴먼편지체" pitchFamily="18" charset="-127"/>
                <a:ea typeface="휴먼편지체" pitchFamily="18" charset="-127"/>
              </a:rPr>
              <a:t> 기계혼합용 </a:t>
            </a:r>
            <a:r>
              <a:rPr lang="ko-KR" altLang="en-US" sz="2800" b="1" dirty="0" err="1">
                <a:latin typeface="휴먼편지체" pitchFamily="18" charset="-127"/>
                <a:ea typeface="휴먼편지체" pitchFamily="18" charset="-127"/>
              </a:rPr>
              <a:t>결합재</a:t>
            </a:r>
            <a:r>
              <a:rPr lang="ko-KR" altLang="en-US" sz="2800" b="1" dirty="0">
                <a:latin typeface="휴먼편지체" pitchFamily="18" charset="-127"/>
                <a:ea typeface="휴먼편지체" pitchFamily="18" charset="-127"/>
              </a:rPr>
              <a:t> </a:t>
            </a:r>
          </a:p>
          <a:p>
            <a:r>
              <a:rPr lang="en-US" altLang="ko-KR" sz="2800" b="1" dirty="0">
                <a:latin typeface="휴먼편지체" pitchFamily="18" charset="-127"/>
                <a:ea typeface="휴먼편지체" pitchFamily="18" charset="-127"/>
              </a:rPr>
              <a:t>5. </a:t>
            </a:r>
            <a:r>
              <a:rPr lang="ko-KR" altLang="en-US" sz="2800" b="1" dirty="0">
                <a:latin typeface="휴먼편지체" pitchFamily="18" charset="-127"/>
                <a:ea typeface="휴먼편지체" pitchFamily="18" charset="-127"/>
              </a:rPr>
              <a:t>찬 기후 조건하에서 </a:t>
            </a:r>
            <a:r>
              <a:rPr lang="ko-KR" altLang="en-US" sz="2800" b="1" dirty="0" err="1">
                <a:latin typeface="휴먼편지체" pitchFamily="18" charset="-127"/>
                <a:ea typeface="휴먼편지체" pitchFamily="18" charset="-127"/>
              </a:rPr>
              <a:t>상온포설공사</a:t>
            </a:r>
            <a:r>
              <a:rPr lang="ko-KR" altLang="en-US" sz="2800" b="1" dirty="0">
                <a:latin typeface="휴먼편지체" pitchFamily="18" charset="-127"/>
                <a:ea typeface="휴먼편지체" pitchFamily="18" charset="-127"/>
              </a:rPr>
              <a:t> 기계혼합용 </a:t>
            </a:r>
            <a:r>
              <a:rPr lang="ko-KR" altLang="en-US" sz="2800" b="1" dirty="0" err="1">
                <a:latin typeface="휴먼편지체" pitchFamily="18" charset="-127"/>
                <a:ea typeface="휴먼편지체" pitchFamily="18" charset="-127"/>
              </a:rPr>
              <a:t>결합재</a:t>
            </a:r>
            <a:r>
              <a:rPr lang="ko-KR" altLang="en-US" sz="2800" b="1" dirty="0">
                <a:latin typeface="휴먼편지체" pitchFamily="18" charset="-127"/>
                <a:ea typeface="휴먼편지체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10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6000" dirty="0" smtClean="0">
                <a:latin typeface="휴먼편지체" pitchFamily="18" charset="-127"/>
                <a:ea typeface="휴먼편지체" pitchFamily="18" charset="-127"/>
              </a:rPr>
              <a:t/>
            </a:r>
            <a:br>
              <a:rPr lang="en-US" altLang="ko-KR" sz="6000" dirty="0" smtClean="0">
                <a:latin typeface="휴먼편지체" pitchFamily="18" charset="-127"/>
                <a:ea typeface="휴먼편지체" pitchFamily="18" charset="-127"/>
              </a:rPr>
            </a:br>
            <a:r>
              <a:rPr lang="ko-KR" altLang="en-US" sz="6000" dirty="0" smtClean="0">
                <a:latin typeface="휴먼편지체" pitchFamily="18" charset="-127"/>
                <a:ea typeface="휴먼편지체" pitchFamily="18" charset="-127"/>
              </a:rPr>
              <a:t>식수대</a:t>
            </a:r>
            <a:r>
              <a:rPr lang="en-US" altLang="ko-KR" sz="6000" dirty="0" smtClean="0">
                <a:latin typeface="휴먼편지체" pitchFamily="18" charset="-127"/>
                <a:ea typeface="휴먼편지체" pitchFamily="18" charset="-127"/>
              </a:rPr>
              <a:t/>
            </a:r>
            <a:br>
              <a:rPr lang="en-US" altLang="ko-KR" sz="6000" dirty="0" smtClean="0">
                <a:latin typeface="휴먼편지체" pitchFamily="18" charset="-127"/>
                <a:ea typeface="휴먼편지체" pitchFamily="18" charset="-127"/>
              </a:rPr>
            </a:br>
            <a:endParaRPr lang="ko-KR" altLang="en-US" sz="6000" dirty="0">
              <a:latin typeface="휴먼편지체" pitchFamily="18" charset="-127"/>
              <a:ea typeface="휴먼편지체" pitchFamily="18" charset="-127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665049"/>
              </p:ext>
            </p:extLst>
          </p:nvPr>
        </p:nvGraphicFramePr>
        <p:xfrm>
          <a:off x="683568" y="1301552"/>
          <a:ext cx="7776864" cy="4824535"/>
        </p:xfrm>
        <a:graphic>
          <a:graphicData uri="http://schemas.openxmlformats.org/drawingml/2006/table">
            <a:tbl>
              <a:tblPr/>
              <a:tblGrid>
                <a:gridCol w="7776864"/>
              </a:tblGrid>
              <a:tr h="513703">
                <a:tc>
                  <a:txBody>
                    <a:bodyPr/>
                    <a:lstStyle/>
                    <a:p>
                      <a:endParaRPr lang="ko-KR" altLang="en-US" sz="17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65904">
                <a:tc>
                  <a:txBody>
                    <a:bodyPr/>
                    <a:lstStyle/>
                    <a:p>
                      <a:endParaRPr lang="ko-KR" altLang="en-US" sz="1700" dirty="0"/>
                    </a:p>
                  </a:txBody>
                  <a:tcPr marL="88814" marR="88814" marT="88814" marB="88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13703">
                <a:tc>
                  <a:txBody>
                    <a:bodyPr/>
                    <a:lstStyle/>
                    <a:p>
                      <a:endParaRPr lang="ko-KR" altLang="en-US" sz="17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13703">
                <a:tc>
                  <a:txBody>
                    <a:bodyPr/>
                    <a:lstStyle/>
                    <a:p>
                      <a:pPr algn="ctr"/>
                      <a:endParaRPr lang="ko-KR" altLang="en-US" sz="17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17522">
                <a:tc>
                  <a:txBody>
                    <a:bodyPr/>
                    <a:lstStyle/>
                    <a:p>
                      <a:pPr algn="ctr"/>
                      <a:endParaRPr lang="en-US" altLang="ko-KR" sz="2000" dirty="0" smtClean="0">
                        <a:latin typeface="휴먼편지체" pitchFamily="18" charset="-127"/>
                        <a:ea typeface="휴먼편지체" pitchFamily="18" charset="-127"/>
                      </a:endParaRPr>
                    </a:p>
                    <a:p>
                      <a:r>
                        <a:rPr lang="ko-KR" altLang="en-US" sz="2000" dirty="0" smtClean="0">
                          <a:effectLst/>
                          <a:latin typeface="휴먼편지체" pitchFamily="18" charset="-127"/>
                          <a:ea typeface="휴먼편지체" pitchFamily="18" charset="-127"/>
                        </a:rPr>
                        <a:t>한국의 </a:t>
                      </a:r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effectLst/>
                          <a:latin typeface="휴먼편지체" pitchFamily="18" charset="-127"/>
                          <a:ea typeface="휴먼편지체" pitchFamily="18" charset="-127"/>
                        </a:rPr>
                        <a:t>5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effectLst/>
                          <a:latin typeface="휴먼편지체" pitchFamily="18" charset="-127"/>
                          <a:ea typeface="휴먼편지체" pitchFamily="18" charset="-127"/>
                        </a:rPr>
                        <a:t>대 가로수로는</a:t>
                      </a:r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effectLst/>
                          <a:latin typeface="휴먼편지체" pitchFamily="18" charset="-127"/>
                          <a:ea typeface="휴먼편지체" pitchFamily="18" charset="-127"/>
                        </a:rPr>
                        <a:t>, 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effectLst/>
                          <a:latin typeface="휴먼편지체" pitchFamily="18" charset="-127"/>
                          <a:ea typeface="휴먼편지체" pitchFamily="18" charset="-127"/>
                        </a:rPr>
                        <a:t>은행나무 </a:t>
                      </a:r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effectLst/>
                          <a:latin typeface="휴먼편지체" pitchFamily="18" charset="-127"/>
                          <a:ea typeface="휴먼편지체" pitchFamily="18" charset="-127"/>
                        </a:rPr>
                        <a:t>·</a:t>
                      </a:r>
                      <a:r>
                        <a:rPr lang="ko-KR" alt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휴먼편지체" pitchFamily="18" charset="-127"/>
                          <a:ea typeface="휴먼편지체" pitchFamily="18" charset="-127"/>
                          <a:hlinkClick r:id="rId2"/>
                        </a:rPr>
                        <a:t>플라타너스</a:t>
                      </a:r>
                      <a:r>
                        <a:rPr lang="ko-KR" altLang="en-US" sz="2000" u="none" dirty="0" smtClean="0">
                          <a:solidFill>
                            <a:schemeClr val="tx1"/>
                          </a:solidFill>
                          <a:effectLst/>
                          <a:latin typeface="휴먼편지체" pitchFamily="18" charset="-127"/>
                          <a:ea typeface="휴먼편지체" pitchFamily="18" charset="-127"/>
                        </a:rPr>
                        <a:t> </a:t>
                      </a:r>
                      <a:r>
                        <a:rPr lang="en-US" altLang="ko-KR" sz="2000" u="none" dirty="0" smtClean="0">
                          <a:solidFill>
                            <a:schemeClr val="tx1"/>
                          </a:solidFill>
                          <a:effectLst/>
                          <a:latin typeface="휴먼편지체" pitchFamily="18" charset="-127"/>
                          <a:ea typeface="휴먼편지체" pitchFamily="18" charset="-127"/>
                        </a:rPr>
                        <a:t>·</a:t>
                      </a:r>
                      <a:r>
                        <a:rPr lang="ko-KR" alt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휴먼편지체" pitchFamily="18" charset="-127"/>
                          <a:ea typeface="휴먼편지체" pitchFamily="18" charset="-127"/>
                          <a:hlinkClick r:id="rId3"/>
                        </a:rPr>
                        <a:t>은수원 사시나무</a:t>
                      </a:r>
                      <a:r>
                        <a:rPr lang="ko-KR" altLang="en-US" sz="2000" u="none" dirty="0" smtClean="0">
                          <a:solidFill>
                            <a:schemeClr val="tx1"/>
                          </a:solidFill>
                          <a:effectLst/>
                          <a:latin typeface="휴먼편지체" pitchFamily="18" charset="-127"/>
                          <a:ea typeface="휴먼편지체" pitchFamily="18" charset="-127"/>
                        </a:rPr>
                        <a:t> </a:t>
                      </a:r>
                      <a:r>
                        <a:rPr lang="en-US" altLang="ko-KR" sz="2000" u="none" dirty="0" smtClean="0">
                          <a:solidFill>
                            <a:schemeClr val="tx1"/>
                          </a:solidFill>
                          <a:effectLst/>
                          <a:latin typeface="휴먼편지체" pitchFamily="18" charset="-127"/>
                          <a:ea typeface="휴먼편지체" pitchFamily="18" charset="-127"/>
                        </a:rPr>
                        <a:t>·</a:t>
                      </a:r>
                      <a:r>
                        <a:rPr lang="ko-KR" alt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휴먼편지체" pitchFamily="18" charset="-127"/>
                          <a:ea typeface="휴먼편지체" pitchFamily="18" charset="-127"/>
                          <a:hlinkClick r:id="rId4"/>
                        </a:rPr>
                        <a:t>포플러</a:t>
                      </a:r>
                      <a:r>
                        <a:rPr lang="ko-KR" altLang="en-US" sz="2000" u="none" dirty="0" smtClean="0">
                          <a:solidFill>
                            <a:schemeClr val="tx1"/>
                          </a:solidFill>
                          <a:effectLst/>
                          <a:latin typeface="휴먼편지체" pitchFamily="18" charset="-127"/>
                          <a:ea typeface="휴먼편지체" pitchFamily="18" charset="-127"/>
                        </a:rPr>
                        <a:t> </a:t>
                      </a:r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effectLst/>
                          <a:latin typeface="휴먼편지체" pitchFamily="18" charset="-127"/>
                          <a:ea typeface="휴먼편지체" pitchFamily="18" charset="-127"/>
                        </a:rPr>
                        <a:t>·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effectLst/>
                          <a:latin typeface="휴먼편지체" pitchFamily="18" charset="-127"/>
                          <a:ea typeface="휴먼편지체" pitchFamily="18" charset="-127"/>
                        </a:rPr>
                        <a:t>수양버들</a:t>
                      </a:r>
                      <a:r>
                        <a:rPr lang="ko-KR" altLang="en-US" sz="2000" dirty="0" smtClean="0">
                          <a:effectLst/>
                          <a:latin typeface="휴먼편지체" pitchFamily="18" charset="-127"/>
                          <a:ea typeface="휴먼편지체" pitchFamily="18" charset="-127"/>
                        </a:rPr>
                        <a:t>  </a:t>
                      </a:r>
                    </a:p>
                    <a:p>
                      <a:pPr algn="ctr"/>
                      <a:endParaRPr lang="en-US" altLang="ko-KR" sz="2000" dirty="0" smtClean="0">
                        <a:latin typeface="휴먼편지체" pitchFamily="18" charset="-127"/>
                        <a:ea typeface="휴먼편지체" pitchFamily="18" charset="-127"/>
                      </a:endParaRPr>
                    </a:p>
                    <a:p>
                      <a:pPr algn="ctr"/>
                      <a:r>
                        <a:rPr lang="en-US" altLang="ko-KR" sz="2000" dirty="0" smtClean="0">
                          <a:latin typeface="휴먼편지체" pitchFamily="18" charset="-127"/>
                          <a:ea typeface="휴먼편지체" pitchFamily="18" charset="-127"/>
                        </a:rPr>
                        <a:t>36</a:t>
                      </a:r>
                      <a:r>
                        <a:rPr lang="ko-KR" altLang="en-US" sz="2000" dirty="0" smtClean="0">
                          <a:latin typeface="휴먼편지체" pitchFamily="18" charset="-127"/>
                          <a:ea typeface="휴먼편지체" pitchFamily="18" charset="-127"/>
                        </a:rPr>
                        <a:t>번 국도 </a:t>
                      </a:r>
                      <a:r>
                        <a:rPr lang="ko-KR" altLang="en-US" sz="2000" dirty="0">
                          <a:latin typeface="휴먼편지체" pitchFamily="18" charset="-127"/>
                          <a:ea typeface="휴먼편지체" pitchFamily="18" charset="-127"/>
                        </a:rPr>
                        <a:t>가로수로 </a:t>
                      </a:r>
                      <a:r>
                        <a:rPr lang="en-US" altLang="ko-KR" sz="2000" dirty="0">
                          <a:latin typeface="휴먼편지체" pitchFamily="18" charset="-127"/>
                          <a:ea typeface="휴먼편지체" pitchFamily="18" charset="-127"/>
                        </a:rPr>
                        <a:t>/ </a:t>
                      </a:r>
                      <a:r>
                        <a:rPr lang="ko-KR" altLang="en-US" sz="2000" dirty="0">
                          <a:latin typeface="휴먼편지체" pitchFamily="18" charset="-127"/>
                          <a:ea typeface="휴먼편지체" pitchFamily="18" charset="-127"/>
                        </a:rPr>
                        <a:t>충북 청주시 흥덕구</a:t>
                      </a:r>
                      <a:r>
                        <a:rPr lang="en-US" altLang="ko-KR" sz="2000" dirty="0">
                          <a:latin typeface="휴먼편지체" pitchFamily="18" charset="-127"/>
                          <a:ea typeface="휴먼편지체" pitchFamily="18" charset="-127"/>
                        </a:rPr>
                        <a:t>. </a:t>
                      </a:r>
                      <a:r>
                        <a:rPr lang="ko-KR" altLang="en-US" sz="2000" dirty="0">
                          <a:latin typeface="휴먼편지체" pitchFamily="18" charset="-127"/>
                          <a:ea typeface="휴먼편지체" pitchFamily="18" charset="-127"/>
                        </a:rPr>
                        <a:t>경부고속도로 청주 </a:t>
                      </a:r>
                      <a:r>
                        <a:rPr lang="en-US" altLang="ko-KR" sz="2000" dirty="0">
                          <a:latin typeface="휴먼편지체" pitchFamily="18" charset="-127"/>
                          <a:ea typeface="휴먼편지체" pitchFamily="18" charset="-127"/>
                        </a:rPr>
                        <a:t>I.C</a:t>
                      </a:r>
                      <a:r>
                        <a:rPr lang="ko-KR" altLang="en-US" sz="2000" dirty="0">
                          <a:latin typeface="휴먼편지체" pitchFamily="18" charset="-127"/>
                          <a:ea typeface="휴먼편지체" pitchFamily="18" charset="-127"/>
                        </a:rPr>
                        <a:t>부터 청주도심까지의 </a:t>
                      </a:r>
                      <a:r>
                        <a:rPr lang="en-US" altLang="ko-KR" sz="2000" dirty="0">
                          <a:latin typeface="휴먼편지체" pitchFamily="18" charset="-127"/>
                          <a:ea typeface="휴먼편지체" pitchFamily="18" charset="-127"/>
                        </a:rPr>
                        <a:t>36</a:t>
                      </a:r>
                      <a:r>
                        <a:rPr lang="ko-KR" altLang="en-US" sz="2000" dirty="0">
                          <a:latin typeface="휴먼편지체" pitchFamily="18" charset="-127"/>
                          <a:ea typeface="휴먼편지체" pitchFamily="18" charset="-127"/>
                        </a:rPr>
                        <a:t>번 국도로 플라타너스 가로수로 이루어져 </a:t>
                      </a:r>
                      <a:r>
                        <a:rPr lang="ko-KR" altLang="en-US" sz="2000" dirty="0" smtClean="0">
                          <a:latin typeface="휴먼편지체" pitchFamily="18" charset="-127"/>
                          <a:ea typeface="휴먼편지체" pitchFamily="18" charset="-127"/>
                        </a:rPr>
                        <a:t>있다</a:t>
                      </a:r>
                      <a:endParaRPr lang="ko-KR" altLang="en-US" sz="2000" dirty="0">
                        <a:latin typeface="휴먼편지체" pitchFamily="18" charset="-127"/>
                        <a:ea typeface="휴먼편지체" pitchFamily="18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49" name="Picture 1" descr="C:\Users\김평동\Desktop\가로수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4176464" cy="284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786" y="1268760"/>
            <a:ext cx="3574646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4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241</Words>
  <Application>Microsoft Office PowerPoint</Application>
  <PresentationFormat>화면 슬라이드 쇼(4:3)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횡단면도설계</vt:lpstr>
      <vt:lpstr>목차</vt:lpstr>
      <vt:lpstr>설계조건</vt:lpstr>
      <vt:lpstr>계산식 및 결과</vt:lpstr>
      <vt:lpstr>설계기준</vt:lpstr>
      <vt:lpstr>설계기준</vt:lpstr>
      <vt:lpstr>캐드도면</vt:lpstr>
      <vt:lpstr> 컷백 아스팔트 (RC : 급속경화형) </vt:lpstr>
      <vt:lpstr> 식수대 </vt:lpstr>
      <vt:lpstr> 배수구 친환경 신소재 덮개 </vt:lpstr>
      <vt:lpstr>가로등(음악 가로등 like it)</vt:lpstr>
      <vt:lpstr>보도 블럭 (라인 블럭(Line Block))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김평동</dc:creator>
  <cp:lastModifiedBy>김평동</cp:lastModifiedBy>
  <cp:revision>21</cp:revision>
  <dcterms:created xsi:type="dcterms:W3CDTF">2010-11-22T09:31:40Z</dcterms:created>
  <dcterms:modified xsi:type="dcterms:W3CDTF">2010-11-29T14:07:45Z</dcterms:modified>
</cp:coreProperties>
</file>