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65" r:id="rId12"/>
    <p:sldId id="266" r:id="rId13"/>
    <p:sldId id="275" r:id="rId14"/>
    <p:sldId id="269" r:id="rId15"/>
    <p:sldId id="274" r:id="rId16"/>
    <p:sldId id="276" r:id="rId17"/>
    <p:sldId id="284" r:id="rId18"/>
    <p:sldId id="278" r:id="rId19"/>
    <p:sldId id="279" r:id="rId20"/>
    <p:sldId id="281" r:id="rId21"/>
    <p:sldId id="282" r:id="rId22"/>
    <p:sldId id="285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1" name="가로로 말린 두루마리 모양 10"/>
          <p:cNvSpPr/>
          <p:nvPr userDrawn="1"/>
        </p:nvSpPr>
        <p:spPr>
          <a:xfrm>
            <a:off x="251520" y="188640"/>
            <a:ext cx="8208912" cy="1224136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F92EC9-41B6-41E8-9224-9B86812F11D3}" type="datetimeFigureOut">
              <a:rPr lang="ko-KR" altLang="en-US" smtClean="0"/>
              <a:pPr/>
              <a:t>2010-12-15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6B0F4C-83F2-41C0-9D74-B4EB8A506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368151"/>
          </a:xfrm>
        </p:spPr>
        <p:txBody>
          <a:bodyPr/>
          <a:lstStyle/>
          <a:p>
            <a:r>
              <a:rPr lang="ko-KR" altLang="en-US" b="1" dirty="0" err="1"/>
              <a:t>도시부</a:t>
            </a:r>
            <a:r>
              <a:rPr lang="ko-KR" altLang="en-US" b="1" dirty="0"/>
              <a:t> 도로의 횡단면 </a:t>
            </a:r>
            <a:r>
              <a:rPr lang="ko-KR" altLang="en-US" b="1" dirty="0" smtClean="0"/>
              <a:t>설계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3275856" y="2276872"/>
            <a:ext cx="2590056" cy="1199704"/>
          </a:xfrm>
        </p:spPr>
        <p:txBody>
          <a:bodyPr>
            <a:normAutofit/>
          </a:bodyPr>
          <a:lstStyle/>
          <a:p>
            <a:r>
              <a:rPr lang="ko-KR" altLang="en-US" sz="4400" dirty="0" smtClean="0"/>
              <a:t>일방통행</a:t>
            </a:r>
            <a:endParaRPr lang="ko-KR" altLang="en-US" sz="4400" dirty="0"/>
          </a:p>
        </p:txBody>
      </p:sp>
      <p:sp>
        <p:nvSpPr>
          <p:cNvPr id="5" name="부제목 3"/>
          <p:cNvSpPr txBox="1">
            <a:spLocks/>
          </p:cNvSpPr>
          <p:nvPr/>
        </p:nvSpPr>
        <p:spPr>
          <a:xfrm>
            <a:off x="6300192" y="5253632"/>
            <a:ext cx="2590056" cy="767656"/>
          </a:xfrm>
          <a:prstGeom prst="rect">
            <a:avLst/>
          </a:prstGeom>
        </p:spPr>
        <p:txBody>
          <a:bodyPr vert="horz" lIns="45720" rIns="45720">
            <a:normAutofit fontScale="32500" lnSpcReduction="20000"/>
          </a:bodyPr>
          <a:lstStyle/>
          <a:p>
            <a:pPr marL="0" marR="64008" lvl="0" indent="0" algn="r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en-US" altLang="ko-KR" sz="2800" noProof="0" dirty="0" smtClean="0">
              <a:solidFill>
                <a:schemeClr val="tx2"/>
              </a:solidFill>
            </a:endParaRPr>
          </a:p>
          <a:p>
            <a:pPr marL="0" marR="64008" lvl="0" indent="0" algn="r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en-US" altLang="ko-KR" sz="2800" dirty="0" smtClean="0">
              <a:solidFill>
                <a:schemeClr val="tx2"/>
              </a:solidFill>
            </a:endParaRPr>
          </a:p>
          <a:p>
            <a:pPr marL="0" marR="64008" lvl="0" indent="0" algn="ctr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ko-KR" altLang="en-US" sz="7000" noProof="0" dirty="0" smtClean="0">
                <a:solidFill>
                  <a:schemeClr val="tx2"/>
                </a:solidFill>
              </a:rPr>
              <a:t>발표자 </a:t>
            </a:r>
            <a:r>
              <a:rPr lang="en-US" altLang="ko-KR" sz="7000" noProof="0" dirty="0" smtClean="0">
                <a:solidFill>
                  <a:schemeClr val="tx2"/>
                </a:solidFill>
              </a:rPr>
              <a:t>: </a:t>
            </a:r>
            <a:r>
              <a:rPr lang="ko-KR" altLang="en-US" sz="7000" noProof="0" dirty="0" smtClean="0">
                <a:solidFill>
                  <a:schemeClr val="tx2"/>
                </a:solidFill>
              </a:rPr>
              <a:t>도용훈</a:t>
            </a:r>
            <a:endParaRPr lang="en-US" altLang="ko-KR" sz="7000" noProof="0" dirty="0" smtClean="0">
              <a:solidFill>
                <a:schemeClr val="tx2"/>
              </a:solidFill>
            </a:endParaRPr>
          </a:p>
          <a:p>
            <a:pPr marL="0" marR="64008" lvl="0" indent="0" algn="r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err="1" smtClean="0"/>
              <a:t>길어깨</a:t>
            </a:r>
            <a:r>
              <a:rPr lang="en-US" altLang="ko-KR" dirty="0" smtClean="0"/>
              <a:t>(</a:t>
            </a:r>
            <a:r>
              <a:rPr lang="ko-KR" altLang="en-US" dirty="0" smtClean="0"/>
              <a:t>배수로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59632" y="2132856"/>
            <a:ext cx="23762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길어깨</a:t>
            </a:r>
            <a:r>
              <a:rPr lang="ko-KR" altLang="en-US" dirty="0" smtClean="0"/>
              <a:t> 설계기준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971600" y="2708920"/>
            <a:ext cx="331236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tx1"/>
                </a:solidFill>
              </a:rPr>
              <a:t>󰋮도로의 구조</a:t>
            </a:r>
            <a:r>
              <a:rPr lang="en-US" altLang="ko-KR" sz="1200" dirty="0" smtClean="0">
                <a:solidFill>
                  <a:schemeClr val="tx1"/>
                </a:solidFill>
              </a:rPr>
              <a:t>·</a:t>
            </a:r>
            <a:r>
              <a:rPr lang="ko-KR" altLang="en-US" sz="1200" dirty="0" smtClean="0">
                <a:solidFill>
                  <a:schemeClr val="tx1"/>
                </a:solidFill>
              </a:rPr>
              <a:t>시설 기준에 관한 규칙 </a:t>
            </a:r>
            <a:r>
              <a:rPr lang="en-US" altLang="ko-KR" sz="1200" dirty="0" smtClean="0">
                <a:solidFill>
                  <a:schemeClr val="tx1"/>
                </a:solidFill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</a:rPr>
              <a:t>제</a:t>
            </a:r>
            <a:r>
              <a:rPr lang="en-US" altLang="ko-KR" sz="1200" dirty="0" smtClean="0">
                <a:solidFill>
                  <a:schemeClr val="tx1"/>
                </a:solidFill>
              </a:rPr>
              <a:t>30</a:t>
            </a:r>
            <a:r>
              <a:rPr lang="ko-KR" altLang="en-US" sz="1200" dirty="0" smtClean="0">
                <a:solidFill>
                  <a:schemeClr val="tx1"/>
                </a:solidFill>
              </a:rPr>
              <a:t>조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배수시설</a:t>
            </a:r>
            <a:r>
              <a:rPr lang="en-US" altLang="ko-KR" sz="1200" dirty="0" smtClean="0">
                <a:solidFill>
                  <a:schemeClr val="tx1"/>
                </a:solidFill>
              </a:rPr>
              <a:t>) 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① </a:t>
            </a:r>
            <a:r>
              <a:rPr lang="ko-KR" altLang="en-US" sz="1200" dirty="0" smtClean="0">
                <a:solidFill>
                  <a:srgbClr val="FF0000"/>
                </a:solidFill>
              </a:rPr>
              <a:t>도로시설의 보전</a:t>
            </a:r>
            <a:r>
              <a:rPr lang="en-US" altLang="ko-KR" sz="1200" dirty="0" smtClean="0">
                <a:solidFill>
                  <a:srgbClr val="FF0000"/>
                </a:solidFill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</a:rPr>
              <a:t>保全</a:t>
            </a:r>
            <a:r>
              <a:rPr lang="en-US" altLang="ko-KR" sz="1200" dirty="0" smtClean="0">
                <a:solidFill>
                  <a:srgbClr val="FF0000"/>
                </a:solidFill>
              </a:rPr>
              <a:t>), </a:t>
            </a:r>
            <a:r>
              <a:rPr lang="ko-KR" altLang="en-US" sz="1200" dirty="0" smtClean="0">
                <a:solidFill>
                  <a:srgbClr val="FF0000"/>
                </a:solidFill>
              </a:rPr>
              <a:t>교통안전</a:t>
            </a:r>
            <a:r>
              <a:rPr lang="en-US" altLang="ko-KR" sz="1200" dirty="0" smtClean="0">
                <a:solidFill>
                  <a:srgbClr val="FF0000"/>
                </a:solidFill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</a:rPr>
              <a:t>유지보수 등을 위하여 도로에는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측구</a:t>
            </a:r>
            <a:r>
              <a:rPr lang="en-US" altLang="ko-KR" sz="1200" dirty="0" smtClean="0">
                <a:solidFill>
                  <a:srgbClr val="FF0000"/>
                </a:solidFill>
              </a:rPr>
              <a:t>,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집수정</a:t>
            </a:r>
            <a:r>
              <a:rPr lang="ko-KR" altLang="en-US" sz="1200" dirty="0" smtClean="0">
                <a:solidFill>
                  <a:srgbClr val="FF0000"/>
                </a:solidFill>
              </a:rPr>
              <a:t> 및 도수로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1200" dirty="0" smtClean="0">
                <a:solidFill>
                  <a:srgbClr val="FF0000"/>
                </a:solidFill>
              </a:rPr>
              <a:t>등 적절한 배수시설을 설치하여야 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</a:rPr>
              <a:t>이 경우 배수시설에 공급되는 전기시설은 침수의 영향을 받지 않도록 설치하여야 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② </a:t>
            </a:r>
            <a:r>
              <a:rPr lang="ko-KR" altLang="en-US" sz="1200" dirty="0" smtClean="0">
                <a:solidFill>
                  <a:schemeClr val="tx1"/>
                </a:solidFill>
              </a:rPr>
              <a:t>배수시설의 규격은 강우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降雨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</a:rPr>
              <a:t>의 지속 시간 및 강도와 지형 상황에 따라 적절하게 결정되어야 한다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 smtClean="0">
              <a:solidFill>
                <a:schemeClr val="tx1"/>
              </a:solidFill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</a:rPr>
              <a:t>③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길어깨는</a:t>
            </a:r>
            <a:r>
              <a:rPr lang="ko-KR" altLang="en-US" sz="1200" dirty="0" smtClean="0">
                <a:solidFill>
                  <a:schemeClr val="tx1"/>
                </a:solidFill>
              </a:rPr>
              <a:t> 노면 배수로로 활용할 수 있으며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길어깨에</a:t>
            </a:r>
            <a:r>
              <a:rPr lang="ko-KR" altLang="en-US" sz="1200" dirty="0" smtClean="0">
                <a:solidFill>
                  <a:schemeClr val="tx1"/>
                </a:solidFill>
              </a:rPr>
              <a:t> 붙여서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측구를</a:t>
            </a:r>
            <a:r>
              <a:rPr lang="ko-KR" altLang="en-US" sz="1200" dirty="0" smtClean="0">
                <a:solidFill>
                  <a:schemeClr val="tx1"/>
                </a:solidFill>
              </a:rPr>
              <a:t> 설치하는 경우에는 교통안전을 위하여 윗면이 열린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측구를</a:t>
            </a:r>
            <a:r>
              <a:rPr lang="ko-KR" altLang="en-US" sz="1200" dirty="0" smtClean="0">
                <a:solidFill>
                  <a:schemeClr val="tx1"/>
                </a:solidFill>
              </a:rPr>
              <a:t> 설치하여서는 아니 된다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배수로 설계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측구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683568" y="1988840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6" name="_x65891544" descr="EMB00000f042e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3600400" cy="223337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411760" y="2564904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PE</a:t>
            </a:r>
            <a:r>
              <a:rPr lang="ko-KR" altLang="en-US" dirty="0" smtClean="0"/>
              <a:t>제품 뚜껑</a:t>
            </a:r>
            <a:endParaRPr lang="ko-KR" alt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보도 설계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_x65293352" descr="EMB00000f042e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3600400" cy="1656184"/>
          </a:xfrm>
          <a:prstGeom prst="rect">
            <a:avLst/>
          </a:prstGeom>
          <a:noFill/>
        </p:spPr>
      </p:pic>
      <p:sp>
        <p:nvSpPr>
          <p:cNvPr id="11" name="타원 10"/>
          <p:cNvSpPr/>
          <p:nvPr/>
        </p:nvSpPr>
        <p:spPr>
          <a:xfrm>
            <a:off x="7164288" y="3195046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28662" y="1928802"/>
            <a:ext cx="280831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/>
              <a:t>◎ 폭</a:t>
            </a:r>
            <a:r>
              <a:rPr lang="en-US" altLang="ko-KR" sz="1600" dirty="0" smtClean="0"/>
              <a:t>:2.25M</a:t>
            </a:r>
            <a:endParaRPr lang="ko-KR" altLang="en-US" sz="1600" dirty="0" smtClean="0"/>
          </a:p>
          <a:p>
            <a:r>
              <a:rPr lang="ko-KR" altLang="en-US" sz="1600" dirty="0" smtClean="0"/>
              <a:t>◎ 가로수 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은</a:t>
            </a:r>
            <a:r>
              <a:rPr lang="ko-KR" altLang="en-US" sz="1600" dirty="0" err="1" smtClean="0"/>
              <a:t>당풍</a:t>
            </a:r>
            <a:endParaRPr lang="ko-KR" altLang="en-US" sz="1600" dirty="0" smtClean="0"/>
          </a:p>
          <a:p>
            <a:r>
              <a:rPr lang="ko-KR" altLang="en-US" sz="1600" dirty="0" smtClean="0"/>
              <a:t>◎ 가로수 간격 </a:t>
            </a:r>
            <a:r>
              <a:rPr lang="en-US" altLang="ko-KR" sz="1600" dirty="0" smtClean="0"/>
              <a:t>: 6m</a:t>
            </a:r>
            <a:r>
              <a:rPr lang="ko-KR" altLang="en-US" sz="1600" dirty="0" smtClean="0"/>
              <a:t>간격</a:t>
            </a:r>
          </a:p>
          <a:p>
            <a:r>
              <a:rPr lang="ko-KR" altLang="en-US" sz="1600" dirty="0" smtClean="0"/>
              <a:t>◎ 나무높이 </a:t>
            </a:r>
            <a:r>
              <a:rPr lang="en-US" altLang="ko-KR" sz="1600" dirty="0" smtClean="0"/>
              <a:t>3.5</a:t>
            </a:r>
            <a:r>
              <a:rPr lang="ko-KR" altLang="en-US" sz="1600" dirty="0" smtClean="0"/>
              <a:t>미터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가슴높이지름 </a:t>
            </a:r>
            <a:r>
              <a:rPr lang="en-US" altLang="ko-KR" sz="1600" dirty="0" smtClean="0"/>
              <a:t>8</a:t>
            </a:r>
            <a:r>
              <a:rPr lang="ko-KR" altLang="en-US" sz="1600" dirty="0" err="1" smtClean="0"/>
              <a:t>센치미터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근원지름 </a:t>
            </a:r>
            <a:r>
              <a:rPr lang="en-US" altLang="ko-KR" sz="1600" dirty="0" smtClean="0"/>
              <a:t>10</a:t>
            </a:r>
            <a:r>
              <a:rPr lang="ko-KR" altLang="en-US" sz="1600" dirty="0" err="1" smtClean="0"/>
              <a:t>센치미터</a:t>
            </a:r>
            <a:r>
              <a:rPr lang="ko-KR" altLang="en-US" sz="1600" dirty="0" smtClean="0"/>
              <a:t> 이상</a:t>
            </a:r>
          </a:p>
          <a:p>
            <a:r>
              <a:rPr lang="ko-KR" altLang="en-US" sz="1600" dirty="0" smtClean="0"/>
              <a:t>◎ </a:t>
            </a:r>
            <a:r>
              <a:rPr lang="ko-KR" altLang="en-US" sz="1600" dirty="0" err="1" smtClean="0"/>
              <a:t>보호판설치</a:t>
            </a:r>
            <a:endParaRPr lang="ko-KR" altLang="en-US" sz="1600" dirty="0" smtClean="0"/>
          </a:p>
          <a:p>
            <a:r>
              <a:rPr lang="ko-KR" altLang="en-US" sz="1600" dirty="0" smtClean="0"/>
              <a:t>◎ 연석 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방책형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높이</a:t>
            </a:r>
            <a:r>
              <a:rPr lang="en-US" altLang="ko-KR" sz="1600" dirty="0" smtClean="0"/>
              <a:t>(22.5cm)</a:t>
            </a:r>
            <a:endParaRPr lang="ko-KR" altLang="en-US" sz="16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429124" y="3643314"/>
            <a:ext cx="3500462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/>
              <a:t>연석의 높이는 배수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자동차의 보도 진입 억제 등을 감안하여 결정하며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자동차의 주행속도가 낮은 도로 구간에는 </a:t>
            </a:r>
            <a:r>
              <a:rPr lang="ko-KR" altLang="en-US" sz="1600" dirty="0" err="1" smtClean="0"/>
              <a:t>수직형</a:t>
            </a:r>
            <a:r>
              <a:rPr lang="ko-KR" altLang="en-US" sz="1600" dirty="0" smtClean="0"/>
              <a:t> 연석을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주행속도가 높은 도로에서는 </a:t>
            </a:r>
            <a:r>
              <a:rPr lang="ko-KR" altLang="en-US" sz="1600" dirty="0" err="1" smtClean="0"/>
              <a:t>경사형</a:t>
            </a:r>
            <a:r>
              <a:rPr lang="ko-KR" altLang="en-US" sz="1600" dirty="0" smtClean="0"/>
              <a:t> 연석을 설치한다</a:t>
            </a:r>
            <a:r>
              <a:rPr lang="en-US" altLang="ko-KR" sz="1600" dirty="0" smtClean="0"/>
              <a:t>.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수직형의</a:t>
            </a:r>
            <a:r>
              <a:rPr lang="ko-KR" altLang="en-US" sz="1600" dirty="0" smtClean="0">
                <a:solidFill>
                  <a:srgbClr val="FF0000"/>
                </a:solidFill>
              </a:rPr>
              <a:t> 높이는 </a:t>
            </a:r>
            <a:r>
              <a:rPr lang="en-US" altLang="ko-KR" sz="1600" dirty="0" smtClean="0">
                <a:solidFill>
                  <a:srgbClr val="FF0000"/>
                </a:solidFill>
              </a:rPr>
              <a:t>150</a:t>
            </a:r>
            <a:r>
              <a:rPr lang="ko-KR" altLang="en-US" sz="1600" dirty="0" smtClean="0">
                <a:solidFill>
                  <a:srgbClr val="FF0000"/>
                </a:solidFill>
              </a:rPr>
              <a:t>～</a:t>
            </a:r>
            <a:r>
              <a:rPr lang="en-US" altLang="ko-KR" sz="1600" dirty="0" smtClean="0">
                <a:solidFill>
                  <a:srgbClr val="FF0000"/>
                </a:solidFill>
              </a:rPr>
              <a:t>225mm</a:t>
            </a:r>
            <a:r>
              <a:rPr lang="ko-KR" altLang="en-US" sz="1600" dirty="0" smtClean="0">
                <a:solidFill>
                  <a:srgbClr val="FF0000"/>
                </a:solidFill>
              </a:rPr>
              <a:t>로 하고 표준높이는 </a:t>
            </a:r>
            <a:r>
              <a:rPr lang="en-US" altLang="ko-KR" sz="1600" dirty="0" smtClean="0">
                <a:solidFill>
                  <a:srgbClr val="FF0000"/>
                </a:solidFill>
              </a:rPr>
              <a:t>150mm</a:t>
            </a:r>
            <a:r>
              <a:rPr lang="ko-KR" altLang="en-US" sz="1600" dirty="0" smtClean="0">
                <a:solidFill>
                  <a:srgbClr val="FF0000"/>
                </a:solidFill>
              </a:rPr>
              <a:t>로 한다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13" name="물결 12"/>
          <p:cNvSpPr/>
          <p:nvPr/>
        </p:nvSpPr>
        <p:spPr>
          <a:xfrm>
            <a:off x="4714876" y="3500438"/>
            <a:ext cx="2857520" cy="357190"/>
          </a:xfrm>
          <a:prstGeom prst="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연석 설치기준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보도 설계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271157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64952160" descr="EMB00000f042e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525" y="3933056"/>
            <a:ext cx="2688779" cy="2006724"/>
          </a:xfrm>
          <a:prstGeom prst="rect">
            <a:avLst/>
          </a:prstGeom>
          <a:noFill/>
        </p:spPr>
      </p:pic>
      <p:sp>
        <p:nvSpPr>
          <p:cNvPr id="13" name="모서리가 둥근 직사각형 12"/>
          <p:cNvSpPr/>
          <p:nvPr/>
        </p:nvSpPr>
        <p:spPr>
          <a:xfrm>
            <a:off x="899592" y="1844824"/>
            <a:ext cx="3168352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/>
              <a:t>제 </a:t>
            </a:r>
            <a:r>
              <a:rPr lang="en-US" altLang="ko-KR" sz="1600" dirty="0" smtClean="0"/>
              <a:t>4 </a:t>
            </a:r>
            <a:r>
              <a:rPr lang="ko-KR" altLang="en-US" sz="1600" dirty="0" smtClean="0"/>
              <a:t>조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나무종류</a:t>
            </a:r>
            <a:r>
              <a:rPr lang="en-US" altLang="ko-KR" sz="1600" dirty="0" smtClean="0"/>
              <a:t>) ①</a:t>
            </a:r>
            <a:r>
              <a:rPr lang="ko-KR" altLang="en-US" sz="1600" dirty="0" smtClean="0"/>
              <a:t>가로수로 심는 나무종류는 일반적으로 다음 각호와 같다</a:t>
            </a:r>
            <a:r>
              <a:rPr lang="en-US" altLang="ko-KR" sz="1600" dirty="0" smtClean="0"/>
              <a:t>.(</a:t>
            </a:r>
            <a:r>
              <a:rPr lang="ko-KR" altLang="en-US" sz="1600" dirty="0" smtClean="0"/>
              <a:t>개정 </a:t>
            </a:r>
            <a:r>
              <a:rPr lang="en-US" altLang="ko-KR" sz="1600" dirty="0" smtClean="0"/>
              <a:t>1995. </a:t>
            </a:r>
          </a:p>
          <a:p>
            <a:r>
              <a:rPr lang="en-US" altLang="ko-KR" sz="1600" dirty="0" smtClean="0"/>
              <a:t>5. 20 </a:t>
            </a:r>
            <a:r>
              <a:rPr lang="ko-KR" altLang="en-US" sz="1600" dirty="0" smtClean="0"/>
              <a:t>훈령 제</a:t>
            </a:r>
            <a:r>
              <a:rPr lang="en-US" altLang="ko-KR" sz="1600" dirty="0" smtClean="0"/>
              <a:t>888</a:t>
            </a:r>
            <a:r>
              <a:rPr lang="ko-KR" altLang="en-US" sz="1600" dirty="0" smtClean="0"/>
              <a:t>호</a:t>
            </a:r>
            <a:r>
              <a:rPr lang="en-US" altLang="ko-KR" sz="1600" dirty="0" smtClean="0"/>
              <a:t>) </a:t>
            </a:r>
            <a:endParaRPr lang="ko-KR" altLang="en-US" sz="1600" dirty="0" smtClean="0"/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1. </a:t>
            </a:r>
            <a:r>
              <a:rPr lang="ko-KR" altLang="en-US" sz="1600" dirty="0" smtClean="0">
                <a:solidFill>
                  <a:schemeClr val="bg1"/>
                </a:solidFill>
              </a:rPr>
              <a:t>도심지 </a:t>
            </a:r>
            <a:r>
              <a:rPr lang="en-US" altLang="ko-KR" sz="1600" dirty="0" smtClean="0">
                <a:solidFill>
                  <a:schemeClr val="bg1"/>
                </a:solidFill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양버즘나무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은행나무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당단풍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</a:rPr>
              <a:t>은단풍</a:t>
            </a:r>
            <a:r>
              <a:rPr lang="en-US" altLang="ko-KR" sz="1600" dirty="0" smtClean="0">
                <a:solidFill>
                  <a:schemeClr val="bg1"/>
                </a:solidFill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</a:rPr>
              <a:t>느티나무 </a:t>
            </a:r>
          </a:p>
          <a:p>
            <a:r>
              <a:rPr lang="en-US" altLang="ko-KR" sz="1600" dirty="0" smtClean="0"/>
              <a:t>2. </a:t>
            </a:r>
            <a:r>
              <a:rPr lang="ko-KR" altLang="en-US" sz="1600" dirty="0" smtClean="0"/>
              <a:t>교외지 </a:t>
            </a:r>
            <a:r>
              <a:rPr lang="en-US" altLang="ko-KR" sz="1600" dirty="0" smtClean="0"/>
              <a:t>- </a:t>
            </a:r>
            <a:r>
              <a:rPr lang="ko-KR" altLang="en-US" sz="1600" dirty="0" err="1" smtClean="0"/>
              <a:t>양버즘나무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당단풍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은단풍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느티나무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단풍나무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회화나무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백합나무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칠엽수</a:t>
            </a:r>
            <a:r>
              <a:rPr lang="en-US" altLang="ko-KR" sz="1600" dirty="0" smtClean="0"/>
              <a:t>, </a:t>
            </a:r>
            <a:endParaRPr lang="ko-KR" altLang="en-US" sz="1600" dirty="0" smtClean="0"/>
          </a:p>
          <a:p>
            <a:r>
              <a:rPr lang="ko-KR" altLang="en-US" sz="1600" dirty="0" smtClean="0"/>
              <a:t>은행나무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가죽나무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팽나무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개정 </a:t>
            </a:r>
            <a:r>
              <a:rPr lang="en-US" altLang="ko-KR" sz="1600" dirty="0" smtClean="0"/>
              <a:t>1995. 5. 20 </a:t>
            </a:r>
            <a:r>
              <a:rPr lang="ko-KR" altLang="en-US" sz="1600" dirty="0" smtClean="0"/>
              <a:t>훈령 제</a:t>
            </a:r>
            <a:r>
              <a:rPr lang="en-US" altLang="ko-KR" sz="1600" dirty="0" smtClean="0"/>
              <a:t>888</a:t>
            </a:r>
            <a:r>
              <a:rPr lang="ko-KR" altLang="en-US" sz="1600" dirty="0" smtClean="0"/>
              <a:t>호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1" name="타원 10"/>
          <p:cNvSpPr/>
          <p:nvPr/>
        </p:nvSpPr>
        <p:spPr>
          <a:xfrm>
            <a:off x="1285852" y="1714488"/>
            <a:ext cx="2376264" cy="50405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가로수 설치 기준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err="1" smtClean="0"/>
              <a:t>접근로테이퍼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000100" y="2571744"/>
            <a:ext cx="352839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폭과 길이의 비율은 다음 값 이상으로 한다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가</a:t>
            </a:r>
            <a:r>
              <a:rPr lang="en-US" altLang="ko-KR" dirty="0" smtClean="0"/>
              <a:t>) </a:t>
            </a:r>
            <a:r>
              <a:rPr lang="ko-KR" altLang="en-US" dirty="0" smtClean="0"/>
              <a:t>설계속도 </a:t>
            </a:r>
            <a:r>
              <a:rPr lang="en-US" altLang="ko-KR" dirty="0" smtClean="0"/>
              <a:t>50km/h </a:t>
            </a:r>
            <a:r>
              <a:rPr lang="ko-KR" altLang="en-US" dirty="0" smtClean="0"/>
              <a:t>이하에서는 </a:t>
            </a:r>
            <a:r>
              <a:rPr lang="en-US" altLang="ko-KR" dirty="0" smtClean="0"/>
              <a:t>1 : 8</a:t>
            </a:r>
            <a:endParaRPr lang="ko-KR" altLang="en-US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나</a:t>
            </a:r>
            <a:r>
              <a:rPr lang="en-US" altLang="ko-KR" dirty="0" smtClean="0">
                <a:solidFill>
                  <a:srgbClr val="FF0000"/>
                </a:solidFill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</a:rPr>
              <a:t>설계속도 </a:t>
            </a:r>
            <a:r>
              <a:rPr lang="en-US" altLang="ko-KR" dirty="0" smtClean="0">
                <a:solidFill>
                  <a:srgbClr val="FF0000"/>
                </a:solidFill>
              </a:rPr>
              <a:t>60km/h </a:t>
            </a:r>
            <a:r>
              <a:rPr lang="ko-KR" altLang="en-US" dirty="0" smtClean="0">
                <a:solidFill>
                  <a:srgbClr val="FF0000"/>
                </a:solidFill>
              </a:rPr>
              <a:t>이상에서는 </a:t>
            </a:r>
            <a:r>
              <a:rPr lang="en-US" altLang="ko-KR" dirty="0" smtClean="0">
                <a:solidFill>
                  <a:srgbClr val="FF0000"/>
                </a:solidFill>
              </a:rPr>
              <a:t>1 : 15</a:t>
            </a:r>
            <a:endParaRPr lang="ko-KR" altLang="en-US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다</a:t>
            </a:r>
            <a:r>
              <a:rPr lang="en-US" altLang="ko-KR" dirty="0" smtClean="0"/>
              <a:t>) </a:t>
            </a:r>
            <a:r>
              <a:rPr lang="ko-KR" altLang="en-US" dirty="0" smtClean="0"/>
              <a:t>시가지 등에서 용지폭의 제약이 심한 경우 </a:t>
            </a:r>
            <a:r>
              <a:rPr lang="en-US" altLang="ko-KR" dirty="0" smtClean="0"/>
              <a:t>1 : 4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23762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타원 6"/>
          <p:cNvSpPr/>
          <p:nvPr/>
        </p:nvSpPr>
        <p:spPr>
          <a:xfrm>
            <a:off x="1428728" y="2143116"/>
            <a:ext cx="2714644" cy="50405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>
                <a:solidFill>
                  <a:schemeClr val="tx1"/>
                </a:solidFill>
              </a:rPr>
              <a:t>접근테이퍼</a:t>
            </a:r>
            <a:r>
              <a:rPr lang="ko-KR" altLang="en-US" dirty="0" smtClean="0">
                <a:solidFill>
                  <a:schemeClr val="tx1"/>
                </a:solidFill>
              </a:rPr>
              <a:t> 설계기준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버스정류장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971600" y="2071678"/>
            <a:ext cx="2808312" cy="3877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가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)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일반도로의 버스정류장은 주 간선도로인 경우 본선과 분리하는 것을 원칙으로 하며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기타 도로라도 본선의 교통량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버스정류장 이용횟수 등을 감안하여 본선과 분리하여 설치하는 것으로 한다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나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)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버스정류장은 </a:t>
            </a:r>
            <a:r>
              <a:rPr kumimoji="1" lang="ko-KR" altLang="en-US" sz="1400" dirty="0" err="1" smtClean="0">
                <a:solidFill>
                  <a:schemeClr val="bg1"/>
                </a:solidFill>
                <a:latin typeface="+mj-ea"/>
                <a:ea typeface="+mj-ea"/>
              </a:rPr>
              <a:t>변속차로와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ko-KR" altLang="en-US" sz="1400" dirty="0" err="1" smtClean="0">
                <a:solidFill>
                  <a:schemeClr val="bg1"/>
                </a:solidFill>
                <a:latin typeface="+mj-ea"/>
                <a:ea typeface="+mj-ea"/>
              </a:rPr>
              <a:t>정차로로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 구성되며 그 길이는 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〈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표 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9.9〉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를 참조하되 본선 교통량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이용횟수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도로 주변상황 등을 감안하여 결정하며 버스의 정차시간이 길어질 것으로 예상될 경우에는 버스 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대당 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15m</a:t>
            </a:r>
            <a:r>
              <a:rPr kumimoji="1" lang="ko-KR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를 가산한 길이로 한다</a:t>
            </a:r>
            <a:r>
              <a:rPr kumimoji="1" lang="en-US" altLang="ko-KR" sz="140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4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〈</a:t>
            </a:r>
            <a:r>
              <a:rPr kumimoji="1" 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표 </a:t>
            </a: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9.9〉 </a:t>
            </a:r>
            <a:r>
              <a:rPr kumimoji="1" 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버스 정류장의 제원</a:t>
            </a: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(</a:t>
            </a:r>
            <a:r>
              <a:rPr kumimoji="1" 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일반도로</a:t>
            </a: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</a:rPr>
              <a:t>) 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8685" name="Picture 13" descr="C:\Documents and Settings\MASTER\바탕 화면\도로설계기준, 2005\img\cigcdc6100030293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3790773" cy="3816424"/>
          </a:xfrm>
          <a:prstGeom prst="rect">
            <a:avLst/>
          </a:prstGeom>
          <a:noFill/>
        </p:spPr>
      </p:pic>
      <p:sp>
        <p:nvSpPr>
          <p:cNvPr id="9" name="타원 8"/>
          <p:cNvSpPr/>
          <p:nvPr/>
        </p:nvSpPr>
        <p:spPr>
          <a:xfrm>
            <a:off x="6643702" y="3429000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버스정류장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971600" y="2428868"/>
            <a:ext cx="2808312" cy="3520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도시계획이나 주변지장물 등으로 인하여 </a:t>
            </a:r>
            <a:r>
              <a:rPr lang="ko-KR" altLang="en-US" dirty="0" smtClean="0">
                <a:solidFill>
                  <a:srgbClr val="FF0000"/>
                </a:solidFill>
              </a:rPr>
              <a:t>부득이하다고 인정되는 경우에는 그러하지 아니한다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</a:p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노상시설물이 가로수인 경우 </a:t>
            </a:r>
            <a:r>
              <a:rPr lang="en-US" altLang="ko-KR" dirty="0" smtClean="0"/>
              <a:t>: 1.0m</a:t>
            </a:r>
          </a:p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노상시설물이 가로수 외의 시설인 경우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「보도설치 및 관리지침」에서 제시한 노상시설물별 장애 폭</a:t>
            </a:r>
            <a:endParaRPr lang="ko-KR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88840"/>
            <a:ext cx="27363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직선 연결선 18"/>
          <p:cNvCxnSpPr/>
          <p:nvPr/>
        </p:nvCxnSpPr>
        <p:spPr>
          <a:xfrm rot="5400000">
            <a:off x="5357818" y="2786058"/>
            <a:ext cx="1000132" cy="285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16200000" flipV="1">
            <a:off x="5357818" y="5143512"/>
            <a:ext cx="1000132" cy="285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rot="5400000" flipH="1" flipV="1">
            <a:off x="5430050" y="4572008"/>
            <a:ext cx="570710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rot="5400000">
            <a:off x="5536413" y="3607595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1000100" y="2143116"/>
            <a:ext cx="2714644" cy="50405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보도설계기준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버스정류장 안전시설</a:t>
            </a:r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013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기타시설물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65037832" descr="EMB00000f042e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2"/>
            <a:ext cx="2808312" cy="1421830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2488307" cy="331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1331640" y="2060848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장애인블럭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기타시설물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17" name="_x64940280" descr="EMB00000f042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1440160" cy="2808312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2737271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1115616" y="1988840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반사중앙분리대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197768"/>
            <a:ext cx="7467600" cy="854968"/>
          </a:xfrm>
        </p:spPr>
        <p:txBody>
          <a:bodyPr/>
          <a:lstStyle/>
          <a:p>
            <a:pPr algn="ctr"/>
            <a:r>
              <a:rPr lang="ko-KR" altLang="en-US" dirty="0" smtClean="0"/>
              <a:t>목 차</a:t>
            </a:r>
            <a:endParaRPr lang="ko-KR" altLang="en-US" dirty="0"/>
          </a:p>
        </p:txBody>
      </p:sp>
      <p:sp>
        <p:nvSpPr>
          <p:cNvPr id="9" name="빗면 8"/>
          <p:cNvSpPr/>
          <p:nvPr/>
        </p:nvSpPr>
        <p:spPr>
          <a:xfrm>
            <a:off x="971600" y="1772816"/>
            <a:ext cx="2952328" cy="4320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1.</a:t>
            </a:r>
            <a:r>
              <a:rPr lang="ko-KR" alt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설계조건</a:t>
            </a:r>
            <a:endParaRPr lang="ko-KR" alt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4" name="빗면 13"/>
          <p:cNvSpPr/>
          <p:nvPr/>
        </p:nvSpPr>
        <p:spPr>
          <a:xfrm>
            <a:off x="985668" y="2276872"/>
            <a:ext cx="2952328" cy="4320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2.</a:t>
            </a:r>
            <a:r>
              <a:rPr lang="ko-KR" alt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횡단면설계</a:t>
            </a:r>
            <a:endParaRPr lang="ko-KR" alt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8529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차로수</a:t>
            </a:r>
            <a:r>
              <a:rPr lang="ko-KR" altLang="en-US" dirty="0" smtClean="0"/>
              <a:t> 계산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중앙분리대 설계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차로 설계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차로경사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45811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길어깨</a:t>
            </a:r>
            <a:r>
              <a:rPr lang="en-US" altLang="ko-KR" dirty="0" smtClean="0"/>
              <a:t>(</a:t>
            </a:r>
            <a:r>
              <a:rPr lang="ko-KR" altLang="en-US" dirty="0" smtClean="0"/>
              <a:t>갓길</a:t>
            </a:r>
            <a:r>
              <a:rPr lang="en-US" altLang="ko-KR" dirty="0" smtClean="0"/>
              <a:t>)</a:t>
            </a:r>
            <a:r>
              <a:rPr lang="ko-KR" altLang="en-US" dirty="0" smtClean="0"/>
              <a:t>설계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측대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31840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배수로 설계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47576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보도 설계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47576" y="3717032"/>
            <a:ext cx="358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접근로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테이퍼</a:t>
            </a:r>
            <a:r>
              <a:rPr lang="ko-KR" altLang="en-US" dirty="0" smtClean="0"/>
              <a:t> 및 버스정류장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47576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기타시설물</a:t>
            </a:r>
            <a:endParaRPr lang="ko-KR" altLang="en-US" dirty="0"/>
          </a:p>
        </p:txBody>
      </p:sp>
      <p:sp>
        <p:nvSpPr>
          <p:cNvPr id="27" name="빗면 26"/>
          <p:cNvSpPr/>
          <p:nvPr/>
        </p:nvSpPr>
        <p:spPr>
          <a:xfrm>
            <a:off x="985668" y="5157192"/>
            <a:ext cx="2952328" cy="4320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3.</a:t>
            </a:r>
            <a:r>
              <a:rPr lang="ko-KR" altLang="en-US" sz="20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최종결과</a:t>
            </a:r>
            <a:endParaRPr lang="ko-KR" alt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최종결과물</a:t>
            </a:r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8600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최종결과물</a:t>
            </a:r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68760"/>
            <a:ext cx="597666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최종결과물</a:t>
            </a:r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3"/>
            <a:ext cx="9144000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설계조건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endParaRPr lang="en-US" altLang="ko-KR" sz="2800" b="1" dirty="0">
              <a:solidFill>
                <a:schemeClr val="tx1"/>
              </a:solidFill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</a:rPr>
              <a:t>  AADT </a:t>
            </a:r>
            <a:r>
              <a:rPr lang="en-US" altLang="ko-KR" sz="2800" b="1" dirty="0">
                <a:solidFill>
                  <a:schemeClr val="tx1"/>
                </a:solidFill>
              </a:rPr>
              <a:t>= 50,000 </a:t>
            </a:r>
            <a:r>
              <a:rPr lang="ko-KR" altLang="en-US" sz="2800" b="1" dirty="0">
                <a:solidFill>
                  <a:schemeClr val="tx1"/>
                </a:solidFill>
              </a:rPr>
              <a:t>대 </a:t>
            </a:r>
            <a:r>
              <a:rPr lang="en-US" altLang="ko-KR" sz="2800" b="1" dirty="0">
                <a:solidFill>
                  <a:schemeClr val="tx1"/>
                </a:solidFill>
              </a:rPr>
              <a:t>/ </a:t>
            </a:r>
            <a:r>
              <a:rPr lang="ko-KR" altLang="en-US" sz="2800" b="1" dirty="0">
                <a:solidFill>
                  <a:schemeClr val="tx1"/>
                </a:solidFill>
              </a:rPr>
              <a:t>일</a:t>
            </a:r>
            <a:endParaRPr lang="ko-KR" altLang="en-US" sz="2800" dirty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</a:rPr>
              <a:t>  설계속도 </a:t>
            </a:r>
            <a:r>
              <a:rPr lang="en-US" altLang="ko-KR" sz="2800" b="1" dirty="0">
                <a:solidFill>
                  <a:schemeClr val="tx1"/>
                </a:solidFill>
              </a:rPr>
              <a:t>= 80kph</a:t>
            </a:r>
            <a:endParaRPr lang="ko-KR" altLang="en-US" sz="2800" dirty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</a:rPr>
              <a:t>  2.5ton </a:t>
            </a:r>
            <a:r>
              <a:rPr lang="ko-KR" altLang="en-US" sz="2800" b="1" dirty="0">
                <a:solidFill>
                  <a:schemeClr val="tx1"/>
                </a:solidFill>
              </a:rPr>
              <a:t>이상의 중형트럭 </a:t>
            </a:r>
            <a:r>
              <a:rPr lang="ko-KR" altLang="en-US" sz="2800" b="1" dirty="0" err="1">
                <a:solidFill>
                  <a:schemeClr val="tx1"/>
                </a:solidFill>
              </a:rPr>
              <a:t>혼입률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15%</a:t>
            </a:r>
            <a:endParaRPr lang="ko-KR" altLang="en-US" sz="2800" dirty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r>
              <a:rPr lang="en-US" altLang="ko-KR" sz="2800" b="1" dirty="0" smtClean="0">
                <a:solidFill>
                  <a:schemeClr val="tx1"/>
                </a:solidFill>
              </a:rPr>
              <a:t>  PHF </a:t>
            </a:r>
            <a:r>
              <a:rPr lang="en-US" altLang="ko-KR" sz="2800" b="1" dirty="0">
                <a:solidFill>
                  <a:schemeClr val="tx1"/>
                </a:solidFill>
              </a:rPr>
              <a:t>= 0.95</a:t>
            </a:r>
            <a:endParaRPr lang="ko-KR" altLang="en-US" sz="2800" dirty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</a:rPr>
              <a:t> 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도로폭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= 30m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827584" y="2132856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827584" y="2924944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827584" y="3789040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827584" y="4653136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827584" y="5445224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접힌 도형 11"/>
          <p:cNvSpPr/>
          <p:nvPr/>
        </p:nvSpPr>
        <p:spPr>
          <a:xfrm>
            <a:off x="827584" y="1916832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 </a:t>
            </a:r>
            <a:endParaRPr lang="en-US" altLang="ko-KR" b="1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err="1" smtClean="0"/>
              <a:t>차로수</a:t>
            </a:r>
            <a:r>
              <a:rPr lang="ko-KR" altLang="en-US" dirty="0" smtClean="0"/>
              <a:t> 계산</a:t>
            </a:r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104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436865" cy="36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중앙분리대 설계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683568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endParaRPr lang="en-US" altLang="ko-KR" sz="2800" b="1" dirty="0" smtClean="0">
              <a:solidFill>
                <a:schemeClr val="tx1"/>
              </a:solidFill>
            </a:endParaRPr>
          </a:p>
          <a:p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5808696" descr="EMB00001fec87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10780"/>
            <a:ext cx="3132137" cy="16383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187624" y="1988840"/>
            <a:ext cx="23762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중앙분리대 설계기준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77326"/>
            <a:ext cx="2952328" cy="177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0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타원 12"/>
          <p:cNvSpPr/>
          <p:nvPr/>
        </p:nvSpPr>
        <p:spPr>
          <a:xfrm>
            <a:off x="2483768" y="3789040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차로 설계</a:t>
            </a:r>
            <a:r>
              <a:rPr lang="en-US" altLang="ko-KR" dirty="0" smtClean="0"/>
              <a:t>(</a:t>
            </a:r>
            <a:r>
              <a:rPr lang="ko-KR" altLang="en-US" dirty="0" smtClean="0"/>
              <a:t>폭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65807192" descr="EMB00001fec8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394" y="2567187"/>
            <a:ext cx="2950542" cy="2085949"/>
          </a:xfrm>
          <a:prstGeom prst="rect">
            <a:avLst/>
          </a:prstGeom>
          <a:noFill/>
        </p:spPr>
      </p:pic>
      <p:sp>
        <p:nvSpPr>
          <p:cNvPr id="8" name="타원 7"/>
          <p:cNvSpPr/>
          <p:nvPr/>
        </p:nvSpPr>
        <p:spPr>
          <a:xfrm>
            <a:off x="2915816" y="3501008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187624" y="2060848"/>
            <a:ext cx="26642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차로 폭 설계기준</a:t>
            </a:r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60848"/>
            <a:ext cx="36290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smtClean="0"/>
              <a:t>차로의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경사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611560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331640" y="2060848"/>
            <a:ext cx="56886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r>
              <a:rPr lang="ko-KR" altLang="en-US" dirty="0" err="1" smtClean="0"/>
              <a:t>차로당폭</a:t>
            </a:r>
            <a:r>
              <a:rPr lang="ko-KR" altLang="en-US" dirty="0" smtClean="0"/>
              <a:t>  </a:t>
            </a:r>
            <a:r>
              <a:rPr lang="en-US" altLang="ko-KR" dirty="0" smtClean="0"/>
              <a:t>:  3.25m ,  </a:t>
            </a:r>
            <a:r>
              <a:rPr lang="ko-KR" altLang="en-US" dirty="0" smtClean="0"/>
              <a:t>차로 경사 </a:t>
            </a:r>
            <a:r>
              <a:rPr lang="en-US" altLang="ko-KR" dirty="0" smtClean="0"/>
              <a:t>: 2%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2500298" y="2714620"/>
            <a:ext cx="280831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차로의 경사 설계기준</a:t>
            </a:r>
            <a:endParaRPr lang="ko-KR" altLang="en-US" dirty="0"/>
          </a:p>
        </p:txBody>
      </p:sp>
      <p:pic>
        <p:nvPicPr>
          <p:cNvPr id="9" name="_x65875840" descr="EMB00001fec86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38"/>
            <a:ext cx="3565525" cy="1684338"/>
          </a:xfrm>
          <a:prstGeom prst="rect">
            <a:avLst/>
          </a:prstGeom>
          <a:noFill/>
        </p:spPr>
      </p:pic>
      <p:sp>
        <p:nvSpPr>
          <p:cNvPr id="11" name="타원 10"/>
          <p:cNvSpPr/>
          <p:nvPr/>
        </p:nvSpPr>
        <p:spPr>
          <a:xfrm>
            <a:off x="4214810" y="3964926"/>
            <a:ext cx="137157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err="1" smtClean="0"/>
              <a:t>길어깨</a:t>
            </a:r>
            <a:r>
              <a:rPr lang="en-US" altLang="ko-KR" dirty="0" smtClean="0"/>
              <a:t>(</a:t>
            </a:r>
            <a:r>
              <a:rPr lang="ko-KR" altLang="en-US" dirty="0" smtClean="0"/>
              <a:t>갓길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82004864" descr="EMB00001fec86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795" y="2927619"/>
            <a:ext cx="3068141" cy="2229573"/>
          </a:xfrm>
          <a:prstGeom prst="rect">
            <a:avLst/>
          </a:prstGeom>
          <a:noFill/>
        </p:spPr>
      </p:pic>
      <p:sp>
        <p:nvSpPr>
          <p:cNvPr id="9" name="타원 8"/>
          <p:cNvSpPr/>
          <p:nvPr/>
        </p:nvSpPr>
        <p:spPr>
          <a:xfrm>
            <a:off x="1259632" y="2132856"/>
            <a:ext cx="23762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길어깨</a:t>
            </a:r>
            <a:r>
              <a:rPr lang="ko-KR" altLang="en-US" dirty="0" smtClean="0"/>
              <a:t> 설계기준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타원 11"/>
          <p:cNvSpPr/>
          <p:nvPr/>
        </p:nvSpPr>
        <p:spPr>
          <a:xfrm>
            <a:off x="2771800" y="4077072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7931224" cy="792088"/>
          </a:xfrm>
        </p:spPr>
        <p:txBody>
          <a:bodyPr/>
          <a:lstStyle/>
          <a:p>
            <a:pPr algn="ctr"/>
            <a:r>
              <a:rPr lang="ko-KR" altLang="en-US" dirty="0" err="1" smtClean="0"/>
              <a:t>길어깨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측대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>
            <a:off x="755576" y="1772816"/>
            <a:ext cx="7272808" cy="424847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59632" y="2132856"/>
            <a:ext cx="23762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측대</a:t>
            </a:r>
            <a:r>
              <a:rPr lang="ko-KR" altLang="en-US" dirty="0" smtClean="0"/>
              <a:t> 설계기준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1187624" y="2996952"/>
            <a:ext cx="295232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dirty="0" err="1" smtClean="0"/>
              <a:t>길어깨에는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측대를</a:t>
            </a:r>
            <a:r>
              <a:rPr lang="ko-KR" altLang="en-US" dirty="0" smtClean="0"/>
              <a:t> 설치하여야 하며 </a:t>
            </a:r>
            <a:r>
              <a:rPr lang="ko-KR" altLang="en-US" dirty="0" err="1" smtClean="0"/>
              <a:t>측대의</a:t>
            </a:r>
            <a:r>
              <a:rPr lang="ko-KR" altLang="en-US" dirty="0" smtClean="0"/>
              <a:t> 폭은 설계속도 </a:t>
            </a:r>
            <a:r>
              <a:rPr lang="en-US" altLang="ko-KR" dirty="0" smtClean="0">
                <a:solidFill>
                  <a:srgbClr val="FF0000"/>
                </a:solidFill>
              </a:rPr>
              <a:t>80km/h </a:t>
            </a:r>
            <a:r>
              <a:rPr lang="ko-KR" altLang="en-US" dirty="0" smtClean="0">
                <a:solidFill>
                  <a:srgbClr val="FF0000"/>
                </a:solidFill>
              </a:rPr>
              <a:t>이상인 경우에는 </a:t>
            </a:r>
            <a:r>
              <a:rPr lang="en-US" altLang="ko-KR" dirty="0" smtClean="0">
                <a:solidFill>
                  <a:srgbClr val="FF0000"/>
                </a:solidFill>
              </a:rPr>
              <a:t>0.5m </a:t>
            </a:r>
            <a:r>
              <a:rPr lang="ko-KR" altLang="en-US" dirty="0" smtClean="0"/>
              <a:t>이상으로</a:t>
            </a:r>
            <a:r>
              <a:rPr lang="en-US" altLang="ko-KR" dirty="0" smtClean="0"/>
              <a:t>, 80km/h </a:t>
            </a:r>
            <a:r>
              <a:rPr lang="ko-KR" altLang="en-US" dirty="0" smtClean="0"/>
              <a:t>미만인 경우에는 </a:t>
            </a:r>
            <a:r>
              <a:rPr lang="en-US" altLang="ko-KR" dirty="0" smtClean="0"/>
              <a:t>0.25m </a:t>
            </a:r>
            <a:r>
              <a:rPr lang="ko-KR" altLang="en-US" dirty="0" smtClean="0"/>
              <a:t>이상으로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252</TotalTime>
  <Words>577</Words>
  <Application>Microsoft Office PowerPoint</Application>
  <PresentationFormat>화면 슬라이드 쇼(4:3)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오렌지</vt:lpstr>
      <vt:lpstr>도시부 도로의 횡단면 설계</vt:lpstr>
      <vt:lpstr>목 차</vt:lpstr>
      <vt:lpstr>설계조건</vt:lpstr>
      <vt:lpstr>차로수 계산</vt:lpstr>
      <vt:lpstr>중앙분리대 설계</vt:lpstr>
      <vt:lpstr>차로 설계(폭)</vt:lpstr>
      <vt:lpstr>차로의 경사</vt:lpstr>
      <vt:lpstr>길어깨(갓길)</vt:lpstr>
      <vt:lpstr>길어깨(측대)</vt:lpstr>
      <vt:lpstr>길어깨(배수로)</vt:lpstr>
      <vt:lpstr>배수로 설계(측구)</vt:lpstr>
      <vt:lpstr>보도 설계</vt:lpstr>
      <vt:lpstr>보도 설계</vt:lpstr>
      <vt:lpstr>접근로테이퍼</vt:lpstr>
      <vt:lpstr>버스정류장</vt:lpstr>
      <vt:lpstr>버스정류장</vt:lpstr>
      <vt:lpstr>버스정류장 안전시설</vt:lpstr>
      <vt:lpstr>기타시설물</vt:lpstr>
      <vt:lpstr>기타시설물</vt:lpstr>
      <vt:lpstr>최종결과물</vt:lpstr>
      <vt:lpstr>최종결과물</vt:lpstr>
      <vt:lpstr>최종결과물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도시부 도로의 횡단면 설계</dc:title>
  <dc:creator>MYPC</dc:creator>
  <cp:lastModifiedBy>공동78</cp:lastModifiedBy>
  <cp:revision>37</cp:revision>
  <dcterms:created xsi:type="dcterms:W3CDTF">2010-11-22T16:55:04Z</dcterms:created>
  <dcterms:modified xsi:type="dcterms:W3CDTF">2010-12-15T00:51:46Z</dcterms:modified>
</cp:coreProperties>
</file>