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F88F6AD-98AC-46E0-9324-8E630DD214BD}">
          <p14:sldIdLst>
            <p14:sldId id="256"/>
            <p14:sldId id="257"/>
            <p14:sldId id="258"/>
            <p14:sldId id="259"/>
            <p14:sldId id="269"/>
            <p14:sldId id="270"/>
            <p14:sldId id="261"/>
            <p14:sldId id="262"/>
            <p14:sldId id="263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48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17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91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75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3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6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13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75DA-1D27-419B-A3B9-59028B060179}" type="datetimeFigureOut">
              <a:rPr lang="ko-KR" altLang="en-US" smtClean="0"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20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100.nhn?docid=124131" TargetMode="External"/><Relationship Id="rId2" Type="http://schemas.openxmlformats.org/officeDocument/2006/relationships/hyperlink" Target="http://100.naver.com/100.nhn?docid=1839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100.naver.com/100.nhn?docid=1824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횡단면도설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계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친해지길바래</a:t>
            </a:r>
            <a:endParaRPr lang="en-US" altLang="ko-KR" sz="2800" b="1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발표자 </a:t>
            </a:r>
            <a:r>
              <a:rPr lang="en-US" altLang="ko-KR" sz="2800" b="1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김평동</a:t>
            </a:r>
            <a:endParaRPr lang="ko-KR" altLang="en-US" sz="2800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7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6700" dirty="0" smtClean="0">
                <a:latin typeface="휴먼편지체" pitchFamily="18" charset="-127"/>
                <a:ea typeface="휴먼편지체" pitchFamily="18" charset="-127"/>
              </a:rPr>
              <a:t>배수구 친환경 </a:t>
            </a:r>
            <a:r>
              <a:rPr lang="ko-KR" altLang="en-US" sz="6700" dirty="0">
                <a:latin typeface="휴먼편지체" pitchFamily="18" charset="-127"/>
                <a:ea typeface="휴먼편지체" pitchFamily="18" charset="-127"/>
              </a:rPr>
              <a:t>신소재 덮개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098" name="Picture 2" descr="C:\Users\김평동\Desktop\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47800"/>
            <a:ext cx="7188167" cy="3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99592" y="450912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고강도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플라스틱으로 만든 제품이어서 가볍고 견고하며</a:t>
            </a:r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고철가격 인상으로 인한 도난 및 분실을 염려할 필요가 없고</a:t>
            </a:r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전기누전 및 낙뢰사고도 예방할 수 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있다</a:t>
            </a:r>
            <a:endParaRPr lang="en-US" altLang="ko-KR" sz="2800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5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가로등</a:t>
            </a:r>
            <a:r>
              <a:rPr lang="en-US" altLang="ko-KR" dirty="0" smtClean="0"/>
              <a:t>(</a:t>
            </a:r>
            <a:r>
              <a:rPr lang="ko-KR" altLang="en-US" dirty="0" smtClean="0"/>
              <a:t>음악 가로등 </a:t>
            </a:r>
            <a:r>
              <a:rPr lang="en-US" altLang="ko-KR" dirty="0" smtClean="0"/>
              <a:t>like it)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 descr="C:\Users\김평동\Desktop\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1" y="1412776"/>
            <a:ext cx="44711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김평동\Desktop\44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93" r="1" b="5527"/>
          <a:stretch/>
        </p:blipFill>
        <p:spPr bwMode="auto">
          <a:xfrm>
            <a:off x="4680708" y="1469048"/>
            <a:ext cx="4283780" cy="5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보도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블럭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라인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블럭</a:t>
            </a:r>
            <a:r>
              <a:rPr lang="en-US" altLang="ko-KR" dirty="0">
                <a:latin typeface="휴먼편지체" pitchFamily="18" charset="-127"/>
                <a:ea typeface="휴먼편지체" pitchFamily="18" charset="-127"/>
              </a:rPr>
              <a:t>(Line Block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))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6150" name="Picture 6" descr="C:\Users\김평동\Desktop\12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572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김평동\Desktop\1234111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484784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3528" y="278092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b="1" dirty="0" smtClean="0">
                <a:latin typeface="휴먼편지체" pitchFamily="18" charset="-127"/>
                <a:ea typeface="휴먼편지체" pitchFamily="18" charset="-127"/>
              </a:rPr>
              <a:t>1. 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각각의 </a:t>
            </a:r>
            <a:r>
              <a:rPr lang="ko-KR" altLang="en-US" sz="3200" b="1" dirty="0" err="1" smtClean="0">
                <a:latin typeface="휴먼편지체" pitchFamily="18" charset="-127"/>
                <a:ea typeface="휴먼편지체" pitchFamily="18" charset="-127"/>
              </a:rPr>
              <a:t>스트라이프를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형상을 통해 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줄 </a:t>
            </a:r>
            <a:r>
              <a:rPr lang="ko-KR" altLang="en-US" sz="3200" b="1" dirty="0" err="1" smtClean="0">
                <a:latin typeface="휴먼편지체" pitchFamily="18" charset="-127"/>
                <a:ea typeface="휴먼편지체" pitchFamily="18" charset="-127"/>
              </a:rPr>
              <a:t>눈진동을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최소화한 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논 슬립 포장 </a:t>
            </a:r>
            <a:r>
              <a:rPr lang="ko-KR" altLang="en-US" sz="3200" b="1" dirty="0" err="1" smtClean="0">
                <a:latin typeface="휴먼편지체" pitchFamily="18" charset="-127"/>
                <a:ea typeface="휴먼편지체" pitchFamily="18" charset="-127"/>
              </a:rPr>
              <a:t>블럭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3200" b="1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en-US" altLang="ko-KR" sz="3200" b="1" dirty="0"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쾌적한 보행과 안정성을 확보</a:t>
            </a:r>
            <a:b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3200" b="1" dirty="0" smtClean="0">
                <a:latin typeface="휴먼편지체" pitchFamily="18" charset="-127"/>
                <a:ea typeface="휴먼편지체" pitchFamily="18" charset="-127"/>
              </a:rPr>
              <a:t>3</a:t>
            </a:r>
            <a:r>
              <a:rPr lang="en-US" altLang="ko-KR" sz="3200" b="1" dirty="0"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휠체어 및 유모차등에 진동을 저감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8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감사합니다</a:t>
            </a:r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84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휴먼편지체" pitchFamily="18" charset="-127"/>
                <a:ea typeface="휴먼편지체" pitchFamily="18" charset="-127"/>
              </a:rPr>
              <a:t>목차</a:t>
            </a:r>
            <a:endParaRPr lang="ko-KR" altLang="en-US" sz="72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설계조건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계산식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결과값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캐드도면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시공시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재료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2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248" cy="562074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설계조건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설계속도 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: 80kph</a:t>
            </a:r>
          </a:p>
          <a:p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AADT(</a:t>
            </a:r>
            <a:r>
              <a:rPr lang="ko-KR" altLang="en-US" b="1" dirty="0" err="1">
                <a:latin typeface="휴먼편지체" pitchFamily="18" charset="-127"/>
                <a:ea typeface="휴먼편지체" pitchFamily="18" charset="-127"/>
              </a:rPr>
              <a:t>연평균일교통량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) : 50,000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대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/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일</a:t>
            </a:r>
          </a:p>
          <a:p>
            <a:pPr marL="0" indent="0">
              <a:buNone/>
            </a:pPr>
            <a:r>
              <a:rPr lang="en-US" altLang="ko-KR" b="1" dirty="0" smtClean="0">
                <a:latin typeface="휴먼편지체" pitchFamily="18" charset="-127"/>
                <a:ea typeface="휴먼편지체" pitchFamily="18" charset="-127"/>
              </a:rPr>
              <a:t>  -2.5t </a:t>
            </a: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이상의중형트럭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혼합률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 smtClean="0">
                <a:latin typeface="휴먼편지체" pitchFamily="18" charset="-127"/>
                <a:ea typeface="휴먼편지체" pitchFamily="18" charset="-127"/>
              </a:rPr>
              <a:t>: 15%</a:t>
            </a:r>
          </a:p>
          <a:p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PHF</a:t>
            </a:r>
            <a:r>
              <a:rPr lang="en-US" altLang="ko-KR" b="1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첨두시간계수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) : 0.95</a:t>
            </a:r>
          </a:p>
          <a:p>
            <a:r>
              <a:rPr lang="ko-KR" altLang="en-US" b="1" dirty="0" err="1">
                <a:latin typeface="휴먼편지체" pitchFamily="18" charset="-127"/>
                <a:ea typeface="휴먼편지체" pitchFamily="18" charset="-127"/>
              </a:rPr>
              <a:t>도로폭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: 30m</a:t>
            </a:r>
          </a:p>
          <a:p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서비스 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D</a:t>
            </a:r>
            <a:endParaRPr lang="ko-KR" altLang="en-US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30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계산식 및 결과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</p:spPr>
            <p:txBody>
              <a:bodyPr>
                <a:normAutofit fontScale="32500" lnSpcReduction="20000"/>
              </a:bodyPr>
              <a:lstStyle/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K=0.09(</a:t>
                </a: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첨두시간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교통량의 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AADT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에 대한 비율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)</a:t>
                </a: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D=0.65(</a:t>
                </a: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첨두시간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</a:t>
                </a: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중방향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교통량의 양방향 교통량에 대한 비율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)</a:t>
                </a: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AADT=50,000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대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/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일</a:t>
                </a: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첨두시간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4500Uph</a:t>
                </a:r>
              </a:p>
              <a:p>
                <a:pPr marL="0"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PDDHU</a:t>
                </a:r>
                <a14:m>
                  <m:oMath xmlns:m="http://schemas.openxmlformats.org/officeDocument/2006/math"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𝟒𝟓𝟎𝟎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𝑿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𝟔𝟓</m:t>
                        </m:r>
                      </m:e>
                    </m:d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÷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𝟗𝟓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𝟑𝟎𝟕𝟖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𝑼𝒑𝒉</m:t>
                    </m:r>
                  </m:oMath>
                </a14:m>
                <a:endParaRPr lang="en-US" altLang="ko-KR" sz="6000" b="1" i="1" dirty="0" smtClean="0">
                  <a:solidFill>
                    <a:srgbClr val="000000"/>
                  </a:solidFill>
                  <a:effectLst/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6000" b="1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ko-KR" sz="6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6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6000" b="1" i="1" smtClean="0">
                                  <a:latin typeface="Cambria Math"/>
                                </a:rPr>
                                <m:t>𝑼</m:t>
                              </m:r>
                            </m:num>
                            <m:den>
                              <m:r>
                                <a:rPr lang="en-US" altLang="ko-KR" sz="6000" b="1" i="1" smtClean="0">
                                  <a:latin typeface="Cambria Math"/>
                                </a:rPr>
                                <m:t>𝑪</m:t>
                              </m:r>
                            </m:den>
                          </m:f>
                          <m:r>
                            <a:rPr lang="en-US" altLang="ko-KR" sz="6000" b="1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ko-KR" sz="6000" b="1" i="1" smtClean="0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altLang="ko-KR" sz="6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𝟕𝟓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ko-KR" sz="6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ko-KR" sz="6000" b="1" i="1" smtClean="0">
                              <a:latin typeface="Cambria Math"/>
                            </a:rPr>
                            <m:t>𝑯𝑼</m:t>
                          </m:r>
                        </m:sub>
                      </m:sSub>
                      <m:r>
                        <a:rPr lang="en-US" altLang="ko-KR" sz="6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𝟗𝟑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ko-KR" sz="6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ko-KR" sz="6000" b="1" i="1" smtClean="0">
                              <a:latin typeface="Cambria Math"/>
                            </a:rPr>
                            <m:t>𝒘</m:t>
                          </m:r>
                        </m:sub>
                      </m:sSub>
                      <m:r>
                        <a:rPr lang="en-US" altLang="ko-KR" sz="6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altLang="ko-KR" sz="6000" b="1" i="1" dirty="0" smtClean="0">
                  <a:solidFill>
                    <a:srgbClr val="000000"/>
                  </a:solidFill>
                  <a:effectLst/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ko-KR" sz="6000" b="1" i="1" dirty="0" err="1" smtClean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Fhv</a:t>
                </a:r>
                <a:r>
                  <a:rPr lang="en-US" altLang="ko-KR" sz="6000" b="1" i="1" dirty="0" smtClean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=0.93</a:t>
                </a:r>
                <a:endParaRPr lang="en-US" altLang="ko-KR" sz="6000" b="1" i="1" dirty="0" smtClean="0">
                  <a:solidFill>
                    <a:srgbClr val="000000"/>
                  </a:solidFill>
                  <a:effectLst/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6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>
                              <a:latin typeface="Cambria Math"/>
                            </a:rPr>
                            <m:t>   </m:t>
                          </m:r>
                          <m:r>
                            <a:rPr lang="en-US" altLang="ko-KR" sz="6000" b="1" i="1">
                              <a:latin typeface="Cambria Math"/>
                            </a:rPr>
                            <m:t>𝑺𝑭</m:t>
                          </m:r>
                        </m:e>
                        <m:sub>
                          <m:r>
                            <a:rPr lang="en-US" altLang="ko-KR" sz="6000" b="1" i="1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altLang="ko-KR" sz="6000" b="1" i="1">
                          <a:latin typeface="Cambria Math"/>
                        </a:rPr>
                        <m:t>=</m:t>
                      </m:r>
                      <m:r>
                        <a:rPr lang="en-US" altLang="ko-KR" sz="6000" b="1" i="1">
                          <a:latin typeface="Cambria Math"/>
                        </a:rPr>
                        <m:t>𝟐𝟎𝟎𝟎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𝟗𝟑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𝟏𝟑𝟗𝟓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𝑼𝒑𝒉𝒑𝒍</m:t>
                      </m:r>
                    </m:oMath>
                  </m:oMathPara>
                </a14:m>
                <a:endParaRPr lang="ko-KR" altLang="en-US" sz="6000" b="1" dirty="0"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6000" b="1" dirty="0" err="1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차로수</a:t>
                </a:r>
                <a:r>
                  <a:rPr lang="ko-KR" altLang="en-US" sz="6000" b="1" dirty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 왕복</a:t>
                </a:r>
                <a:r>
                  <a:rPr lang="en-US" altLang="ko-KR" sz="6000" b="1" dirty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3</a:t>
                </a:r>
                <a:r>
                  <a:rPr lang="ko-KR" altLang="en-US" sz="6000" b="1" dirty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차로</a:t>
                </a:r>
                <a:endParaRPr lang="en-US" altLang="ko-KR" sz="6000" b="1" dirty="0">
                  <a:solidFill>
                    <a:srgbClr val="000000"/>
                  </a:solidFill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:endParaRPr lang="en-US" altLang="ko-KR" sz="4500" dirty="0" smtClean="0">
                  <a:latin typeface="휴먼편지체" pitchFamily="18" charset="-127"/>
                  <a:ea typeface="휴먼편지체" pitchFamily="18" charset="-127"/>
                </a:endParaRP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"/>
            <a:ext cx="464400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0"/>
            <a:ext cx="42948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53" y="0"/>
            <a:ext cx="48613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5300" b="1" dirty="0" err="1" smtClean="0">
                <a:latin typeface="휴먼편지체" pitchFamily="18" charset="-127"/>
                <a:ea typeface="휴먼편지체" pitchFamily="18" charset="-127"/>
              </a:rPr>
              <a:t>컷백</a:t>
            </a:r>
            <a:r>
              <a:rPr lang="ko-KR" altLang="en-US" sz="53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5300" b="1" dirty="0">
                <a:latin typeface="휴먼편지체" pitchFamily="18" charset="-127"/>
                <a:ea typeface="휴먼편지체" pitchFamily="18" charset="-127"/>
              </a:rPr>
              <a:t>아스팔트 </a:t>
            </a:r>
            <a:r>
              <a:rPr lang="en-US" altLang="ko-KR" sz="5300" b="1" dirty="0">
                <a:latin typeface="휴먼편지체" pitchFamily="18" charset="-127"/>
                <a:ea typeface="휴먼편지체" pitchFamily="18" charset="-127"/>
              </a:rPr>
              <a:t>(RC : </a:t>
            </a:r>
            <a:r>
              <a:rPr lang="ko-KR" altLang="en-US" sz="5300" b="1" dirty="0" err="1">
                <a:latin typeface="휴먼편지체" pitchFamily="18" charset="-127"/>
                <a:ea typeface="휴먼편지체" pitchFamily="18" charset="-127"/>
              </a:rPr>
              <a:t>급속경화형</a:t>
            </a:r>
            <a:r>
              <a:rPr lang="en-US" altLang="ko-KR" sz="5300" b="1" dirty="0" smtClean="0">
                <a:latin typeface="휴먼편지체" pitchFamily="18" charset="-127"/>
                <a:ea typeface="휴먼편지체" pitchFamily="18" charset="-127"/>
              </a:rPr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3656"/>
            <a:ext cx="3096344" cy="519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83968" y="1028343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휴먼편지체" pitchFamily="18" charset="-127"/>
                <a:ea typeface="휴먼편지체" pitchFamily="18" charset="-127"/>
              </a:rPr>
              <a:t>.*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주요 용도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1.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표면처리용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2.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개립도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골재로서 노상혼합공사용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3.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개립도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골재로서 상온보수공사 혼합물용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4.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개립도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골재로서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상온포설공사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기계혼합용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5.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찬 기후 조건하에서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상온포설공사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기계혼합용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0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식수대</a:t>
            </a:r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</a:b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65049"/>
              </p:ext>
            </p:extLst>
          </p:nvPr>
        </p:nvGraphicFramePr>
        <p:xfrm>
          <a:off x="683568" y="1301552"/>
          <a:ext cx="7776864" cy="4824535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513703">
                <a:tc>
                  <a:txBody>
                    <a:bodyPr/>
                    <a:lstStyle/>
                    <a:p>
                      <a:endParaRPr lang="ko-KR" altLang="en-US" sz="17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65904">
                <a:tc>
                  <a:txBody>
                    <a:bodyPr/>
                    <a:lstStyle/>
                    <a:p>
                      <a:endParaRPr lang="ko-KR" altLang="en-US" sz="1700" dirty="0"/>
                    </a:p>
                  </a:txBody>
                  <a:tcPr marL="88814" marR="88814" marT="88814" marB="88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3703">
                <a:tc>
                  <a:txBody>
                    <a:bodyPr/>
                    <a:lstStyle/>
                    <a:p>
                      <a:endParaRPr lang="ko-KR" altLang="en-US" sz="1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3703">
                <a:tc>
                  <a:txBody>
                    <a:bodyPr/>
                    <a:lstStyle/>
                    <a:p>
                      <a:pPr algn="ctr"/>
                      <a:endParaRPr lang="ko-KR" altLang="en-US" sz="1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7522">
                <a:tc>
                  <a:txBody>
                    <a:bodyPr/>
                    <a:lstStyle/>
                    <a:p>
                      <a:pPr algn="ctr"/>
                      <a:endParaRPr lang="en-US" altLang="ko-KR" sz="2000" dirty="0" smtClean="0">
                        <a:latin typeface="휴먼편지체" pitchFamily="18" charset="-127"/>
                        <a:ea typeface="휴먼편지체" pitchFamily="18" charset="-127"/>
                      </a:endParaRPr>
                    </a:p>
                    <a:p>
                      <a:r>
                        <a:rPr lang="ko-KR" altLang="en-US" sz="2000" dirty="0" smtClean="0"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한국의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5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대 가로수로는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,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은행나무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  <a:hlinkClick r:id="rId2"/>
                        </a:rPr>
                        <a:t>플라타너스</a:t>
                      </a:r>
                      <a:r>
                        <a:rPr lang="ko-KR" altLang="en-US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en-US" altLang="ko-KR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  <a:hlinkClick r:id="rId3"/>
                        </a:rPr>
                        <a:t>은수원 사시나무</a:t>
                      </a:r>
                      <a:r>
                        <a:rPr lang="ko-KR" altLang="en-US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en-US" altLang="ko-KR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  <a:hlinkClick r:id="rId4"/>
                        </a:rPr>
                        <a:t>포플러</a:t>
                      </a:r>
                      <a:r>
                        <a:rPr lang="ko-KR" altLang="en-US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수양버들</a:t>
                      </a:r>
                      <a:r>
                        <a:rPr lang="ko-KR" altLang="en-US" sz="2000" dirty="0" smtClean="0"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  </a:t>
                      </a:r>
                    </a:p>
                    <a:p>
                      <a:pPr algn="ctr"/>
                      <a:endParaRPr lang="en-US" altLang="ko-KR" sz="2000" dirty="0" smtClean="0">
                        <a:latin typeface="휴먼편지체" pitchFamily="18" charset="-127"/>
                        <a:ea typeface="휴먼편지체" pitchFamily="18" charset="-127"/>
                      </a:endParaRPr>
                    </a:p>
                    <a:p>
                      <a:pPr algn="ctr"/>
                      <a:r>
                        <a:rPr lang="en-US" altLang="ko-KR" sz="2000" dirty="0" smtClean="0">
                          <a:latin typeface="휴먼편지체" pitchFamily="18" charset="-127"/>
                          <a:ea typeface="휴먼편지체" pitchFamily="18" charset="-127"/>
                        </a:rPr>
                        <a:t>36</a:t>
                      </a:r>
                      <a:r>
                        <a:rPr lang="ko-KR" altLang="en-US" sz="2000" dirty="0" smtClean="0">
                          <a:latin typeface="휴먼편지체" pitchFamily="18" charset="-127"/>
                          <a:ea typeface="휴먼편지체" pitchFamily="18" charset="-127"/>
                        </a:rPr>
                        <a:t>번 국도 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가로수로 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/ 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충북 청주시 흥덕구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. 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경부고속도로 청주 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I.C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부터 청주도심까지의 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36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번 국도로 플라타너스 가로수로 이루어져 </a:t>
                      </a:r>
                      <a:r>
                        <a:rPr lang="ko-KR" altLang="en-US" sz="2000" dirty="0" smtClean="0">
                          <a:latin typeface="휴먼편지체" pitchFamily="18" charset="-127"/>
                          <a:ea typeface="휴먼편지체" pitchFamily="18" charset="-127"/>
                        </a:rPr>
                        <a:t>있다</a:t>
                      </a:r>
                      <a:endParaRPr lang="ko-KR" altLang="en-US" sz="2000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C:\Users\김평동\Desktop\가로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176464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6" y="1268760"/>
            <a:ext cx="357464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237</Words>
  <Application>Microsoft Office PowerPoint</Application>
  <PresentationFormat>화면 슬라이드 쇼(4:3)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횡단면도설계</vt:lpstr>
      <vt:lpstr>목차</vt:lpstr>
      <vt:lpstr>설계조건</vt:lpstr>
      <vt:lpstr>계산식 및 결과</vt:lpstr>
      <vt:lpstr>PowerPoint 프레젠테이션</vt:lpstr>
      <vt:lpstr>PowerPoint 프레젠테이션</vt:lpstr>
      <vt:lpstr>PowerPoint 프레젠테이션</vt:lpstr>
      <vt:lpstr> 컷백 아스팔트 (RC : 급속경화형) </vt:lpstr>
      <vt:lpstr> 식수대 </vt:lpstr>
      <vt:lpstr> 배수구 친환경 신소재 덮개 </vt:lpstr>
      <vt:lpstr>가로등(음악 가로등 like it)</vt:lpstr>
      <vt:lpstr>보도 블럭 (라인 블럭(Line Block))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김평동</dc:creator>
  <cp:lastModifiedBy>김평동</cp:lastModifiedBy>
  <cp:revision>19</cp:revision>
  <dcterms:created xsi:type="dcterms:W3CDTF">2010-11-22T09:31:40Z</dcterms:created>
  <dcterms:modified xsi:type="dcterms:W3CDTF">2010-11-23T10:22:45Z</dcterms:modified>
</cp:coreProperties>
</file>