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65" r:id="rId4"/>
    <p:sldId id="269" r:id="rId5"/>
    <p:sldId id="275" r:id="rId6"/>
    <p:sldId id="274" r:id="rId7"/>
    <p:sldId id="283" r:id="rId8"/>
    <p:sldId id="270" r:id="rId9"/>
    <p:sldId id="277" r:id="rId10"/>
    <p:sldId id="281" r:id="rId11"/>
    <p:sldId id="278" r:id="rId12"/>
    <p:sldId id="284" r:id="rId13"/>
    <p:sldId id="285" r:id="rId14"/>
    <p:sldId id="286" r:id="rId15"/>
    <p:sldId id="272" r:id="rId16"/>
    <p:sldId id="273" r:id="rId17"/>
    <p:sldId id="263" r:id="rId18"/>
    <p:sldId id="264" r:id="rId19"/>
  </p:sldIdLst>
  <p:sldSz cx="9144000" cy="6858000" type="screen4x3"/>
  <p:notesSz cx="6858000" cy="9144000"/>
  <p:embeddedFontLst>
    <p:embeddedFont>
      <p:font typeface="맑은 고딕" pitchFamily="50" charset="-127"/>
      <p:regular r:id="rId20"/>
      <p:bold r:id="rId21"/>
    </p:embeddedFont>
    <p:embeddedFont>
      <p:font typeface="HY동녘B" pitchFamily="18" charset="-127"/>
      <p:regular r:id="rId22"/>
    </p:embeddedFont>
    <p:embeddedFont>
      <p:font typeface="HY헤드라인B" charset="-127"/>
      <p:regular r:id="rId23"/>
    </p:embeddedFont>
    <p:embeddedFont>
      <p:font typeface="휴먼둥근헤드라인" pitchFamily="18" charset="-127"/>
      <p:regular r:id="rId24"/>
    </p:embeddedFont>
    <p:embeddedFont>
      <p:font typeface="HY강B" pitchFamily="18" charset="-127"/>
      <p:regular r:id="rId25"/>
    </p:embeddedFont>
    <p:embeddedFont>
      <p:font typeface=" 피아노M" charset="-127"/>
      <p:regular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0EA00"/>
    <a:srgbClr val="C4A908"/>
    <a:srgbClr val="21C125"/>
    <a:srgbClr val="CCCC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792" y="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70B5-09E0-4B67-9100-F035993EC0BB}" type="datetimeFigureOut">
              <a:rPr lang="ko-KR" altLang="en-US" smtClean="0"/>
              <a:pPr/>
              <a:t>2010-11-24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63884" cy="2149980"/>
          </a:xfrm>
        </p:spPr>
        <p:txBody>
          <a:bodyPr>
            <a:noAutofit/>
          </a:bodyPr>
          <a:lstStyle/>
          <a:p>
            <a:r>
              <a:rPr lang="ko-KR" altLang="en-US" sz="9600" b="1" i="1" dirty="0" err="1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</a:rPr>
              <a:t>아스콘위의</a:t>
            </a:r>
            <a:r>
              <a:rPr lang="en-US" altLang="ko-KR" sz="9600" b="1" i="1" dirty="0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</a:rPr>
              <a:t/>
            </a:r>
            <a:br>
              <a:rPr lang="en-US" altLang="ko-KR" sz="9600" b="1" i="1" dirty="0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</a:rPr>
            </a:br>
            <a:r>
              <a:rPr lang="ko-KR" altLang="en-US" sz="9600" b="1" i="1" dirty="0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</a:rPr>
              <a:t>사나이들</a:t>
            </a:r>
            <a:endParaRPr lang="ko-KR" altLang="en-US" sz="8800" b="1" i="1" dirty="0">
              <a:ln w="28575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  <p:sp>
        <p:nvSpPr>
          <p:cNvPr id="22" name="부제목 2"/>
          <p:cNvSpPr txBox="1">
            <a:spLocks/>
          </p:cNvSpPr>
          <p:nvPr/>
        </p:nvSpPr>
        <p:spPr>
          <a:xfrm>
            <a:off x="683568" y="5373216"/>
            <a:ext cx="770485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-400" normalizeH="0" baseline="0" noProof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20524808</a:t>
            </a:r>
            <a:r>
              <a:rPr kumimoji="0" lang="en-US" altLang="ko-KR" b="0" i="0" u="none" strike="noStrike" kern="1200" cap="none" spc="-4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	</a:t>
            </a:r>
            <a:r>
              <a:rPr kumimoji="0" lang="ko-KR" altLang="en-US" b="0" i="0" u="none" strike="noStrike" kern="1200" cap="none" spc="-4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김태영</a:t>
            </a:r>
            <a:endParaRPr kumimoji="0" lang="en-US" altLang="ko-KR" b="0" i="0" u="none" strike="noStrike" kern="1200" cap="none" spc="-400" normalizeH="0" baseline="0" noProof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Y동녘B" pitchFamily="18" charset="-127"/>
              <a:ea typeface="HY동녘B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-4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20526084  	</a:t>
            </a:r>
            <a:r>
              <a:rPr kumimoji="0" lang="ko-KR" altLang="en-US" b="0" i="0" u="none" strike="noStrike" kern="1200" cap="none" spc="-400" normalizeH="0" baseline="0" noProof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하대곤</a:t>
            </a:r>
            <a:endParaRPr kumimoji="0" lang="en-US" altLang="ko-KR" b="0" i="0" u="none" strike="noStrike" kern="1200" cap="none" spc="-400" normalizeH="0" baseline="0" noProof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Y동녘B" pitchFamily="18" charset="-127"/>
              <a:ea typeface="HY동녘B" pitchFamily="18" charset="-127"/>
              <a:cs typeface="+mn-cs"/>
            </a:endParaRPr>
          </a:p>
          <a:p>
            <a:pPr algn="ctr"/>
            <a:r>
              <a:rPr lang="en-US" altLang="ko-KR" spc="-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20525386   	</a:t>
            </a:r>
            <a:r>
              <a:rPr lang="ko-KR" altLang="en-US" spc="-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오창욱</a:t>
            </a:r>
            <a:endParaRPr lang="en-US" altLang="ko-KR" spc="-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-4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20627734	</a:t>
            </a:r>
            <a:r>
              <a:rPr kumimoji="0" lang="ko-KR" altLang="en-US" b="0" i="0" u="none" strike="noStrike" kern="1200" cap="none" spc="-4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오창민</a:t>
            </a:r>
            <a:endParaRPr kumimoji="0" lang="en-US" altLang="ko-KR" b="0" i="0" u="none" strike="noStrike" kern="1200" cap="none" spc="-400" normalizeH="0" baseline="0" noProof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Y동녘B" pitchFamily="18" charset="-127"/>
              <a:ea typeface="HY동녘B" pitchFamily="18" charset="-127"/>
              <a:cs typeface="+mn-cs"/>
            </a:endParaRPr>
          </a:p>
        </p:txBody>
      </p:sp>
      <p:sp>
        <p:nvSpPr>
          <p:cNvPr id="24" name="부제목 2"/>
          <p:cNvSpPr txBox="1">
            <a:spLocks/>
          </p:cNvSpPr>
          <p:nvPr/>
        </p:nvSpPr>
        <p:spPr>
          <a:xfrm>
            <a:off x="755576" y="3789040"/>
            <a:ext cx="770485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800" b="0" i="0" u="none" strike="noStrike" kern="1200" cap="none" spc="-4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횡 단 면  설 계</a:t>
            </a:r>
            <a:endParaRPr kumimoji="0" lang="en-US" altLang="ko-KR" sz="4800" b="0" i="0" u="none" strike="noStrike" kern="1200" cap="none" spc="-400" normalizeH="0" baseline="0" noProof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Y동녘B" pitchFamily="18" charset="-127"/>
              <a:ea typeface="HY동녘B" pitchFamily="18" charset="-127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41424 -0.37107 " pathEditMode="relative" rAng="0" ptsTypes="AA">
                                      <p:cBhvr>
                                        <p:cTn id="2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1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/>
      <p:bldP spid="22" grpId="0"/>
      <p:bldP spid="22" grpId="1"/>
      <p:bldP spid="24" grpId="0"/>
      <p:bldP spid="2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pic>
        <p:nvPicPr>
          <p:cNvPr id="4100" name="Picture 4" descr="C:\Users\오창욱\Desktop\도로캡쳐\미ㅏㅇ널;ㅣㅏㄴ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1048"/>
            <a:ext cx="8820472" cy="271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제목 13"/>
          <p:cNvSpPr>
            <a:spLocks noGrp="1"/>
          </p:cNvSpPr>
          <p:nvPr>
            <p:ph type="ctrTitle"/>
          </p:nvPr>
        </p:nvSpPr>
        <p:spPr>
          <a:xfrm>
            <a:off x="4860032" y="1412776"/>
            <a:ext cx="3816424" cy="2088232"/>
          </a:xfrm>
          <a:noFill/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40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연석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ko-KR" altLang="en-US" sz="2400" b="1" dirty="0" err="1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등책형을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사용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높이 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20cm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400" b="1" dirty="0" err="1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로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설계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endParaRPr lang="ko-KR" altLang="en-US" sz="2400" b="1" dirty="0">
              <a:ln w="3175">
                <a:solidFill>
                  <a:schemeClr val="tx1"/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rot="16200000" flipH="1">
            <a:off x="3563888" y="4293096"/>
            <a:ext cx="79208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rot="16200000" flipH="1">
            <a:off x="683568" y="4293096"/>
            <a:ext cx="79208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rot="5400000">
            <a:off x="7344308" y="4401108"/>
            <a:ext cx="792088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rot="5400000">
            <a:off x="4716016" y="4293096"/>
            <a:ext cx="648072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 descr="C:\Users\오창욱\Desktop\도로캡쳐\연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7029451" cy="3733800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-10-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6" name="제목 13"/>
          <p:cNvSpPr txBox="1">
            <a:spLocks/>
          </p:cNvSpPr>
          <p:nvPr/>
        </p:nvSpPr>
        <p:spPr>
          <a:xfrm>
            <a:off x="-3420888" y="3573016"/>
            <a:ext cx="475252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중앙분리대</a:t>
            </a:r>
            <a:endParaRPr kumimoji="0" lang="ko-KR" altLang="en-US" sz="2400" b="1" i="0" u="none" strike="noStrike" kern="1200" cap="none" spc="0" normalizeH="0" baseline="0" noProof="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휴먼둥근헤드라인" pitchFamily="18" charset="-127"/>
              <a:ea typeface="휴먼둥근헤드라인" pitchFamily="18" charset="-127"/>
              <a:cs typeface="+mj-cs"/>
            </a:endParaRPr>
          </a:p>
        </p:txBody>
      </p:sp>
      <p:pic>
        <p:nvPicPr>
          <p:cNvPr id="4100" name="Picture 4" descr="C:\Users\오창욱\Desktop\도로캡쳐\미ㅏㅇ널;ㅣㅏㄴ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1048"/>
            <a:ext cx="8820472" cy="271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0" name="Picture 2" descr="C:\Users\오창욱\Desktop\도로캡쳐\중앙분리대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8846063" cy="1656184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직선 화살표 연결선 23"/>
          <p:cNvCxnSpPr/>
          <p:nvPr/>
        </p:nvCxnSpPr>
        <p:spPr>
          <a:xfrm rot="10800000" flipV="1">
            <a:off x="4644008" y="2996952"/>
            <a:ext cx="2520282" cy="18722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1" name="Picture 3" descr="C:\Users\오창욱\Desktop\도로캡쳐\news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4833212" cy="2736304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-11-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pic>
        <p:nvPicPr>
          <p:cNvPr id="4100" name="Picture 4" descr="C:\Users\오창욱\Desktop\도로캡쳐\미ㅏㅇ널;ㅣㅏㄴ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1048"/>
            <a:ext cx="8820472" cy="271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5" name="_x121279008" descr="EMB0000170455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92896"/>
            <a:ext cx="4104456" cy="3384376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3563888" y="1628800"/>
            <a:ext cx="3024336" cy="864096"/>
          </a:xfrm>
          <a:noFill/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5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가로등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endParaRPr lang="ko-KR" altLang="en-US" sz="2400" b="1" dirty="0">
              <a:ln w="3175">
                <a:solidFill>
                  <a:schemeClr val="tx1"/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-12-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 descr="C:\Users\오창욱\Desktop\도로캡쳐\완성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5420"/>
            <a:ext cx="8640960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1115616" y="1268760"/>
            <a:ext cx="6840760" cy="3744416"/>
            <a:chOff x="1115616" y="1268760"/>
            <a:chExt cx="6840760" cy="3744416"/>
          </a:xfrm>
        </p:grpSpPr>
        <p:pic>
          <p:nvPicPr>
            <p:cNvPr id="11" name="Picture 2" descr="C:\Users\오창욱\Desktop\보도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1268760"/>
              <a:ext cx="4752528" cy="2592288"/>
            </a:xfrm>
            <a:prstGeom prst="rect">
              <a:avLst/>
            </a:prstGeom>
            <a:noFill/>
            <a:effectLst>
              <a:glow rad="228600">
                <a:srgbClr val="FFFF00">
                  <a:alpha val="40000"/>
                </a:srgbClr>
              </a:glow>
            </a:effectLst>
          </p:spPr>
        </p:pic>
        <p:cxnSp>
          <p:nvCxnSpPr>
            <p:cNvPr id="17" name="직선 화살표 연결선 16"/>
            <p:cNvCxnSpPr/>
            <p:nvPr/>
          </p:nvCxnSpPr>
          <p:spPr>
            <a:xfrm>
              <a:off x="4572000" y="3861048"/>
              <a:ext cx="3384376" cy="100811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>
              <a:stCxn id="11" idx="2"/>
            </p:cNvCxnSpPr>
            <p:nvPr/>
          </p:nvCxnSpPr>
          <p:spPr>
            <a:xfrm rot="5400000">
              <a:off x="2267744" y="2708920"/>
              <a:ext cx="1152128" cy="345638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-13-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 descr="C:\Users\오창욱\Desktop\도로캡쳐\완성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5420"/>
            <a:ext cx="8640960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cxnSp>
        <p:nvCxnSpPr>
          <p:cNvPr id="15" name="직선 화살표 연결선 14"/>
          <p:cNvCxnSpPr>
            <a:stCxn id="20" idx="2"/>
          </p:cNvCxnSpPr>
          <p:nvPr/>
        </p:nvCxnSpPr>
        <p:spPr>
          <a:xfrm rot="5400000">
            <a:off x="5022050" y="2258870"/>
            <a:ext cx="2232248" cy="21242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13"/>
          <p:cNvSpPr>
            <a:spLocks noGrp="1"/>
          </p:cNvSpPr>
          <p:nvPr>
            <p:ph type="ctrTitle"/>
          </p:nvPr>
        </p:nvSpPr>
        <p:spPr>
          <a:xfrm>
            <a:off x="5148064" y="980728"/>
            <a:ext cx="4104456" cy="1224136"/>
          </a:xfrm>
          <a:noFill/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36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식수대 사이로</a:t>
            </a:r>
            <a:r>
              <a:rPr lang="en-US" altLang="ko-KR" sz="36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36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ko-KR" altLang="en-US" sz="36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유턴 공간을 확보</a:t>
            </a:r>
            <a:r>
              <a:rPr lang="en-US" altLang="ko-KR" sz="36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endParaRPr lang="ko-KR" altLang="en-US" sz="2400" b="1" dirty="0">
              <a:ln w="3175">
                <a:solidFill>
                  <a:schemeClr val="tx1"/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-14-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CAD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도면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pic>
        <p:nvPicPr>
          <p:cNvPr id="6145" name="Picture 1" descr="C:\Users\오창욱\Desktop\도로캡쳐\완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34" y="1757050"/>
            <a:ext cx="8712968" cy="466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제목 13"/>
          <p:cNvSpPr>
            <a:spLocks noGrp="1"/>
          </p:cNvSpPr>
          <p:nvPr>
            <p:ph type="ctrTitle"/>
          </p:nvPr>
        </p:nvSpPr>
        <p:spPr>
          <a:xfrm>
            <a:off x="6444208" y="980728"/>
            <a:ext cx="2952328" cy="79208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40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횡단</a:t>
            </a:r>
            <a:r>
              <a:rPr lang="en-US" altLang="ko-KR" sz="40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CAD</a:t>
            </a:r>
            <a:endParaRPr lang="ko-KR" altLang="en-US" sz="2400" b="1" dirty="0">
              <a:ln w="3175">
                <a:solidFill>
                  <a:schemeClr val="tx1"/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-15-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pic>
        <p:nvPicPr>
          <p:cNvPr id="5121" name="Picture 1" descr="C:\Users\오창욱\Desktop\도로캡쳐\ㅁㅇㄹㅇㄴㅁㄹㅇㄴㅁㄹㅇㄴㅁㄹㅇㄴㅁ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06152" y="446175"/>
            <a:ext cx="6525344" cy="6010275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-16-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-32" y="285728"/>
            <a:ext cx="450059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5.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소감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99419"/>
            <a:ext cx="7000924" cy="467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357298"/>
            <a:ext cx="7000924" cy="470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357298"/>
            <a:ext cx="7000924" cy="4723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2501" y="1357298"/>
            <a:ext cx="7000924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-17-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1324298" y="1214422"/>
            <a:ext cx="6950715" cy="5473545"/>
            <a:chOff x="1324298" y="1214422"/>
            <a:chExt cx="6950715" cy="547354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02" y="1214422"/>
              <a:ext cx="5631911" cy="528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31750"/>
            </a:effectLst>
          </p:spPr>
        </p:pic>
        <p:grpSp>
          <p:nvGrpSpPr>
            <p:cNvPr id="33" name="그룹 32"/>
            <p:cNvGrpSpPr/>
            <p:nvPr/>
          </p:nvGrpSpPr>
          <p:grpSpPr>
            <a:xfrm>
              <a:off x="1324298" y="1445734"/>
              <a:ext cx="2986398" cy="5242233"/>
              <a:chOff x="1324298" y="1445734"/>
              <a:chExt cx="2986398" cy="5242233"/>
            </a:xfrm>
          </p:grpSpPr>
          <p:grpSp>
            <p:nvGrpSpPr>
              <p:cNvPr id="31" name="그룹 30"/>
              <p:cNvGrpSpPr/>
              <p:nvPr/>
            </p:nvGrpSpPr>
            <p:grpSpPr>
              <a:xfrm rot="21157362">
                <a:off x="1324298" y="1445734"/>
                <a:ext cx="2986398" cy="5242233"/>
                <a:chOff x="767213" y="1609284"/>
                <a:chExt cx="2986398" cy="5242233"/>
              </a:xfrm>
            </p:grpSpPr>
            <p:sp>
              <p:nvSpPr>
                <p:cNvPr id="14" name="타원 13"/>
                <p:cNvSpPr/>
                <p:nvPr/>
              </p:nvSpPr>
              <p:spPr>
                <a:xfrm>
                  <a:off x="1571604" y="1609284"/>
                  <a:ext cx="865531" cy="11053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타원 16"/>
                <p:cNvSpPr/>
                <p:nvPr/>
              </p:nvSpPr>
              <p:spPr>
                <a:xfrm rot="17734388">
                  <a:off x="1687490" y="3479141"/>
                  <a:ext cx="754971" cy="152458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타원 19"/>
                <p:cNvSpPr/>
                <p:nvPr/>
              </p:nvSpPr>
              <p:spPr>
                <a:xfrm rot="252207">
                  <a:off x="1315676" y="5094840"/>
                  <a:ext cx="685659" cy="175667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타원 15"/>
                <p:cNvSpPr/>
                <p:nvPr/>
              </p:nvSpPr>
              <p:spPr>
                <a:xfrm rot="20944538">
                  <a:off x="1094425" y="3630858"/>
                  <a:ext cx="874327" cy="22957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타원 14"/>
                <p:cNvSpPr/>
                <p:nvPr/>
              </p:nvSpPr>
              <p:spPr>
                <a:xfrm rot="1053399">
                  <a:off x="778559" y="2465036"/>
                  <a:ext cx="1560471" cy="19288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타원 17"/>
                <p:cNvSpPr/>
                <p:nvPr/>
              </p:nvSpPr>
              <p:spPr>
                <a:xfrm rot="20827593">
                  <a:off x="2463926" y="4277776"/>
                  <a:ext cx="754971" cy="168251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타원 24"/>
                <p:cNvSpPr/>
                <p:nvPr/>
              </p:nvSpPr>
              <p:spPr>
                <a:xfrm rot="18489920">
                  <a:off x="2442112" y="2353513"/>
                  <a:ext cx="695364" cy="18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타원 25"/>
                <p:cNvSpPr/>
                <p:nvPr/>
              </p:nvSpPr>
              <p:spPr>
                <a:xfrm rot="16849750">
                  <a:off x="3032652" y="5354457"/>
                  <a:ext cx="434795" cy="10071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타원 26"/>
                <p:cNvSpPr/>
                <p:nvPr/>
              </p:nvSpPr>
              <p:spPr>
                <a:xfrm rot="18489920">
                  <a:off x="1710871" y="2458209"/>
                  <a:ext cx="530336" cy="18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타원 23"/>
                <p:cNvSpPr/>
                <p:nvPr/>
              </p:nvSpPr>
              <p:spPr>
                <a:xfrm rot="15896912">
                  <a:off x="1088684" y="2189817"/>
                  <a:ext cx="1285884" cy="19288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타원 28"/>
                <p:cNvSpPr/>
                <p:nvPr/>
              </p:nvSpPr>
              <p:spPr>
                <a:xfrm rot="15896912">
                  <a:off x="707206" y="3747473"/>
                  <a:ext cx="1285884" cy="10194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타원 31"/>
              <p:cNvSpPr/>
              <p:nvPr/>
            </p:nvSpPr>
            <p:spPr>
              <a:xfrm rot="5593092">
                <a:off x="1364129" y="2395785"/>
                <a:ext cx="1285884" cy="3707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0" name="제목 29"/>
          <p:cNvSpPr>
            <a:spLocks noGrp="1"/>
          </p:cNvSpPr>
          <p:nvPr>
            <p:ph type="ctrTitle"/>
          </p:nvPr>
        </p:nvSpPr>
        <p:spPr>
          <a:xfrm rot="633709">
            <a:off x="1640921" y="1472012"/>
            <a:ext cx="1357322" cy="1143008"/>
          </a:xfrm>
        </p:spPr>
        <p:txBody>
          <a:bodyPr>
            <a:noAutofit/>
          </a:bodyPr>
          <a:lstStyle/>
          <a:p>
            <a:r>
              <a:rPr lang="ko-KR" altLang="en-US" sz="6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횡</a:t>
            </a:r>
            <a:endParaRPr lang="ko-KR" altLang="en-US" sz="6000" b="1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제목 29"/>
          <p:cNvSpPr txBox="1">
            <a:spLocks/>
          </p:cNvSpPr>
          <p:nvPr/>
        </p:nvSpPr>
        <p:spPr>
          <a:xfrm rot="547750">
            <a:off x="1287772" y="2209599"/>
            <a:ext cx="1293348" cy="1123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단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j-cs"/>
            </a:endParaRPr>
          </a:p>
        </p:txBody>
      </p:sp>
      <p:sp>
        <p:nvSpPr>
          <p:cNvPr id="35" name="제목 29"/>
          <p:cNvSpPr txBox="1">
            <a:spLocks/>
          </p:cNvSpPr>
          <p:nvPr/>
        </p:nvSpPr>
        <p:spPr>
          <a:xfrm rot="21371977">
            <a:off x="1036488" y="2885208"/>
            <a:ext cx="135732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설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j-cs"/>
            </a:endParaRPr>
          </a:p>
        </p:txBody>
      </p:sp>
      <p:sp>
        <p:nvSpPr>
          <p:cNvPr id="36" name="제목 29"/>
          <p:cNvSpPr txBox="1">
            <a:spLocks/>
          </p:cNvSpPr>
          <p:nvPr/>
        </p:nvSpPr>
        <p:spPr>
          <a:xfrm rot="21371977">
            <a:off x="1250802" y="3687040"/>
            <a:ext cx="135732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계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j-cs"/>
            </a:endParaRPr>
          </a:p>
        </p:txBody>
      </p:sp>
      <p:sp>
        <p:nvSpPr>
          <p:cNvPr id="37" name="제목 29"/>
          <p:cNvSpPr txBox="1">
            <a:spLocks/>
          </p:cNvSpPr>
          <p:nvPr/>
        </p:nvSpPr>
        <p:spPr>
          <a:xfrm rot="20946640">
            <a:off x="812331" y="1308843"/>
            <a:ext cx="110857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0" b="1" dirty="0" smtClean="0">
                <a:latin typeface=" 피아노M" pitchFamily="18" charset="-127"/>
                <a:ea typeface=" 피아노M" pitchFamily="18" charset="-127"/>
                <a:cs typeface="+mj-cs"/>
              </a:rPr>
              <a:t>!!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 피아노M" pitchFamily="18" charset="-127"/>
              <a:ea typeface=" 피아노M" pitchFamily="18" charset="-127"/>
              <a:cs typeface="+mj-cs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921166" y="3398955"/>
            <a:ext cx="1428760" cy="2143141"/>
            <a:chOff x="921166" y="3398955"/>
            <a:chExt cx="1428760" cy="2143141"/>
          </a:xfrm>
        </p:grpSpPr>
        <p:sp>
          <p:nvSpPr>
            <p:cNvPr id="38" name="원호 37"/>
            <p:cNvSpPr/>
            <p:nvPr/>
          </p:nvSpPr>
          <p:spPr>
            <a:xfrm rot="11033385">
              <a:off x="921166" y="3613270"/>
              <a:ext cx="1285884" cy="1928826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원호 38"/>
            <p:cNvSpPr/>
            <p:nvPr/>
          </p:nvSpPr>
          <p:spPr>
            <a:xfrm rot="11033385">
              <a:off x="1064042" y="3398955"/>
              <a:ext cx="1285884" cy="1928826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0" y="648312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0" y="6525344"/>
            <a:ext cx="3707904" cy="299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err="1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팀명</a:t>
            </a: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 </a:t>
            </a: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: </a:t>
            </a:r>
            <a:r>
              <a:rPr kumimoji="0" lang="ko-KR" altLang="en-US" sz="2000" b="1" i="1" u="none" strike="noStrike" kern="1200" cap="none" spc="0" normalizeH="0" baseline="0" noProof="0" dirty="0" err="1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아스콘위의사나이들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467544" y="2221964"/>
            <a:ext cx="8001056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1" u="none" strike="noStrike" kern="1200" cap="none" spc="0" normalizeH="0" baseline="0" noProof="0" dirty="0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이상 발표를 마치겠습니다</a:t>
            </a:r>
            <a:r>
              <a:rPr kumimoji="0" lang="en-US" altLang="ko-KR" sz="4400" b="1" i="1" u="none" strike="noStrike" kern="1200" cap="none" spc="0" normalizeH="0" baseline="0" noProof="0" dirty="0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7200" b="1" i="1" dirty="0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B" pitchFamily="18" charset="-127"/>
                <a:ea typeface="HY헤드라인B" pitchFamily="18" charset="-127"/>
                <a:cs typeface="+mj-cs"/>
              </a:rPr>
              <a:t>감사합니다</a:t>
            </a:r>
            <a:r>
              <a:rPr lang="en-US" altLang="ko-KR" sz="7200" b="1" i="1" dirty="0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B" pitchFamily="18" charset="-127"/>
                <a:ea typeface="HY헤드라인B" pitchFamily="18" charset="-127"/>
                <a:cs typeface="+mj-cs"/>
              </a:rPr>
              <a:t>.</a:t>
            </a:r>
            <a:endParaRPr kumimoji="0" lang="ko-KR" altLang="en-US" sz="72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-END-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3419872" y="1268760"/>
            <a:ext cx="4143404" cy="4714908"/>
          </a:xfrm>
        </p:spPr>
        <p:txBody>
          <a:bodyPr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1. </a:t>
            </a:r>
            <a:r>
              <a:rPr lang="ko-KR" altLang="en-US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설계조건</a:t>
            </a: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2. </a:t>
            </a:r>
            <a:r>
              <a:rPr lang="ko-KR" altLang="en-US" sz="2800" b="1" dirty="0" err="1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차로수</a:t>
            </a:r>
            <a:r>
              <a:rPr lang="ko-KR" altLang="en-US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계산</a:t>
            </a: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3. </a:t>
            </a:r>
            <a:r>
              <a:rPr lang="ko-KR" altLang="en-US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횡단면설계</a:t>
            </a: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4. CAD </a:t>
            </a:r>
            <a:r>
              <a:rPr lang="ko-KR" altLang="en-US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도면 </a:t>
            </a: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5. </a:t>
            </a:r>
            <a:r>
              <a:rPr lang="ko-KR" altLang="en-US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소감</a:t>
            </a:r>
            <a:endParaRPr lang="ko-KR" altLang="en-US" sz="2800" b="1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179512" y="404664"/>
            <a:ext cx="185738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1.</a:t>
            </a: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B" pitchFamily="18" charset="-127"/>
                <a:ea typeface="HY헤드라인B" pitchFamily="18" charset="-127"/>
                <a:cs typeface="+mj-cs"/>
              </a:rPr>
              <a:t>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목차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-2-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187624" y="1268760"/>
            <a:ext cx="7344816" cy="4968552"/>
          </a:xfrm>
        </p:spPr>
        <p:txBody>
          <a:bodyPr>
            <a:no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32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도로기하구조 </a:t>
            </a:r>
            <a:r>
              <a:rPr lang="en-US" altLang="ko-KR" sz="32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– </a:t>
            </a:r>
            <a:r>
              <a:rPr lang="ko-KR" altLang="en-US" sz="32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횡단면설계</a:t>
            </a: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-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설계속도 </a:t>
            </a: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80kph</a:t>
            </a:r>
            <a:b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-AADT : 50,000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대</a:t>
            </a: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/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일</a:t>
            </a: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-2.5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톤 이상의 중형트럭 </a:t>
            </a:r>
            <a:r>
              <a:rPr lang="ko-KR" altLang="en-US" sz="2400" b="1" dirty="0" err="1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혼입률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15%</a:t>
            </a:r>
            <a:b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-PHF : 0.95</a:t>
            </a:r>
            <a:b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-</a:t>
            </a:r>
            <a:r>
              <a:rPr lang="ko-KR" altLang="en-US" sz="2400" b="1" dirty="0" err="1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도로폭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30m</a:t>
            </a:r>
            <a:endParaRPr lang="ko-KR" altLang="en-US" sz="2400" b="1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24036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2.</a:t>
            </a: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B" pitchFamily="18" charset="-127"/>
                <a:ea typeface="HY헤드라인B" pitchFamily="18" charset="-127"/>
                <a:cs typeface="+mj-cs"/>
              </a:rPr>
              <a:t>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설계조건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-3-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err="1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차로수계산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-4-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  <p:pic>
        <p:nvPicPr>
          <p:cNvPr id="1031" name="Picture 7" descr="C:\Users\오창욱\Desktop\도로캡쳐\1조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200000" cy="1528370"/>
          </a:xfrm>
          <a:prstGeom prst="rect">
            <a:avLst/>
          </a:prstGeom>
          <a:ln w="57150">
            <a:solidFill>
              <a:srgbClr val="FF0000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오창욱\Desktop\도로캡쳐\2.수요교통량산정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7200000" cy="3295774"/>
          </a:xfrm>
          <a:prstGeom prst="rect">
            <a:avLst/>
          </a:prstGeom>
          <a:ln w="57150">
            <a:solidFill>
              <a:srgbClr val="FF0000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err="1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차로수계산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-5-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  <p:pic>
        <p:nvPicPr>
          <p:cNvPr id="14" name="Picture 3" descr="C:\Users\오창욱\Desktop\도로캡쳐\3.차로당 서비스 교통량산정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7200000" cy="2954032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pic>
        <p:nvPicPr>
          <p:cNvPr id="3074" name="Picture 2" descr="C:\Users\오창욱\Desktop\도로캡쳐\측방여유폭 보정계수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6480720" cy="2448272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hape 23"/>
          <p:cNvCxnSpPr/>
          <p:nvPr/>
        </p:nvCxnSpPr>
        <p:spPr>
          <a:xfrm rot="10800000" flipV="1">
            <a:off x="2771800" y="2636912"/>
            <a:ext cx="2304256" cy="1296144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err="1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차로수계산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pic>
        <p:nvPicPr>
          <p:cNvPr id="1034" name="Picture 10" descr="C:\Users\오창욱\Desktop\도로캡쳐\4. 차로수 계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000" y="1846800"/>
            <a:ext cx="7200000" cy="1388409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C:\Users\오창욱\Desktop\도로캡쳐\5.6차로로 건설할 때의 서비스 수준 분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99862"/>
            <a:ext cx="7200000" cy="1529338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-6-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6" name="제목 13"/>
          <p:cNvSpPr txBox="1">
            <a:spLocks/>
          </p:cNvSpPr>
          <p:nvPr/>
        </p:nvSpPr>
        <p:spPr>
          <a:xfrm>
            <a:off x="-3420888" y="3573016"/>
            <a:ext cx="475252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중앙분리대</a:t>
            </a:r>
            <a:endParaRPr kumimoji="0" lang="ko-KR" altLang="en-US" sz="2400" b="1" i="0" u="none" strike="noStrike" kern="1200" cap="none" spc="0" normalizeH="0" baseline="0" noProof="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휴먼둥근헤드라인" pitchFamily="18" charset="-127"/>
              <a:ea typeface="휴먼둥근헤드라인" pitchFamily="18" charset="-127"/>
              <a:cs typeface="+mj-cs"/>
            </a:endParaRPr>
          </a:p>
        </p:txBody>
      </p:sp>
      <p:pic>
        <p:nvPicPr>
          <p:cNvPr id="4100" name="Picture 4" descr="C:\Users\오창욱\Desktop\도로캡쳐\미ㅏㅇ널;ㅣㅏㄴ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1048"/>
            <a:ext cx="8820472" cy="271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직선 화살표 연결선 23"/>
          <p:cNvCxnSpPr/>
          <p:nvPr/>
        </p:nvCxnSpPr>
        <p:spPr>
          <a:xfrm rot="5400000">
            <a:off x="1799692" y="4257092"/>
            <a:ext cx="648072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5400000">
            <a:off x="2231740" y="4473116"/>
            <a:ext cx="864096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rot="16200000" flipH="1">
            <a:off x="2915816" y="4293096"/>
            <a:ext cx="79208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제목 13"/>
          <p:cNvSpPr>
            <a:spLocks noGrp="1"/>
          </p:cNvSpPr>
          <p:nvPr>
            <p:ph type="ctrTitle"/>
          </p:nvPr>
        </p:nvSpPr>
        <p:spPr>
          <a:xfrm>
            <a:off x="3563888" y="1772816"/>
            <a:ext cx="5400600" cy="2088232"/>
          </a:xfrm>
          <a:noFill/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40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노면경사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1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차로 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1.5% 	3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차로 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2.5%</a:t>
            </a:r>
            <a:b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2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차로 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2.0%	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400" b="1" dirty="0" err="1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길어깨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3.0% </a:t>
            </a:r>
            <a:b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endParaRPr lang="ko-KR" altLang="en-US" sz="2400" b="1" dirty="0">
              <a:ln w="3175">
                <a:solidFill>
                  <a:schemeClr val="tx1"/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 rot="5400000">
            <a:off x="1295636" y="4257092"/>
            <a:ext cx="648072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rot="16200000" flipH="1">
            <a:off x="6516216" y="4365104"/>
            <a:ext cx="79208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rot="16200000" flipH="1">
            <a:off x="5580112" y="4293096"/>
            <a:ext cx="79208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rot="16200000" flipH="1">
            <a:off x="4788024" y="4293096"/>
            <a:ext cx="79208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rot="16200000" flipH="1">
            <a:off x="7020272" y="4293096"/>
            <a:ext cx="79208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-7-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6" name="제목 13"/>
          <p:cNvSpPr txBox="1">
            <a:spLocks/>
          </p:cNvSpPr>
          <p:nvPr/>
        </p:nvSpPr>
        <p:spPr>
          <a:xfrm>
            <a:off x="-3420888" y="3573016"/>
            <a:ext cx="475252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중앙분리대</a:t>
            </a:r>
            <a:endParaRPr kumimoji="0" lang="ko-KR" altLang="en-US" sz="2400" b="1" i="0" u="none" strike="noStrike" kern="1200" cap="none" spc="0" normalizeH="0" baseline="0" noProof="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휴먼둥근헤드라인" pitchFamily="18" charset="-127"/>
              <a:ea typeface="휴먼둥근헤드라인" pitchFamily="18" charset="-127"/>
              <a:cs typeface="+mj-cs"/>
            </a:endParaRPr>
          </a:p>
        </p:txBody>
      </p:sp>
      <p:pic>
        <p:nvPicPr>
          <p:cNvPr id="20" name="Picture 2" descr="C:\Users\오창욱\Desktop\도로캡쳐\길어깨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966" y="1412776"/>
            <a:ext cx="7410450" cy="194310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오창욱\Desktop\도로캡쳐\미ㅏㅇ널;ㅣㅏㄴ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1048"/>
            <a:ext cx="8820472" cy="271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직선 화살표 연결선 23"/>
          <p:cNvCxnSpPr>
            <a:stCxn id="20" idx="2"/>
          </p:cNvCxnSpPr>
          <p:nvPr/>
        </p:nvCxnSpPr>
        <p:spPr>
          <a:xfrm rot="5400000">
            <a:off x="1818730" y="2940795"/>
            <a:ext cx="2377380" cy="32075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-8-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6" name="제목 13"/>
          <p:cNvSpPr txBox="1">
            <a:spLocks/>
          </p:cNvSpPr>
          <p:nvPr/>
        </p:nvSpPr>
        <p:spPr>
          <a:xfrm>
            <a:off x="-3420888" y="3573016"/>
            <a:ext cx="475252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중앙분리대</a:t>
            </a:r>
            <a:endParaRPr kumimoji="0" lang="ko-KR" altLang="en-US" sz="2400" b="1" i="0" u="none" strike="noStrike" kern="1200" cap="none" spc="0" normalizeH="0" baseline="0" noProof="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휴먼둥근헤드라인" pitchFamily="18" charset="-127"/>
              <a:ea typeface="휴먼둥근헤드라인" pitchFamily="18" charset="-127"/>
              <a:cs typeface="+mj-cs"/>
            </a:endParaRPr>
          </a:p>
        </p:txBody>
      </p:sp>
      <p:pic>
        <p:nvPicPr>
          <p:cNvPr id="4100" name="Picture 4" descr="C:\Users\오창욱\Desktop\도로캡쳐\미ㅏㅇ널;ㅣㅏㄴ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1048"/>
            <a:ext cx="8820472" cy="271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 descr="C:\Users\오창욱\Desktop\도로캡쳐\z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8800"/>
            <a:ext cx="4608512" cy="270735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직선 화살표 연결선 13"/>
          <p:cNvCxnSpPr>
            <a:stCxn id="26626" idx="2"/>
          </p:cNvCxnSpPr>
          <p:nvPr/>
        </p:nvCxnSpPr>
        <p:spPr>
          <a:xfrm rot="5400000">
            <a:off x="2757322" y="2982476"/>
            <a:ext cx="605020" cy="33123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-9-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2.1|7.1|6.5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668</TotalTime>
  <Words>157</Words>
  <Application>Microsoft Office PowerPoint</Application>
  <PresentationFormat>화면 슬라이드 쇼(4:3)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굴림</vt:lpstr>
      <vt:lpstr>Arial</vt:lpstr>
      <vt:lpstr>맑은 고딕</vt:lpstr>
      <vt:lpstr>HY동녘B</vt:lpstr>
      <vt:lpstr>HY헤드라인B</vt:lpstr>
      <vt:lpstr>휴먼둥근헤드라인</vt:lpstr>
      <vt:lpstr>HY강B</vt:lpstr>
      <vt:lpstr> 피아노M</vt:lpstr>
      <vt:lpstr>Office 테마</vt:lpstr>
      <vt:lpstr>아스콘위의 사나이들</vt:lpstr>
      <vt:lpstr>1. 설계조건 2. 차로수 계산 3. 횡단면설계 4. CAD 도면  5. 소감</vt:lpstr>
      <vt:lpstr>도로기하구조 – 횡단면설계 -설계속도 : 80kph -AADT : 50,000대/일 -2.5톤 이상의 중형트럭 혼입률 : 15% -PHF : 0.95 -도로폭 : 30m</vt:lpstr>
      <vt:lpstr>슬라이드 4</vt:lpstr>
      <vt:lpstr>슬라이드 5</vt:lpstr>
      <vt:lpstr>슬라이드 6</vt:lpstr>
      <vt:lpstr>노면경사 1차로 : 1.5%  3차로 : 2.5% 2차로 : 2.0%  길어깨 : 3.0%  </vt:lpstr>
      <vt:lpstr>슬라이드 8</vt:lpstr>
      <vt:lpstr>슬라이드 9</vt:lpstr>
      <vt:lpstr>연석 등책형을 사용 높이 : 20cm 로 설계 </vt:lpstr>
      <vt:lpstr>슬라이드 11</vt:lpstr>
      <vt:lpstr>가로등 </vt:lpstr>
      <vt:lpstr>슬라이드 13</vt:lpstr>
      <vt:lpstr>식수대 사이로 유턴 공간을 확보  </vt:lpstr>
      <vt:lpstr>횡단CAD</vt:lpstr>
      <vt:lpstr>슬라이드 16</vt:lpstr>
      <vt:lpstr>슬라이드 17</vt:lpstr>
      <vt:lpstr>횡</vt:lpstr>
    </vt:vector>
  </TitlesOfParts>
  <Company>구조대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pc1</dc:creator>
  <cp:lastModifiedBy>공대 1511</cp:lastModifiedBy>
  <cp:revision>80</cp:revision>
  <dcterms:created xsi:type="dcterms:W3CDTF">2010-03-12T14:39:55Z</dcterms:created>
  <dcterms:modified xsi:type="dcterms:W3CDTF">2010-11-24T02:01:54Z</dcterms:modified>
</cp:coreProperties>
</file>