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77" r:id="rId5"/>
    <p:sldId id="278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86" r:id="rId25"/>
    <p:sldId id="285" r:id="rId26"/>
    <p:sldId id="282" r:id="rId27"/>
    <p:sldId id="279" r:id="rId28"/>
    <p:sldId id="280" r:id="rId29"/>
    <p:sldId id="281" r:id="rId30"/>
    <p:sldId id="283" r:id="rId31"/>
    <p:sldId id="284" r:id="rId32"/>
    <p:sldId id="287" r:id="rId33"/>
    <p:sldId id="288" r:id="rId34"/>
    <p:sldId id="289" r:id="rId35"/>
    <p:sldId id="290" r:id="rId36"/>
    <p:sldId id="310" r:id="rId37"/>
    <p:sldId id="309" r:id="rId38"/>
    <p:sldId id="308" r:id="rId39"/>
    <p:sldId id="307" r:id="rId40"/>
    <p:sldId id="306" r:id="rId41"/>
    <p:sldId id="305" r:id="rId42"/>
    <p:sldId id="304" r:id="rId43"/>
    <p:sldId id="303" r:id="rId44"/>
    <p:sldId id="302" r:id="rId45"/>
    <p:sldId id="301" r:id="rId46"/>
    <p:sldId id="300" r:id="rId47"/>
    <p:sldId id="299" r:id="rId48"/>
    <p:sldId id="298" r:id="rId49"/>
    <p:sldId id="297" r:id="rId50"/>
    <p:sldId id="296" r:id="rId51"/>
    <p:sldId id="295" r:id="rId52"/>
    <p:sldId id="294" r:id="rId53"/>
    <p:sldId id="318" r:id="rId54"/>
    <p:sldId id="293" r:id="rId55"/>
    <p:sldId id="311" r:id="rId56"/>
    <p:sldId id="313" r:id="rId57"/>
    <p:sldId id="316" r:id="rId58"/>
    <p:sldId id="314" r:id="rId59"/>
    <p:sldId id="315" r:id="rId60"/>
    <p:sldId id="317" r:id="rId6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어두운 스타일 1 - 강조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93D81CF-94F2-401A-BA57-92F5A7B2D0C5}" styleName="보통 스타일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&#49688;&#50629;&#51088;&#47308;\&#46020;&#47196;&#49444;&#44228;\&#53664;&#44277;&#47049;&#44228;&#49328;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ko-KR"/>
  <c:style val="4"/>
  <c:chart>
    <c:plotArea>
      <c:layout/>
      <c:lineChart>
        <c:grouping val="stacked"/>
        <c:ser>
          <c:idx val="0"/>
          <c:order val="0"/>
          <c:cat>
            <c:strRef>
              <c:f>Sheet1!$C$4:$C$40</c:f>
              <c:strCache>
                <c:ptCount val="37"/>
                <c:pt idx="0">
                  <c:v>A</c:v>
                </c:pt>
                <c:pt idx="1">
                  <c:v>NO.1</c:v>
                </c:pt>
                <c:pt idx="2">
                  <c:v>NO.2</c:v>
                </c:pt>
                <c:pt idx="3">
                  <c:v>NO.3</c:v>
                </c:pt>
                <c:pt idx="4">
                  <c:v>NO.4</c:v>
                </c:pt>
                <c:pt idx="5">
                  <c:v>NO.5</c:v>
                </c:pt>
                <c:pt idx="6">
                  <c:v>NO.6</c:v>
                </c:pt>
                <c:pt idx="7">
                  <c:v>NO.6+12m</c:v>
                </c:pt>
                <c:pt idx="8">
                  <c:v>NO.7</c:v>
                </c:pt>
                <c:pt idx="9">
                  <c:v>NO.8</c:v>
                </c:pt>
                <c:pt idx="10">
                  <c:v>NO.9</c:v>
                </c:pt>
                <c:pt idx="11">
                  <c:v>NO.10</c:v>
                </c:pt>
                <c:pt idx="12">
                  <c:v>NO.11</c:v>
                </c:pt>
                <c:pt idx="13">
                  <c:v>NO.12</c:v>
                </c:pt>
                <c:pt idx="14">
                  <c:v>NO.13</c:v>
                </c:pt>
                <c:pt idx="15">
                  <c:v>NO.14</c:v>
                </c:pt>
                <c:pt idx="16">
                  <c:v>NO.15</c:v>
                </c:pt>
                <c:pt idx="17">
                  <c:v>NO.15+10.9m</c:v>
                </c:pt>
                <c:pt idx="18">
                  <c:v>NO.16</c:v>
                </c:pt>
                <c:pt idx="19">
                  <c:v>NO.17</c:v>
                </c:pt>
                <c:pt idx="20">
                  <c:v>NO.18</c:v>
                </c:pt>
                <c:pt idx="21">
                  <c:v>NO.19</c:v>
                </c:pt>
                <c:pt idx="22">
                  <c:v>NO.20</c:v>
                </c:pt>
                <c:pt idx="23">
                  <c:v>NO.21</c:v>
                </c:pt>
                <c:pt idx="24">
                  <c:v>NO.22</c:v>
                </c:pt>
                <c:pt idx="25">
                  <c:v>NO.23</c:v>
                </c:pt>
                <c:pt idx="26">
                  <c:v>NO.24</c:v>
                </c:pt>
                <c:pt idx="27">
                  <c:v>NO.25</c:v>
                </c:pt>
                <c:pt idx="28">
                  <c:v>NO.26</c:v>
                </c:pt>
                <c:pt idx="29">
                  <c:v>NO.27</c:v>
                </c:pt>
                <c:pt idx="30">
                  <c:v>NO.28</c:v>
                </c:pt>
                <c:pt idx="31">
                  <c:v>NO.29</c:v>
                </c:pt>
                <c:pt idx="32">
                  <c:v>NO.30</c:v>
                </c:pt>
                <c:pt idx="33">
                  <c:v>NO.31</c:v>
                </c:pt>
                <c:pt idx="34">
                  <c:v>NO.32</c:v>
                </c:pt>
                <c:pt idx="35">
                  <c:v>NO.33</c:v>
                </c:pt>
                <c:pt idx="36">
                  <c:v>NO.33+12.6m</c:v>
                </c:pt>
              </c:strCache>
            </c:strRef>
          </c:cat>
          <c:val>
            <c:numRef>
              <c:f>Sheet1!$K$4:$K$40</c:f>
              <c:numCache>
                <c:formatCode>0_ </c:formatCode>
                <c:ptCount val="37"/>
                <c:pt idx="0">
                  <c:v>0</c:v>
                </c:pt>
                <c:pt idx="1">
                  <c:v>-105.74</c:v>
                </c:pt>
                <c:pt idx="2">
                  <c:v>-274.95999999999998</c:v>
                </c:pt>
                <c:pt idx="3">
                  <c:v>-382.99909090909091</c:v>
                </c:pt>
                <c:pt idx="4">
                  <c:v>-501.76181818181817</c:v>
                </c:pt>
                <c:pt idx="5">
                  <c:v>-701.82909090909095</c:v>
                </c:pt>
                <c:pt idx="6">
                  <c:v>-1064.2381818181818</c:v>
                </c:pt>
                <c:pt idx="7">
                  <c:v>-1372.3859090909091</c:v>
                </c:pt>
                <c:pt idx="8">
                  <c:v>-1569.4768181818181</c:v>
                </c:pt>
                <c:pt idx="9">
                  <c:v>-1913.1927272727273</c:v>
                </c:pt>
                <c:pt idx="10">
                  <c:v>-2270.1245454545456</c:v>
                </c:pt>
                <c:pt idx="11">
                  <c:v>-2555.5750000000003</c:v>
                </c:pt>
                <c:pt idx="12">
                  <c:v>-2658.9954545454548</c:v>
                </c:pt>
                <c:pt idx="13">
                  <c:v>-2835.0845454545456</c:v>
                </c:pt>
                <c:pt idx="14">
                  <c:v>-3067.1845454545455</c:v>
                </c:pt>
                <c:pt idx="15">
                  <c:v>-3226.7745454545457</c:v>
                </c:pt>
                <c:pt idx="16">
                  <c:v>-3415.5445454545456</c:v>
                </c:pt>
                <c:pt idx="17">
                  <c:v>-3581.3389954545455</c:v>
                </c:pt>
                <c:pt idx="18">
                  <c:v>-3709.9037954545456</c:v>
                </c:pt>
                <c:pt idx="19">
                  <c:v>-3957.3010681818182</c:v>
                </c:pt>
                <c:pt idx="20">
                  <c:v>-4189.8806136363637</c:v>
                </c:pt>
                <c:pt idx="21">
                  <c:v>-4422.6828863636365</c:v>
                </c:pt>
                <c:pt idx="22">
                  <c:v>-4276.7228863636365</c:v>
                </c:pt>
                <c:pt idx="23">
                  <c:v>-4088.3492500000002</c:v>
                </c:pt>
                <c:pt idx="24">
                  <c:v>-4433.7492499999998</c:v>
                </c:pt>
                <c:pt idx="25">
                  <c:v>-4760.7101590909087</c:v>
                </c:pt>
                <c:pt idx="26">
                  <c:v>-4895.1019772727268</c:v>
                </c:pt>
                <c:pt idx="27">
                  <c:v>-5252.1692499999999</c:v>
                </c:pt>
                <c:pt idx="28">
                  <c:v>-5772.4306136363639</c:v>
                </c:pt>
                <c:pt idx="29">
                  <c:v>-6037.5424318181822</c:v>
                </c:pt>
                <c:pt idx="30">
                  <c:v>-6225.4656136363637</c:v>
                </c:pt>
                <c:pt idx="31">
                  <c:v>-6467.7956136363637</c:v>
                </c:pt>
                <c:pt idx="32">
                  <c:v>-6702.2756136363641</c:v>
                </c:pt>
                <c:pt idx="33">
                  <c:v>-7024.4956136363644</c:v>
                </c:pt>
                <c:pt idx="34">
                  <c:v>-7494.9219772727283</c:v>
                </c:pt>
                <c:pt idx="35">
                  <c:v>-7955.219250000001</c:v>
                </c:pt>
                <c:pt idx="36">
                  <c:v>-8131.2212045454553</c:v>
                </c:pt>
              </c:numCache>
            </c:numRef>
          </c:val>
        </c:ser>
        <c:marker val="1"/>
        <c:axId val="80782464"/>
        <c:axId val="80784384"/>
      </c:lineChart>
      <c:catAx>
        <c:axId val="80782464"/>
        <c:scaling>
          <c:orientation val="minMax"/>
        </c:scaling>
        <c:axPos val="b"/>
        <c:numFmt formatCode="General" sourceLinked="1"/>
        <c:tickLblPos val="nextTo"/>
        <c:crossAx val="80784384"/>
        <c:crossesAt val="-9000"/>
        <c:auto val="1"/>
        <c:lblAlgn val="ctr"/>
        <c:lblOffset val="100"/>
      </c:catAx>
      <c:valAx>
        <c:axId val="80784384"/>
        <c:scaling>
          <c:orientation val="minMax"/>
          <c:min val="-9000"/>
        </c:scaling>
        <c:axPos val="l"/>
        <c:majorGridlines/>
        <c:numFmt formatCode="0_ " sourceLinked="1"/>
        <c:tickLblPos val="nextTo"/>
        <c:crossAx val="8078246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ko-KR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mtClean="0"/>
              <a:t>마스터 제목 스타일 편집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6009842-062E-4C4F-8210-16C05C3DD3E5}" type="datetimeFigureOut">
              <a:rPr lang="ko-KR" altLang="en-US" smtClean="0"/>
              <a:pPr/>
              <a:t>2010-11-01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F319607-F4F7-44D1-A26F-5F04899309C7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1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1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도로기하구조설계</a:t>
            </a:r>
            <a:endParaRPr lang="ko-KR" altLang="en-US" dirty="0"/>
          </a:p>
        </p:txBody>
      </p:sp>
      <p:sp>
        <p:nvSpPr>
          <p:cNvPr id="4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 smtClean="0"/>
              <a:t>아우토반</a:t>
            </a:r>
            <a:r>
              <a:rPr lang="en-US" altLang="ko-KR" dirty="0" smtClean="0"/>
              <a:t>		</a:t>
            </a:r>
            <a:r>
              <a:rPr lang="ko-KR" altLang="en-US" dirty="0" smtClean="0"/>
              <a:t>김동수</a:t>
            </a:r>
            <a:r>
              <a:rPr lang="en-US" altLang="ko-KR" dirty="0" smtClean="0"/>
              <a:t>	20627433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김승일</a:t>
            </a:r>
            <a:r>
              <a:rPr lang="en-US" altLang="ko-KR" dirty="0" smtClean="0"/>
              <a:t>	20627488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이상재</a:t>
            </a:r>
            <a:r>
              <a:rPr lang="en-US" altLang="ko-KR" dirty="0" smtClean="0"/>
              <a:t>	20627792</a:t>
            </a:r>
          </a:p>
          <a:p>
            <a:r>
              <a:rPr lang="en-US" altLang="ko-KR" dirty="0" smtClean="0"/>
              <a:t>		</a:t>
            </a:r>
            <a:r>
              <a:rPr lang="ko-KR" altLang="en-US" dirty="0" smtClean="0"/>
              <a:t>전재문</a:t>
            </a:r>
            <a:r>
              <a:rPr lang="en-US" altLang="ko-KR" dirty="0" smtClean="0"/>
              <a:t>	20627912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횡단측량야장2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52502" y="231620"/>
            <a:ext cx="4320000" cy="6480000"/>
          </a:xfrm>
        </p:spPr>
      </p:pic>
      <p:pic>
        <p:nvPicPr>
          <p:cNvPr id="5" name="내용 개체 틀 4" descr="횡단측량야장3.bmp"/>
          <p:cNvPicPr preferRelativeResize="0"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4701982" y="231620"/>
            <a:ext cx="4320000" cy="648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횡단측량야장5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716496" y="246134"/>
            <a:ext cx="4320000" cy="6480000"/>
          </a:xfrm>
        </p:spPr>
      </p:pic>
      <p:pic>
        <p:nvPicPr>
          <p:cNvPr id="5" name="내용 개체 틀 4" descr="횡단측량야장4.bmp"/>
          <p:cNvPicPr preferRelativeResize="0"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144016" y="246134"/>
            <a:ext cx="4320000" cy="6480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종단면도</a:t>
            </a:r>
            <a:r>
              <a:rPr lang="en-US" altLang="ko-KR" dirty="0" smtClean="0"/>
              <a:t>(CAD)</a:t>
            </a:r>
            <a:endParaRPr lang="ko-KR" alt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횡단 지형도</a:t>
            </a:r>
            <a:r>
              <a:rPr lang="en-US" altLang="ko-KR" dirty="0" smtClean="0"/>
              <a:t>(CAD)</a:t>
            </a:r>
            <a:endParaRPr lang="ko-KR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337" y="1513999"/>
            <a:ext cx="6412501" cy="462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 도로 설계 계획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000" dirty="0" smtClean="0"/>
              <a:t>설계계획</a:t>
            </a:r>
            <a:endParaRPr lang="en-US" altLang="ko-KR" sz="20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000" dirty="0" smtClean="0"/>
              <a:t>설계속도</a:t>
            </a:r>
            <a:endParaRPr lang="en-US" altLang="ko-KR" sz="20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000" dirty="0" smtClean="0"/>
              <a:t>설계차량</a:t>
            </a: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종단 측량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종단측량야장</a:t>
            </a:r>
            <a:endParaRPr lang="en-US" altLang="ko-KR" sz="22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횡단 측량</a:t>
            </a:r>
            <a:endParaRPr lang="en-US" altLang="ko-KR" sz="2400" dirty="0" smtClean="0"/>
          </a:p>
          <a:p>
            <a:pPr lvl="2">
              <a:buFont typeface="Wingdings" pitchFamily="2" charset="2"/>
              <a:buChar char="Ø"/>
            </a:pPr>
            <a:r>
              <a:rPr lang="ko-KR" altLang="en-US" sz="2200" dirty="0" smtClean="0"/>
              <a:t>횡단측량야장</a:t>
            </a:r>
            <a:endParaRPr lang="en-US" altLang="ko-KR" sz="22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smtClean="0"/>
              <a:t>종단 곡선 설치</a:t>
            </a:r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400" dirty="0" err="1" smtClean="0"/>
              <a:t>토공량</a:t>
            </a:r>
            <a:r>
              <a:rPr lang="ko-KR" altLang="en-US" sz="2400" dirty="0" smtClean="0"/>
              <a:t> 산출</a:t>
            </a:r>
            <a:endParaRPr lang="en-US" altLang="ko-KR" sz="2400" dirty="0" smtClean="0"/>
          </a:p>
          <a:p>
            <a:endParaRPr lang="en-US" altLang="ko-KR" sz="2400" dirty="0" smtClean="0"/>
          </a:p>
          <a:p>
            <a:pPr>
              <a:buFont typeface="Wingdings" pitchFamily="2" charset="2"/>
              <a:buChar char="Ø"/>
            </a:pPr>
            <a:endParaRPr lang="ko-KR" altLang="en-US" sz="24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목</a:t>
            </a:r>
            <a:r>
              <a:rPr lang="en-US" altLang="ko-KR" dirty="0" smtClean="0"/>
              <a:t>	</a:t>
            </a:r>
            <a:r>
              <a:rPr lang="ko-KR" altLang="en-US" dirty="0" smtClean="0"/>
              <a:t>차</a:t>
            </a:r>
            <a:endParaRPr lang="ko-KR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9462" y="1497124"/>
            <a:ext cx="6446251" cy="465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차포물선.hwp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67544" y="1959545"/>
            <a:ext cx="8313793" cy="4277767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종단곡선 설치</a:t>
            </a:r>
            <a:endParaRPr lang="ko-KR" alt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최대종단경사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21540000">
            <a:off x="593388" y="1594473"/>
            <a:ext cx="7198399" cy="47244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최대 종단경사 설계</a:t>
            </a:r>
            <a:endParaRPr lang="ko-KR" altLang="en-US" dirty="0"/>
          </a:p>
        </p:txBody>
      </p:sp>
      <p:cxnSp>
        <p:nvCxnSpPr>
          <p:cNvPr id="10" name="직선 화살표 연결선 9"/>
          <p:cNvCxnSpPr/>
          <p:nvPr/>
        </p:nvCxnSpPr>
        <p:spPr>
          <a:xfrm rot="5400000">
            <a:off x="4644008" y="4149080"/>
            <a:ext cx="2304256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>
            <a:off x="1547664" y="5517232"/>
            <a:ext cx="403244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종단곡선최소길이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 rot="21540000">
            <a:off x="538998" y="1586278"/>
            <a:ext cx="8137458" cy="47244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종단곡선 설치 계획</a:t>
            </a:r>
            <a:endParaRPr lang="ko-KR" altLang="en-US" dirty="0"/>
          </a:p>
        </p:txBody>
      </p:sp>
      <p:cxnSp>
        <p:nvCxnSpPr>
          <p:cNvPr id="6" name="직선 연결선 5"/>
          <p:cNvCxnSpPr/>
          <p:nvPr/>
        </p:nvCxnSpPr>
        <p:spPr>
          <a:xfrm>
            <a:off x="2699792" y="5373216"/>
            <a:ext cx="48965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종단곡선 위치 선정</a:t>
            </a:r>
            <a:endParaRPr lang="ko-KR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35" y="1484785"/>
            <a:ext cx="9366473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도넛 4"/>
          <p:cNvSpPr/>
          <p:nvPr/>
        </p:nvSpPr>
        <p:spPr>
          <a:xfrm>
            <a:off x="4716016" y="2204944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도넛 5"/>
          <p:cNvSpPr/>
          <p:nvPr/>
        </p:nvSpPr>
        <p:spPr>
          <a:xfrm>
            <a:off x="8316496" y="2781008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도넛 6"/>
          <p:cNvSpPr/>
          <p:nvPr/>
        </p:nvSpPr>
        <p:spPr>
          <a:xfrm>
            <a:off x="395616" y="4077152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48478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오르막 경사 </a:t>
            </a:r>
            <a:r>
              <a:rPr lang="en-US" altLang="ko-KR" dirty="0" smtClean="0"/>
              <a:t>8.4%</a:t>
            </a:r>
          </a:p>
          <a:p>
            <a:pPr>
              <a:buFont typeface="Wingdings" pitchFamily="2" charset="2"/>
              <a:buChar char="Ø"/>
            </a:pPr>
            <a:r>
              <a:rPr lang="ko-KR" altLang="en-US" dirty="0" smtClean="0"/>
              <a:t>내리막 경사 </a:t>
            </a:r>
            <a:r>
              <a:rPr lang="en-US" altLang="ko-KR" dirty="0" smtClean="0"/>
              <a:t>3.1%</a:t>
            </a:r>
            <a:endParaRPr lang="ko-KR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종곡선계산1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204784"/>
            <a:ext cx="3600000" cy="4320000"/>
          </a:xfr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종단곡선 </a:t>
            </a:r>
            <a:r>
              <a:rPr lang="en-US" altLang="ko-KR" sz="2800" dirty="0" smtClean="0"/>
              <a:t>AB</a:t>
            </a:r>
            <a:endParaRPr lang="ko-KR" altLang="en-US" sz="2800" dirty="0"/>
          </a:p>
        </p:txBody>
      </p:sp>
      <p:pic>
        <p:nvPicPr>
          <p:cNvPr id="1027" name="Picture 3"/>
          <p:cNvPicPr preferRelativeResize="0">
            <a:picLocks noGrp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84784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종단곡선 </a:t>
            </a:r>
            <a:r>
              <a:rPr lang="en-US" altLang="ko-KR" sz="2800" dirty="0" smtClean="0"/>
              <a:t>AB</a:t>
            </a:r>
            <a:endParaRPr lang="ko-KR" altLang="en-US" sz="2800" dirty="0"/>
          </a:p>
        </p:txBody>
      </p:sp>
      <p:pic>
        <p:nvPicPr>
          <p:cNvPr id="2050" name="Picture 2"/>
          <p:cNvPicPr preferRelativeResize="0">
            <a:picLocks noGrp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내용 개체 틀 8" descr="종곡선계산2.jpg"/>
          <p:cNvPicPr preferRelativeResize="0">
            <a:picLocks noGrp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204864"/>
            <a:ext cx="3600000" cy="4320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종단곡선 </a:t>
            </a:r>
            <a:r>
              <a:rPr lang="en-US" altLang="ko-KR" sz="2800" dirty="0" smtClean="0"/>
              <a:t>AB</a:t>
            </a:r>
            <a:endParaRPr lang="ko-KR" altLang="en-US" sz="2800" dirty="0"/>
          </a:p>
        </p:txBody>
      </p:sp>
      <p:pic>
        <p:nvPicPr>
          <p:cNvPr id="9" name="내용 개체 틀 8" descr="종곡선계산2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220472" y="2204864"/>
            <a:ext cx="3600000" cy="4320000"/>
          </a:xfrm>
        </p:spPr>
      </p:pic>
      <p:pic>
        <p:nvPicPr>
          <p:cNvPr id="3074" name="Picture 2"/>
          <p:cNvPicPr preferRelativeResize="0">
            <a:picLocks noGrp="1" noChangeArrowheads="1"/>
          </p:cNvPicPr>
          <p:nvPr>
            <p:ph sz="quarter" idx="1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5040000" cy="50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내용 개체 틀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ko-KR" altLang="en-US" sz="2000" dirty="0" smtClean="0"/>
              <a:t>종합복지센터의 완공과 일반시민들의 사용개방으로 북문에서 진입해오는 이용자들의 편의를 위해 진입로가 필요하다고 판단</a:t>
            </a:r>
            <a:r>
              <a:rPr lang="en-US" altLang="ko-KR" sz="2000" dirty="0" smtClean="0"/>
              <a:t>.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 smtClean="0"/>
          </a:p>
          <a:p>
            <a:pPr>
              <a:buFont typeface="Wingdings" pitchFamily="2" charset="2"/>
              <a:buChar char="ü"/>
            </a:pPr>
            <a:r>
              <a:rPr lang="ko-KR" altLang="en-US" sz="2000" dirty="0" smtClean="0"/>
              <a:t>야산을 개간하여 단순 진입로 역할 뿐만 아닌 교내 산책로 역할</a:t>
            </a:r>
            <a:r>
              <a:rPr lang="en-US" altLang="ko-KR" sz="2000" dirty="0" smtClean="0"/>
              <a:t>.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도로 설계 계획</a:t>
            </a:r>
            <a:endParaRPr lang="ko-KR" altLang="en-US" dirty="0"/>
          </a:p>
        </p:txBody>
      </p:sp>
      <p:pic>
        <p:nvPicPr>
          <p:cNvPr id="7" name="내용 개체 틀 6" descr="항공지도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4714" y="1484784"/>
            <a:ext cx="4291583" cy="4248472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종단곡선 설치 후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28800"/>
            <a:ext cx="9421595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도넛 8"/>
          <p:cNvSpPr/>
          <p:nvPr/>
        </p:nvSpPr>
        <p:spPr>
          <a:xfrm>
            <a:off x="395536" y="4221088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도넛 9"/>
          <p:cNvSpPr/>
          <p:nvPr/>
        </p:nvSpPr>
        <p:spPr>
          <a:xfrm>
            <a:off x="4860032" y="2420888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도넛 10"/>
          <p:cNvSpPr/>
          <p:nvPr/>
        </p:nvSpPr>
        <p:spPr>
          <a:xfrm>
            <a:off x="8388504" y="2924944"/>
            <a:ext cx="720000" cy="720000"/>
          </a:xfrm>
          <a:prstGeom prst="donut">
            <a:avLst>
              <a:gd name="adj" fmla="val 880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성토 높이</a:t>
            </a:r>
            <a:endParaRPr lang="ko-KR" altLang="en-US" sz="28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3"/>
          </p:nvPr>
        </p:nvGraphicFramePr>
        <p:xfrm>
          <a:off x="780108" y="962744"/>
          <a:ext cx="7680324" cy="556978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0081"/>
                <a:gridCol w="1920081"/>
                <a:gridCol w="1920081"/>
                <a:gridCol w="1920081"/>
              </a:tblGrid>
              <a:tr h="3780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측점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지반고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절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성토고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예상 </a:t>
                      </a:r>
                      <a:r>
                        <a:rPr lang="ko-KR" altLang="en-US" sz="1400" dirty="0" err="1" smtClean="0"/>
                        <a:t>계획고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A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50m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-1.124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48.876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54.165m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-1.387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52.778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55.884m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-1.42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54.464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57.072m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-0.921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56.151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58.091m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-0.254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57.837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59.376m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+0.148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59.524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60.427m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+0.783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61.21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NO.6+12m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61.018m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+1.404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62.422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61.853m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+1.044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62.897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64.183m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+0.400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64.583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65.57m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+0.699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66.269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67.893m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+0.063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67.956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69.898m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-2.560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67.338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NO.12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73.461m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-2.132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71.329</a:t>
                      </a:r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성토 높이</a:t>
            </a:r>
            <a:endParaRPr lang="ko-KR" altLang="en-US" sz="28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3"/>
          </p:nvPr>
        </p:nvGraphicFramePr>
        <p:xfrm>
          <a:off x="780108" y="962744"/>
          <a:ext cx="7680324" cy="5562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0081"/>
                <a:gridCol w="1920081"/>
                <a:gridCol w="1920081"/>
                <a:gridCol w="192008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측점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지반고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절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,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성토고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예상 </a:t>
                      </a:r>
                      <a:r>
                        <a:rPr lang="ko-KR" altLang="en-US" sz="140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계획고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74.852m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-1.837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73.015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76.196m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-1.495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74.701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78.284m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-1.896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76.388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NO.15+10.9m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79.75m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-2.443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77.307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80.105m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-2.031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78.074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79.637m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+0.124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79.761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NO.18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80.595m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+0.505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81.1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NO.19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83.201m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-1.655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81.546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84.82m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-3.703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81.117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82.294m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-1.804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80.49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NO.22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79.831m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+0.034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79.865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79.438m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-0.201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79.237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79.594m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-0.984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78.61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NO.25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77.803m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+0.180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+mn-lt"/>
                        </a:rPr>
                        <a:t>77.983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608112"/>
          </a:xfrm>
        </p:spPr>
        <p:txBody>
          <a:bodyPr anchor="t"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ko-KR" altLang="en-US" sz="2800" dirty="0" smtClean="0"/>
              <a:t> 절</a:t>
            </a:r>
            <a:r>
              <a:rPr lang="en-US" altLang="ko-KR" sz="2800" dirty="0" smtClean="0"/>
              <a:t>, </a:t>
            </a:r>
            <a:r>
              <a:rPr lang="ko-KR" altLang="en-US" sz="2800" dirty="0" smtClean="0"/>
              <a:t>성토 높이</a:t>
            </a:r>
            <a:endParaRPr lang="ko-KR" altLang="en-US" sz="2800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sz="quarter" idx="13"/>
          </p:nvPr>
        </p:nvGraphicFramePr>
        <p:xfrm>
          <a:off x="780108" y="962744"/>
          <a:ext cx="7680324" cy="556260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920081"/>
                <a:gridCol w="1920081"/>
                <a:gridCol w="1920081"/>
                <a:gridCol w="1920081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측점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err="1" smtClean="0"/>
                        <a:t>지반고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절</a:t>
                      </a:r>
                      <a:r>
                        <a:rPr lang="en-US" altLang="ko-KR" sz="1400" dirty="0" smtClean="0"/>
                        <a:t>, </a:t>
                      </a:r>
                      <a:r>
                        <a:rPr lang="ko-KR" altLang="en-US" sz="1400" dirty="0" smtClean="0"/>
                        <a:t>성토고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/>
                        <a:t>예상 </a:t>
                      </a:r>
                      <a:r>
                        <a:rPr lang="ko-KR" altLang="en-US" sz="1400" dirty="0" err="1" smtClean="0"/>
                        <a:t>계획고</a:t>
                      </a:r>
                      <a:r>
                        <a:rPr lang="en-US" altLang="ko-KR" sz="1400" dirty="0" smtClean="0"/>
                        <a:t>(m)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77.263m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+0.094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77.357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77.432m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-0.702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76.73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NO.28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78.442m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-2.339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76.103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NO.29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77.763m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-2.287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75.476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77.41m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-2.561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74.849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77.19m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-2.967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74.223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NO.32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74.706m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-1.11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73.596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73.355m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-0.386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72.969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NO.33+12.8m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+mn-lt"/>
                          <a:ea typeface="바탕"/>
                        </a:rPr>
                        <a:t>72.568m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+0.053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/>
                        <a:t>72.621</a:t>
                      </a:r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횡단면도</a:t>
            </a:r>
            <a:endParaRPr lang="ko-KR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내용 개체 틀 14" descr="설계속도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3528" y="2201790"/>
            <a:ext cx="7680325" cy="3248170"/>
          </a:xfrm>
        </p:spPr>
      </p:pic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설계 속도</a:t>
            </a:r>
            <a:endParaRPr lang="ko-KR" altLang="en-US" dirty="0"/>
          </a:p>
        </p:txBody>
      </p:sp>
      <p:sp>
        <p:nvSpPr>
          <p:cNvPr id="16" name="도넛 15"/>
          <p:cNvSpPr/>
          <p:nvPr/>
        </p:nvSpPr>
        <p:spPr>
          <a:xfrm>
            <a:off x="5314289" y="4503619"/>
            <a:ext cx="540000" cy="540000"/>
          </a:xfrm>
          <a:prstGeom prst="donut">
            <a:avLst>
              <a:gd name="adj" fmla="val 12172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5733256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>
              <a:buFont typeface="Wingdings" pitchFamily="2" charset="2"/>
              <a:buChar char="Ø"/>
            </a:pPr>
            <a:r>
              <a:rPr lang="ko-KR" altLang="en-US" sz="2000" dirty="0" smtClean="0"/>
              <a:t> 도로 종류별 최소 설계속도에 의하여 </a:t>
            </a:r>
            <a:r>
              <a:rPr lang="en-US" altLang="ko-KR" sz="2000" dirty="0" smtClean="0"/>
              <a:t>40kph</a:t>
            </a:r>
            <a:r>
              <a:rPr lang="ko-KR" altLang="en-US" sz="2000" dirty="0" smtClean="0"/>
              <a:t>로</a:t>
            </a:r>
            <a:r>
              <a:rPr lang="en-US" altLang="ko-KR" sz="2000" dirty="0" smtClean="0"/>
              <a:t> </a:t>
            </a:r>
            <a:r>
              <a:rPr lang="ko-KR" altLang="en-US" sz="2000" dirty="0" smtClean="0"/>
              <a:t>결정</a:t>
            </a:r>
            <a:r>
              <a:rPr lang="en-US" altLang="ko-K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099" y="1463675"/>
            <a:ext cx="657897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80" y="1463675"/>
            <a:ext cx="65770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520" y="1463675"/>
            <a:ext cx="65961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80" y="1463675"/>
            <a:ext cx="65770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80" y="1463675"/>
            <a:ext cx="65770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4340" name="Picture 4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80" y="1463675"/>
            <a:ext cx="65770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5363" name="Picture 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805" y="1463675"/>
            <a:ext cx="664756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80" y="1463675"/>
            <a:ext cx="65770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설계 차량</a:t>
            </a:r>
            <a:endParaRPr lang="ko-KR" altLang="en-US" dirty="0"/>
          </a:p>
        </p:txBody>
      </p:sp>
      <p:graphicFrame>
        <p:nvGraphicFramePr>
          <p:cNvPr id="8" name="내용 개체 틀 7"/>
          <p:cNvGraphicFramePr>
            <a:graphicFrameLocks/>
          </p:cNvGraphicFramePr>
          <p:nvPr/>
        </p:nvGraphicFramePr>
        <p:xfrm>
          <a:off x="611560" y="4271496"/>
          <a:ext cx="82448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3505"/>
                <a:gridCol w="687705"/>
                <a:gridCol w="459105"/>
                <a:gridCol w="687705"/>
                <a:gridCol w="687705"/>
                <a:gridCol w="1373505"/>
                <a:gridCol w="1373505"/>
                <a:gridCol w="1602105"/>
              </a:tblGrid>
              <a:tr h="37084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소형 자동차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길이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폭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높이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축거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앞내민길이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 smtClean="0"/>
                        <a:t>뒷내민길이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/>
                        <a:t>최소반경회전</a:t>
                      </a:r>
                      <a:endParaRPr lang="ko-KR" altLang="en-US" dirty="0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4.7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2.7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0.8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1.2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/>
                        <a:t>6.0</a:t>
                      </a:r>
                      <a:endParaRPr lang="ko-KR" altLang="en-US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67240"/>
            <a:ext cx="784032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07" y="1463675"/>
            <a:ext cx="658656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4520" y="1463675"/>
            <a:ext cx="659613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080" y="1463675"/>
            <a:ext cx="657701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보정토량</a:t>
            </a:r>
            <a:r>
              <a:rPr lang="ko-KR" altLang="en-US" sz="2000" dirty="0" smtClean="0"/>
              <a:t> </a:t>
            </a:r>
            <a:r>
              <a:rPr lang="en-US" altLang="ko-KR" sz="2000" dirty="0" smtClean="0"/>
              <a:t>= </a:t>
            </a:r>
            <a:r>
              <a:rPr lang="ko-KR" altLang="en-US" sz="2000" dirty="0" smtClean="0"/>
              <a:t>성토체적 * </a:t>
            </a:r>
            <a:r>
              <a:rPr lang="en-US" altLang="ko-KR" sz="2000" dirty="0" smtClean="0"/>
              <a:t>1/C</a:t>
            </a:r>
          </a:p>
          <a:p>
            <a:pPr>
              <a:buFont typeface="Wingdings" pitchFamily="2" charset="2"/>
              <a:buChar char="Ø"/>
            </a:pPr>
            <a:r>
              <a:rPr lang="en-US" altLang="ko-KR" sz="2000" dirty="0" smtClean="0"/>
              <a:t> </a:t>
            </a:r>
            <a:r>
              <a:rPr lang="ko-KR" altLang="en-US" sz="2000" dirty="0" smtClean="0"/>
              <a:t>보정 </a:t>
            </a:r>
            <a:r>
              <a:rPr lang="ko-KR" altLang="en-US" sz="2000" dirty="0" err="1" smtClean="0"/>
              <a:t>토량의</a:t>
            </a:r>
            <a:r>
              <a:rPr lang="ko-KR" altLang="en-US" sz="2000" dirty="0" smtClean="0"/>
              <a:t> 환산계수</a:t>
            </a:r>
            <a:r>
              <a:rPr lang="en-US" altLang="ko-KR" sz="2000" dirty="0" smtClean="0"/>
              <a:t>(C)</a:t>
            </a:r>
            <a:r>
              <a:rPr lang="ko-KR" altLang="en-US" sz="2000" dirty="0" smtClean="0"/>
              <a:t>값은 </a:t>
            </a:r>
            <a:r>
              <a:rPr lang="ko-KR" altLang="en-US" sz="2000" dirty="0" err="1" smtClean="0"/>
              <a:t>모래질</a:t>
            </a:r>
            <a:r>
              <a:rPr lang="ko-KR" altLang="en-US" sz="2000" dirty="0" smtClean="0"/>
              <a:t> 흙의 </a:t>
            </a:r>
            <a:r>
              <a:rPr lang="en-US" altLang="ko-KR" sz="2000" dirty="0" smtClean="0"/>
              <a:t>C = 0.85 ~ 0.95 </a:t>
            </a:r>
            <a:r>
              <a:rPr lang="ko-KR" altLang="en-US" sz="2000" dirty="0" smtClean="0"/>
              <a:t>의  절충값 </a:t>
            </a:r>
            <a:r>
              <a:rPr lang="en-US" altLang="ko-KR" sz="2000" dirty="0" smtClean="0"/>
              <a:t>0.88</a:t>
            </a:r>
            <a:r>
              <a:rPr lang="ko-KR" altLang="en-US" sz="2000" dirty="0" smtClean="0"/>
              <a:t>을 취함</a:t>
            </a: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000" dirty="0" smtClean="0"/>
              <a:t> </a:t>
            </a:r>
            <a:r>
              <a:rPr lang="en-US" altLang="ko-KR" sz="2000" dirty="0" smtClean="0"/>
              <a:t> </a:t>
            </a:r>
            <a:r>
              <a:rPr lang="ko-KR" altLang="en-US" sz="2000" dirty="0" err="1" smtClean="0"/>
              <a:t>성토토량을</a:t>
            </a:r>
            <a:r>
              <a:rPr lang="ko-KR" altLang="en-US" sz="2000" dirty="0" smtClean="0"/>
              <a:t> 보정 </a:t>
            </a:r>
            <a:r>
              <a:rPr lang="ko-KR" altLang="en-US" sz="2000" dirty="0" err="1" smtClean="0"/>
              <a:t>토량으로</a:t>
            </a:r>
            <a:r>
              <a:rPr lang="ko-KR" altLang="en-US" sz="2000" dirty="0" smtClean="0"/>
              <a:t> 환산하는 이유 </a:t>
            </a:r>
            <a:r>
              <a:rPr lang="en-US" altLang="ko-KR" sz="2000" dirty="0" smtClean="0"/>
              <a:t>:  </a:t>
            </a:r>
            <a:r>
              <a:rPr lang="ko-KR" altLang="en-US" sz="2000" dirty="0" smtClean="0"/>
              <a:t> 절토 </a:t>
            </a:r>
            <a:r>
              <a:rPr lang="ko-KR" altLang="en-US" sz="2000" dirty="0" err="1" smtClean="0"/>
              <a:t>토량과</a:t>
            </a:r>
            <a:r>
              <a:rPr lang="ko-KR" altLang="en-US" sz="2000" dirty="0" smtClean="0"/>
              <a:t>  성토 </a:t>
            </a:r>
            <a:r>
              <a:rPr lang="ko-KR" altLang="en-US" sz="2000" dirty="0" err="1" smtClean="0"/>
              <a:t>토량</a:t>
            </a:r>
            <a:r>
              <a:rPr lang="ko-KR" altLang="en-US" sz="2000" dirty="0" smtClean="0"/>
              <a:t> 계산시 도면에서 </a:t>
            </a:r>
            <a:r>
              <a:rPr lang="ko-KR" altLang="en-US" sz="2000" dirty="0" err="1" smtClean="0"/>
              <a:t>구적기를</a:t>
            </a:r>
            <a:r>
              <a:rPr lang="ko-KR" altLang="en-US" sz="2000" dirty="0" smtClean="0"/>
              <a:t> 사용한 것은 </a:t>
            </a:r>
            <a:r>
              <a:rPr lang="ko-KR" altLang="en-US" sz="2000" dirty="0" smtClean="0"/>
              <a:t>동일 하나</a:t>
            </a:r>
            <a:r>
              <a:rPr lang="en-US" altLang="ko-KR" sz="2000" dirty="0" smtClean="0"/>
              <a:t>,   </a:t>
            </a:r>
            <a:r>
              <a:rPr lang="ko-KR" altLang="en-US" sz="2000" dirty="0" smtClean="0"/>
              <a:t>도면상에 나타난 </a:t>
            </a:r>
            <a:r>
              <a:rPr lang="ko-KR" altLang="en-US" sz="2000" dirty="0" err="1" smtClean="0"/>
              <a:t>토량은</a:t>
            </a:r>
            <a:r>
              <a:rPr lang="ko-KR" altLang="en-US" sz="2000" dirty="0" smtClean="0"/>
              <a:t>  절토 </a:t>
            </a:r>
            <a:r>
              <a:rPr lang="en-US" altLang="ko-KR" sz="2000" dirty="0" smtClean="0"/>
              <a:t>… </a:t>
            </a:r>
            <a:r>
              <a:rPr lang="ko-KR" altLang="en-US" sz="2000" dirty="0" smtClean="0"/>
              <a:t>자연상태 이고</a:t>
            </a:r>
            <a:r>
              <a:rPr lang="en-US" altLang="ko-KR" sz="2000" dirty="0" smtClean="0"/>
              <a:t>,</a:t>
            </a:r>
            <a:r>
              <a:rPr lang="ko-KR" altLang="en-US" sz="2000" dirty="0" smtClean="0"/>
              <a:t>   </a:t>
            </a:r>
            <a:r>
              <a:rPr lang="ko-KR" altLang="en-US" sz="2000" dirty="0" smtClean="0"/>
              <a:t>성토 </a:t>
            </a:r>
            <a:r>
              <a:rPr lang="en-US" altLang="ko-KR" sz="2000" dirty="0" smtClean="0"/>
              <a:t>… </a:t>
            </a:r>
            <a:r>
              <a:rPr lang="ko-KR" altLang="en-US" sz="2000" dirty="0" smtClean="0"/>
              <a:t>다짐상태 이다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따라서</a:t>
            </a:r>
            <a:r>
              <a:rPr lang="en-US" altLang="ko-KR" sz="2000" dirty="0" smtClean="0"/>
              <a:t>, </a:t>
            </a:r>
            <a:r>
              <a:rPr lang="ko-KR" altLang="en-US" sz="2000" dirty="0" err="1" smtClean="0"/>
              <a:t>누가토량을</a:t>
            </a:r>
            <a:r>
              <a:rPr lang="ko-KR" altLang="en-US" sz="2000" dirty="0" smtClean="0"/>
              <a:t> 계산하기 위해 성토를 절토와 같은 상태인 자연상태로 환산 하는 것이다</a:t>
            </a:r>
            <a:r>
              <a:rPr lang="en-US" altLang="ko-KR" sz="2000" dirty="0" smtClean="0"/>
              <a:t>.</a:t>
            </a:r>
            <a:r>
              <a:rPr lang="ko-KR" altLang="en-US" sz="2000" dirty="0" smtClean="0"/>
              <a:t> </a:t>
            </a: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/>
              <a:t>차인토량</a:t>
            </a:r>
            <a:r>
              <a:rPr lang="ko-KR" altLang="en-US" sz="2000" dirty="0" smtClean="0"/>
              <a:t>  </a:t>
            </a:r>
            <a:r>
              <a:rPr lang="en-US" altLang="ko-KR" sz="2000" dirty="0" smtClean="0"/>
              <a:t>=  </a:t>
            </a:r>
            <a:r>
              <a:rPr lang="ko-KR" altLang="en-US" sz="2000" dirty="0" err="1" smtClean="0"/>
              <a:t>절토량</a:t>
            </a:r>
            <a:r>
              <a:rPr lang="ko-KR" altLang="en-US" sz="2000" dirty="0" smtClean="0"/>
              <a:t>  </a:t>
            </a:r>
            <a:r>
              <a:rPr lang="en-US" altLang="ko-KR" sz="2000" dirty="0" smtClean="0"/>
              <a:t>-  </a:t>
            </a:r>
            <a:r>
              <a:rPr lang="ko-KR" altLang="en-US" sz="2000" dirty="0" err="1" smtClean="0"/>
              <a:t>보정토량</a:t>
            </a:r>
            <a:endParaRPr lang="en-US" altLang="ko-KR" sz="2000" dirty="0" smtClean="0"/>
          </a:p>
          <a:p>
            <a:pPr>
              <a:buFont typeface="Wingdings" pitchFamily="2" charset="2"/>
              <a:buChar char="Ø"/>
            </a:pPr>
            <a:r>
              <a:rPr lang="ko-KR" altLang="en-US" sz="2000" dirty="0" err="1" smtClean="0"/>
              <a:t>누가토량</a:t>
            </a:r>
            <a:r>
              <a:rPr lang="ko-KR" altLang="en-US" sz="2000" dirty="0" smtClean="0"/>
              <a:t>  </a:t>
            </a:r>
            <a:r>
              <a:rPr lang="en-US" altLang="ko-KR" sz="2000" dirty="0" smtClean="0"/>
              <a:t>=  </a:t>
            </a:r>
            <a:r>
              <a:rPr lang="ko-KR" altLang="en-US" sz="2000" dirty="0" smtClean="0"/>
              <a:t>전 측점의 </a:t>
            </a:r>
            <a:r>
              <a:rPr lang="ko-KR" altLang="en-US" sz="2000" dirty="0" err="1" smtClean="0"/>
              <a:t>누가토량</a:t>
            </a:r>
            <a:r>
              <a:rPr lang="ko-KR" altLang="en-US" sz="2000" dirty="0" smtClean="0"/>
              <a:t>  </a:t>
            </a:r>
            <a:r>
              <a:rPr lang="en-US" altLang="ko-KR" sz="2000" dirty="0" smtClean="0"/>
              <a:t>+ </a:t>
            </a:r>
            <a:r>
              <a:rPr lang="ko-KR" altLang="en-US" sz="2000" dirty="0" smtClean="0"/>
              <a:t>그 </a:t>
            </a:r>
            <a:r>
              <a:rPr lang="ko-KR" altLang="en-US" sz="2000" dirty="0" smtClean="0"/>
              <a:t>측점의 </a:t>
            </a:r>
            <a:r>
              <a:rPr lang="ko-KR" altLang="en-US" sz="2000" dirty="0" err="1" smtClean="0"/>
              <a:t>차인토량</a:t>
            </a:r>
            <a:endParaRPr lang="ko-KR" altLang="en-US" sz="20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토공량</a:t>
            </a:r>
            <a:r>
              <a:rPr lang="ko-KR" altLang="en-US" dirty="0" smtClean="0"/>
              <a:t> 계산</a:t>
            </a:r>
            <a:endParaRPr lang="ko-KR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332900" y="1266325"/>
          <a:ext cx="8478200" cy="540303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927100"/>
                <a:gridCol w="927100"/>
              </a:tblGrid>
              <a:tr h="35912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거리</a:t>
                      </a:r>
                      <a:r>
                        <a:rPr lang="en-US" altLang="ko-KR" sz="1200" u="none" strike="noStrike" dirty="0"/>
                        <a:t>(</a:t>
                      </a:r>
                      <a:r>
                        <a:rPr lang="en-US" sz="1200" u="none" strike="noStrike" dirty="0"/>
                        <a:t>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지점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/>
                        <a:t>절토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 dirty="0"/>
                        <a:t>성토</a:t>
                      </a:r>
                      <a:endParaRPr lang="ko-KR" altLang="en-US" sz="10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차인토량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누가토량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722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면적</a:t>
                      </a:r>
                      <a:r>
                        <a:rPr lang="en-US" altLang="ko-KR" sz="1200" u="none" strike="noStrike"/>
                        <a:t>(㎡)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체적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면적</a:t>
                      </a:r>
                      <a:r>
                        <a:rPr lang="en-US" altLang="ko-KR" sz="1200" u="none" strike="noStrike"/>
                        <a:t>(㎡)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체적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토량변화율</a:t>
                      </a:r>
                      <a:r>
                        <a:rPr lang="en-US" altLang="ko-KR" sz="1200" u="none" strike="noStrike"/>
                        <a:t>(</a:t>
                      </a:r>
                      <a:r>
                        <a:rPr lang="en-US" sz="1200" u="none" strike="noStrike"/>
                        <a:t>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 smtClean="0"/>
                        <a:t>보정토량</a:t>
                      </a:r>
                      <a:endParaRPr lang="en-US" altLang="ko-KR" sz="1200" u="none" strike="noStrike" dirty="0" smtClean="0"/>
                    </a:p>
                    <a:p>
                      <a:pPr algn="ctr" fontAlgn="ctr"/>
                      <a:r>
                        <a:rPr lang="en-US" altLang="ko-KR" sz="1200" u="none" strike="noStrike" dirty="0" smtClean="0"/>
                        <a:t>(</a:t>
                      </a:r>
                      <a:r>
                        <a:rPr lang="en-US" altLang="ko-KR" sz="1200" u="none" strike="noStrike" dirty="0"/>
                        <a:t>1/</a:t>
                      </a:r>
                      <a:r>
                        <a:rPr lang="en-US" sz="1200" u="none" strike="noStrike" dirty="0"/>
                        <a:t>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-106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-106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-106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-169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-169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-275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-80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-108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-383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89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102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-119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-502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175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199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-200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-702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12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319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362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-362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-1064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NO.6+12m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271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308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-308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-1372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173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197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-197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-1569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302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344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-344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-1913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314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357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-357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-2270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912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237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269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-285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-2556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토량계산표</a:t>
            </a:r>
            <a:endParaRPr lang="ko-KR" alt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332900" y="1268760"/>
          <a:ext cx="8478200" cy="5401048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828000"/>
                <a:gridCol w="927100"/>
                <a:gridCol w="927100"/>
              </a:tblGrid>
              <a:tr h="33217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거리</a:t>
                      </a:r>
                      <a:r>
                        <a:rPr lang="en-US" altLang="ko-KR" sz="1200" u="none" strike="noStrike" dirty="0"/>
                        <a:t>(</a:t>
                      </a:r>
                      <a:r>
                        <a:rPr lang="en-US" sz="1200" u="none" strike="noStrike" dirty="0"/>
                        <a:t>m)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지점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/>
                        <a:t>절토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/>
                        <a:t>성토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/>
                        <a:t>차인토량</a:t>
                      </a:r>
                      <a:r>
                        <a:rPr lang="en-US" altLang="ko-KR" sz="1200" u="none" strike="noStrike" dirty="0"/>
                        <a:t>(㎥)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누가토량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7475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면적</a:t>
                      </a:r>
                      <a:r>
                        <a:rPr lang="en-US" altLang="ko-KR" sz="1200" u="none" strike="noStrike"/>
                        <a:t>(㎡)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체적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면적</a:t>
                      </a:r>
                      <a:r>
                        <a:rPr lang="en-US" altLang="ko-KR" sz="1200" u="none" strike="noStrike"/>
                        <a:t>(㎡)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체적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토량변화율</a:t>
                      </a:r>
                      <a:r>
                        <a:rPr lang="en-US" altLang="ko-KR" sz="1200" u="none" strike="noStrike"/>
                        <a:t>(</a:t>
                      </a:r>
                      <a:r>
                        <a:rPr lang="en-US" sz="1200" u="none" strike="noStrike"/>
                        <a:t>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err="1" smtClean="0"/>
                        <a:t>보정토량</a:t>
                      </a:r>
                      <a:endParaRPr lang="en-US" altLang="ko-KR" sz="1200" u="none" strike="noStrike" dirty="0" smtClean="0"/>
                    </a:p>
                    <a:p>
                      <a:pPr algn="ctr" fontAlgn="ctr"/>
                      <a:r>
                        <a:rPr lang="en-US" altLang="ko-KR" sz="1200" u="none" strike="noStrike" dirty="0" smtClean="0"/>
                        <a:t>(</a:t>
                      </a:r>
                      <a:r>
                        <a:rPr lang="en-US" altLang="ko-KR" sz="1200" u="none" strike="noStrike" dirty="0"/>
                        <a:t>1/</a:t>
                      </a:r>
                      <a:r>
                        <a:rPr lang="en-US" sz="1200" u="none" strike="noStrike" dirty="0"/>
                        <a:t>C)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NO.11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78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89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-103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-2659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NO.12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-128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-176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-2835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-232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-232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-3067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-160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-160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-3227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10.9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-189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-189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-3416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74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9.1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NO.15+10.9m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-166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-166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-3581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-129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-129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-3710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-110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121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137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-247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-3957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233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-233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-4190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NO.19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-137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84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96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-233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-4423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146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146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-4277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248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52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60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188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-4088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273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310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-345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-4434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3217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287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326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-327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-4761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토량계산표</a:t>
            </a:r>
            <a:endParaRPr lang="ko-KR" alt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251520" y="1340768"/>
          <a:ext cx="8628743" cy="5399996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752727"/>
                <a:gridCol w="752727"/>
                <a:gridCol w="752727"/>
                <a:gridCol w="752727"/>
                <a:gridCol w="752727"/>
                <a:gridCol w="752727"/>
                <a:gridCol w="752727"/>
                <a:gridCol w="752727"/>
                <a:gridCol w="752727"/>
                <a:gridCol w="927100"/>
                <a:gridCol w="927100"/>
              </a:tblGrid>
              <a:tr h="353950">
                <a:tc rowSpan="2">
                  <a:txBody>
                    <a:bodyPr/>
                    <a:lstStyle/>
                    <a:p>
                      <a:pPr algn="ctr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 smtClean="0"/>
                        <a:t>거리</a:t>
                      </a:r>
                      <a:r>
                        <a:rPr lang="en-US" altLang="ko-KR" sz="1200" u="none" strike="noStrike" dirty="0" smtClean="0"/>
                        <a:t>(m)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지점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/>
                        <a:t>절토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ko-KR" altLang="en-US" sz="1000" u="none" strike="noStrike"/>
                        <a:t>성토</a:t>
                      </a:r>
                      <a:endParaRPr lang="ko-KR" altLang="en-US" sz="10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차인토량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누가토량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9932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면적</a:t>
                      </a:r>
                      <a:r>
                        <a:rPr lang="en-US" altLang="ko-KR" sz="1200" u="none" strike="noStrike"/>
                        <a:t>(㎡)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체적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면적</a:t>
                      </a:r>
                      <a:r>
                        <a:rPr lang="en-US" altLang="ko-KR" sz="1200" u="none" strike="noStrike"/>
                        <a:t>(㎡)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체적</a:t>
                      </a:r>
                      <a:r>
                        <a:rPr lang="en-US" altLang="ko-KR" sz="1200" u="none" strike="noStrike"/>
                        <a:t>(㎥)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토량변화율</a:t>
                      </a:r>
                      <a:r>
                        <a:rPr lang="en-US" altLang="ko-KR" sz="1200" u="none" strike="noStrike"/>
                        <a:t>(</a:t>
                      </a:r>
                      <a:r>
                        <a:rPr lang="en-US" sz="1200" u="none" strike="noStrike"/>
                        <a:t>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보정토량</a:t>
                      </a:r>
                      <a:r>
                        <a:rPr lang="en-US" altLang="ko-KR" sz="1200" u="none" strike="noStrike"/>
                        <a:t>(1/</a:t>
                      </a:r>
                      <a:r>
                        <a:rPr lang="en-US" sz="1200" u="none" strike="noStrike"/>
                        <a:t>C)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 dirty="0"/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108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122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-134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-4895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20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304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346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-357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-5252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/>
                        <a:t>NO.26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458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520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-520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-5772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225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256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-265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-6038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NO.28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-14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-153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-188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-6225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NO.29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-242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-242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-6468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NO.30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-234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-234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-6702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NO.31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-322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-322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-7024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20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NO.32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-195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242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275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-470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-7495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12.6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NO.33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395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0.88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449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-460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-7955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9932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합계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692.6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/>
                        <a:t>NO.33+12.6m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9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154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0.88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175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-176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-8131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-2488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/>
                        <a:t>4966 </a:t>
                      </a:r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/>
                        <a:t>　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5643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u="none" strike="noStrike" dirty="0"/>
                        <a:t>-8131 </a:t>
                      </a:r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200" u="none" strike="noStrike" dirty="0"/>
                        <a:t>　</a:t>
                      </a:r>
                      <a:endParaRPr lang="ko-KR" altLang="en-US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  <a:tr h="353950"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altLang="ko-KR" sz="1200" b="0" i="0" u="none" strike="noStrike" dirty="0">
                        <a:solidFill>
                          <a:srgbClr val="000000"/>
                        </a:solidFill>
                        <a:latin typeface="맑은 고딕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</a:t>
            </a:r>
            <a:r>
              <a:rPr lang="ko-KR" altLang="en-US" dirty="0" err="1" smtClean="0"/>
              <a:t>토량계산표</a:t>
            </a:r>
            <a:endParaRPr lang="ko-KR" alt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altLang="ko-KR" sz="3200" dirty="0" smtClean="0"/>
              <a:t> </a:t>
            </a:r>
            <a:r>
              <a:rPr lang="ko-KR" altLang="en-US" sz="3200" dirty="0" err="1" smtClean="0"/>
              <a:t>절토량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: 2488 m3</a:t>
            </a:r>
          </a:p>
          <a:p>
            <a:pPr>
              <a:buFont typeface="Wingdings" pitchFamily="2" charset="2"/>
              <a:buChar char="Ø"/>
            </a:pPr>
            <a:r>
              <a:rPr lang="ko-KR" altLang="en-US" sz="3200" dirty="0" err="1" smtClean="0"/>
              <a:t>성토량</a:t>
            </a:r>
            <a:r>
              <a:rPr lang="ko-KR" altLang="en-US" sz="3200" dirty="0" smtClean="0"/>
              <a:t> </a:t>
            </a:r>
            <a:r>
              <a:rPr lang="en-US" altLang="ko-KR" sz="3200" dirty="0" smtClean="0"/>
              <a:t>:  8131 m3</a:t>
            </a:r>
          </a:p>
          <a:p>
            <a:endParaRPr lang="en-US" altLang="ko-KR" sz="3200" dirty="0" smtClean="0"/>
          </a:p>
          <a:p>
            <a:endParaRPr lang="ko-KR" altLang="en-US" sz="3200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토공량</a:t>
            </a:r>
            <a:r>
              <a:rPr lang="ko-KR" altLang="en-US" dirty="0" smtClean="0"/>
              <a:t> 계산 결과</a:t>
            </a:r>
            <a:endParaRPr lang="ko-KR" alt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토적도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sz="quarter" idx="13"/>
          </p:nvPr>
        </p:nvGraphicFramePr>
        <p:xfrm>
          <a:off x="1" y="1463674"/>
          <a:ext cx="9144000" cy="5394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altLang="ko-KR" dirty="0" smtClean="0"/>
              <a:t> </a:t>
            </a:r>
            <a:r>
              <a:rPr lang="ko-KR" altLang="en-US" dirty="0" smtClean="0"/>
              <a:t>기타 시설계획</a:t>
            </a:r>
            <a:endParaRPr lang="ko-KR" altLang="en-US" dirty="0"/>
          </a:p>
        </p:txBody>
      </p:sp>
      <p:sp>
        <p:nvSpPr>
          <p:cNvPr id="11" name="내용 개체 틀 1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8035998" cy="4724400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err="1" smtClean="0"/>
              <a:t>도로폭을</a:t>
            </a:r>
            <a:r>
              <a:rPr lang="ko-KR" altLang="en-US" dirty="0" smtClean="0"/>
              <a:t> 최소화 하고 보도나 자전거 도로를 설치하여 산책로기능을 확대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녹지대는 자연상대 그대로를 이용함</a:t>
            </a:r>
            <a:r>
              <a:rPr lang="en-US" altLang="ko-KR" dirty="0" smtClean="0"/>
              <a:t>.</a:t>
            </a:r>
          </a:p>
          <a:p>
            <a:pPr>
              <a:buFont typeface="Wingdings" pitchFamily="2" charset="2"/>
              <a:buChar char="l"/>
            </a:pPr>
            <a:r>
              <a:rPr lang="en-US" altLang="ko-KR" dirty="0" smtClean="0"/>
              <a:t> </a:t>
            </a:r>
            <a:r>
              <a:rPr lang="ko-KR" altLang="en-US" dirty="0" smtClean="0"/>
              <a:t>과속방지턱 설치로 차량의 고속화 예방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908679" cy="33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</a:t>
            </a:r>
            <a:r>
              <a:rPr lang="en-US" altLang="ko-KR" dirty="0" smtClean="0"/>
              <a:t>·</a:t>
            </a:r>
            <a:r>
              <a:rPr lang="ko-KR" altLang="en-US" dirty="0" smtClean="0"/>
              <a:t>횡단 측량 </a:t>
            </a:r>
            <a:endParaRPr lang="ko-KR" altLang="en-US" dirty="0"/>
          </a:p>
        </p:txBody>
      </p:sp>
      <p:pic>
        <p:nvPicPr>
          <p:cNvPr id="4" name="내용 개체 틀 3" descr="위성지도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31540" y="1556792"/>
            <a:ext cx="8280920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1565666" y="1628800"/>
            <a:ext cx="6012668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ko-KR" altLang="en-US" dirty="0" smtClean="0"/>
              <a:t>대구대 북문</a:t>
            </a:r>
            <a:r>
              <a:rPr lang="en-US" altLang="ko-KR" dirty="0" smtClean="0"/>
              <a:t>(</a:t>
            </a:r>
            <a:r>
              <a:rPr lang="ko-KR" altLang="en-US" dirty="0" smtClean="0"/>
              <a:t>금호방면</a:t>
            </a:r>
            <a:r>
              <a:rPr lang="en-US" altLang="ko-KR" dirty="0" smtClean="0"/>
              <a:t>)	</a:t>
            </a:r>
            <a:r>
              <a:rPr lang="en-US" altLang="ko-KR" dirty="0" smtClean="0">
                <a:sym typeface="Wingdings" pitchFamily="2" charset="2"/>
              </a:rPr>
              <a:t>	</a:t>
            </a:r>
            <a:r>
              <a:rPr lang="ko-KR" altLang="en-US" dirty="0" smtClean="0">
                <a:sym typeface="Wingdings" pitchFamily="2" charset="2"/>
              </a:rPr>
              <a:t>대구대  종합복지센터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2060848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/>
              <a:t>종단 거리 </a:t>
            </a:r>
            <a:r>
              <a:rPr lang="en-US" altLang="ko-KR" sz="2000" dirty="0" smtClean="0"/>
              <a:t>: 672.8m</a:t>
            </a:r>
          </a:p>
          <a:p>
            <a:r>
              <a:rPr lang="en-US" altLang="ko-KR" sz="2000" dirty="0" smtClean="0"/>
              <a:t>A</a:t>
            </a:r>
            <a:r>
              <a:rPr lang="ko-KR" altLang="en-US" sz="2000" dirty="0" smtClean="0"/>
              <a:t>점 지반 고 </a:t>
            </a:r>
            <a:r>
              <a:rPr lang="en-US" altLang="ko-KR" sz="2000" dirty="0" smtClean="0"/>
              <a:t>: 50.0m</a:t>
            </a:r>
          </a:p>
          <a:p>
            <a:r>
              <a:rPr lang="ko-KR" altLang="en-US" sz="2000" dirty="0" smtClean="0"/>
              <a:t>측점 간격 </a:t>
            </a:r>
            <a:r>
              <a:rPr lang="en-US" altLang="ko-KR" sz="2000" dirty="0" smtClean="0"/>
              <a:t>: 20m</a:t>
            </a:r>
          </a:p>
          <a:p>
            <a:r>
              <a:rPr lang="ko-KR" altLang="en-US" sz="2000" dirty="0" smtClean="0"/>
              <a:t>계획도로 폭 </a:t>
            </a:r>
            <a:r>
              <a:rPr lang="en-US" altLang="ko-KR" sz="2000" dirty="0" smtClean="0"/>
              <a:t>: 8m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sz="quarter" idx="13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ko-KR" altLang="en-US" sz="8800" dirty="0" smtClean="0"/>
              <a:t>감사합니다</a:t>
            </a:r>
            <a:r>
              <a:rPr lang="en-US" altLang="ko-KR" sz="8800" dirty="0" smtClean="0"/>
              <a:t>.</a:t>
            </a:r>
            <a:endParaRPr lang="ko-KR" altLang="en-US" sz="8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내용 개체 틀 7" descr="6342251165483727638370.jpg"/>
          <p:cNvPicPr preferRelativeResize="0">
            <a:picLocks noGrp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5043442" y="2074703"/>
            <a:ext cx="3600000" cy="4320000"/>
          </a:xfrm>
        </p:spPr>
      </p:pic>
      <p:pic>
        <p:nvPicPr>
          <p:cNvPr id="7" name="내용 개체 틀 6" descr="6342251168696227638371.jpg"/>
          <p:cNvPicPr preferRelativeResize="0">
            <a:picLocks noGrp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>
          <a:xfrm>
            <a:off x="495254" y="2074703"/>
            <a:ext cx="3600000" cy="4320000"/>
          </a:xfrm>
        </p:spPr>
      </p:pic>
      <p:sp>
        <p:nvSpPr>
          <p:cNvPr id="9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ko-KR" altLang="en-US" dirty="0" smtClean="0"/>
              <a:t> 종</a:t>
            </a:r>
            <a:r>
              <a:rPr lang="en-US" altLang="ko-KR" dirty="0" smtClean="0"/>
              <a:t>·</a:t>
            </a:r>
            <a:r>
              <a:rPr lang="ko-KR" altLang="en-US" dirty="0" smtClean="0"/>
              <a:t>횡단 측량 실시 </a:t>
            </a: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3200" dirty="0" smtClean="0"/>
              <a:t>종단 측량 야장</a:t>
            </a:r>
            <a:endParaRPr lang="ko-KR" altLang="en-US" sz="3200" dirty="0"/>
          </a:p>
        </p:txBody>
      </p:sp>
      <p:pic>
        <p:nvPicPr>
          <p:cNvPr id="7" name="내용 개체 틀 6" descr="종단측량야장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180032" y="189000"/>
            <a:ext cx="4680000" cy="6480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ko-KR" altLang="en-US" sz="3200" dirty="0" smtClean="0"/>
              <a:t>횡단 측량 야장</a:t>
            </a:r>
            <a:endParaRPr lang="ko-KR" altLang="en-US" sz="3200" dirty="0"/>
          </a:p>
        </p:txBody>
      </p:sp>
      <p:pic>
        <p:nvPicPr>
          <p:cNvPr id="4" name="내용 개체 틀 3" descr="횡단측량야장1.bmp"/>
          <p:cNvPicPr preferRelativeResize="0">
            <a:picLocks noGrp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237006" y="188640"/>
            <a:ext cx="4320000" cy="6480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사용자 지정 4">
      <a:dk1>
        <a:srgbClr val="005878"/>
      </a:dk1>
      <a:lt1>
        <a:srgbClr val="FFFFFF"/>
      </a:lt1>
      <a:dk2>
        <a:srgbClr val="00B0F0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15C0FF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TS101790491</Template>
  <TotalTime>522</TotalTime>
  <Words>1164</Words>
  <Application>Microsoft Office PowerPoint</Application>
  <PresentationFormat>화면 슬라이드 쇼(4:3)</PresentationFormat>
  <Paragraphs>687</Paragraphs>
  <Slides>60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60</vt:i4>
      </vt:variant>
    </vt:vector>
  </HeadingPairs>
  <TitlesOfParts>
    <vt:vector size="61" baseType="lpstr">
      <vt:lpstr>Mylar</vt:lpstr>
      <vt:lpstr>도로기하구조설계</vt:lpstr>
      <vt:lpstr> 목 차</vt:lpstr>
      <vt:lpstr>도로 설계 계획</vt:lpstr>
      <vt:lpstr> 설계 속도</vt:lpstr>
      <vt:lpstr> 설계 차량</vt:lpstr>
      <vt:lpstr> 종·횡단 측량 </vt:lpstr>
      <vt:lpstr> 종·횡단 측량 실시 </vt:lpstr>
      <vt:lpstr>슬라이드 8</vt:lpstr>
      <vt:lpstr>슬라이드 9</vt:lpstr>
      <vt:lpstr>슬라이드 10</vt:lpstr>
      <vt:lpstr>슬라이드 11</vt:lpstr>
      <vt:lpstr> 종단면도(CAD)</vt:lpstr>
      <vt:lpstr> 횡단 지형도(CAD)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 종단곡선 설치</vt:lpstr>
      <vt:lpstr> 최대 종단경사 설계</vt:lpstr>
      <vt:lpstr> 종단곡선 설치 계획</vt:lpstr>
      <vt:lpstr> 종단곡선 위치 선정</vt:lpstr>
      <vt:lpstr>종단곡선 AB</vt:lpstr>
      <vt:lpstr>종단곡선 AB</vt:lpstr>
      <vt:lpstr>종단곡선 AB</vt:lpstr>
      <vt:lpstr> 종단곡선 설치 후</vt:lpstr>
      <vt:lpstr> 절, 성토 높이</vt:lpstr>
      <vt:lpstr> 절, 성토 높이</vt:lpstr>
      <vt:lpstr> 절, 성토 높이</vt:lpstr>
      <vt:lpstr> 횡단면도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 토공량 계산</vt:lpstr>
      <vt:lpstr> 토량계산표</vt:lpstr>
      <vt:lpstr> 토량계산표</vt:lpstr>
      <vt:lpstr> 토량계산표</vt:lpstr>
      <vt:lpstr> 토공량 계산 결과</vt:lpstr>
      <vt:lpstr> 토적도</vt:lpstr>
      <vt:lpstr> 기타 시설계획</vt:lpstr>
      <vt:lpstr>슬라이드 60</vt:lpstr>
    </vt:vector>
  </TitlesOfParts>
  <Company>Black Edition SP3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도로기하구조설계</dc:title>
  <dc:creator>Windows XP</dc:creator>
  <cp:lastModifiedBy>Windows XP</cp:lastModifiedBy>
  <cp:revision>48</cp:revision>
  <dcterms:created xsi:type="dcterms:W3CDTF">2010-10-27T10:44:29Z</dcterms:created>
  <dcterms:modified xsi:type="dcterms:W3CDTF">2010-11-01T02:04:23Z</dcterms:modified>
</cp:coreProperties>
</file>