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260" autoAdjust="0"/>
  </p:normalViewPr>
  <p:slideViewPr>
    <p:cSldViewPr>
      <p:cViewPr>
        <p:scale>
          <a:sx n="125" d="100"/>
          <a:sy n="125" d="100"/>
        </p:scale>
        <p:origin x="-588" y="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2019-07-18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909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2019-07-18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7863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2019-07-18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3986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2019-07-18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8489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2019-07-18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876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2019-07-18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3215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2019-07-18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5373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2019-07-18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0100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2019-07-18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832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2019-07-18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8581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2019-07-18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9423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35582-1423-4364-B2FE-522586B227B3}" type="datetimeFigureOut">
              <a:rPr lang="ko-KR" altLang="en-US" smtClean="0"/>
              <a:t>2019-07-18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316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직사각형 181"/>
          <p:cNvSpPr/>
          <p:nvPr/>
        </p:nvSpPr>
        <p:spPr>
          <a:xfrm>
            <a:off x="251520" y="1054329"/>
            <a:ext cx="2160240" cy="500359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900" smtClean="0"/>
          </a:p>
        </p:txBody>
      </p:sp>
      <p:sp>
        <p:nvSpPr>
          <p:cNvPr id="183" name="직사각형 182"/>
          <p:cNvSpPr/>
          <p:nvPr/>
        </p:nvSpPr>
        <p:spPr>
          <a:xfrm>
            <a:off x="2411760" y="1054329"/>
            <a:ext cx="2160240" cy="500359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900" smtClean="0"/>
          </a:p>
        </p:txBody>
      </p:sp>
      <p:sp>
        <p:nvSpPr>
          <p:cNvPr id="184" name="직사각형 183"/>
          <p:cNvSpPr/>
          <p:nvPr/>
        </p:nvSpPr>
        <p:spPr>
          <a:xfrm>
            <a:off x="4572000" y="1054329"/>
            <a:ext cx="2160240" cy="500359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900" smtClean="0"/>
          </a:p>
        </p:txBody>
      </p:sp>
      <p:sp>
        <p:nvSpPr>
          <p:cNvPr id="185" name="직사각형 184"/>
          <p:cNvSpPr/>
          <p:nvPr/>
        </p:nvSpPr>
        <p:spPr>
          <a:xfrm>
            <a:off x="6739380" y="1054329"/>
            <a:ext cx="2160240" cy="500359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900" smtClean="0"/>
          </a:p>
        </p:txBody>
      </p:sp>
      <p:sp>
        <p:nvSpPr>
          <p:cNvPr id="2" name="직사각형 1"/>
          <p:cNvSpPr/>
          <p:nvPr/>
        </p:nvSpPr>
        <p:spPr>
          <a:xfrm>
            <a:off x="323528" y="3763587"/>
            <a:ext cx="936104" cy="433865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도시계획의</a:t>
            </a:r>
            <a:r>
              <a:rPr lang="en-US" altLang="ko-KR" sz="900" dirty="0" smtClean="0"/>
              <a:t/>
            </a:r>
            <a:br>
              <a:rPr lang="en-US" altLang="ko-KR" sz="900" dirty="0" smtClean="0"/>
            </a:br>
            <a:r>
              <a:rPr lang="ko-KR" altLang="en-US" sz="900" dirty="0" smtClean="0"/>
              <a:t>이해</a:t>
            </a:r>
            <a:endParaRPr lang="en-US" altLang="ko-KR" sz="900" dirty="0" smtClean="0"/>
          </a:p>
        </p:txBody>
      </p:sp>
      <p:sp>
        <p:nvSpPr>
          <p:cNvPr id="3" name="직사각형 2"/>
          <p:cNvSpPr/>
          <p:nvPr/>
        </p:nvSpPr>
        <p:spPr>
          <a:xfrm>
            <a:off x="1403648" y="1504361"/>
            <a:ext cx="936104" cy="432048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도시계획</a:t>
            </a:r>
            <a:r>
              <a:rPr lang="en-US" altLang="ko-KR" sz="900" smtClean="0"/>
              <a:t/>
            </a:r>
            <a:br>
              <a:rPr lang="en-US" altLang="ko-KR" sz="900" smtClean="0"/>
            </a:br>
            <a:r>
              <a:rPr lang="ko-KR" altLang="en-US" sz="900" smtClean="0"/>
              <a:t>표현방법론</a:t>
            </a:r>
            <a:endParaRPr lang="en-US" altLang="ko-KR" sz="900" smtClean="0"/>
          </a:p>
        </p:txBody>
      </p:sp>
      <p:sp>
        <p:nvSpPr>
          <p:cNvPr id="4" name="직사각형 3"/>
          <p:cNvSpPr/>
          <p:nvPr/>
        </p:nvSpPr>
        <p:spPr>
          <a:xfrm>
            <a:off x="1403648" y="4897124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지역개발의</a:t>
            </a:r>
            <a:r>
              <a:rPr lang="en-US" altLang="ko-KR" sz="900" dirty="0" smtClean="0"/>
              <a:t/>
            </a:r>
            <a:br>
              <a:rPr lang="en-US" altLang="ko-KR" sz="900" dirty="0" smtClean="0"/>
            </a:br>
            <a:r>
              <a:rPr lang="ko-KR" altLang="en-US" sz="900" dirty="0" smtClean="0"/>
              <a:t>이해</a:t>
            </a:r>
            <a:endParaRPr lang="en-US" altLang="ko-KR" sz="900" dirty="0" smtClean="0"/>
          </a:p>
        </p:txBody>
      </p:sp>
      <p:sp>
        <p:nvSpPr>
          <p:cNvPr id="10" name="직사각형 9"/>
          <p:cNvSpPr/>
          <p:nvPr/>
        </p:nvSpPr>
        <p:spPr>
          <a:xfrm>
            <a:off x="2483768" y="2065415"/>
            <a:ext cx="936104" cy="432048"/>
          </a:xfrm>
          <a:prstGeom prst="rect">
            <a:avLst/>
          </a:prstGeom>
          <a:solidFill>
            <a:schemeClr val="bg1"/>
          </a:solidFill>
          <a:ln>
            <a:prstDash val="solid"/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>
                <a:solidFill>
                  <a:schemeClr val="tx1"/>
                </a:solidFill>
              </a:rPr>
              <a:t>건축학개론</a:t>
            </a:r>
            <a:endParaRPr lang="en-US" altLang="ko-KR" sz="900" dirty="0" smtClean="0">
              <a:solidFill>
                <a:schemeClr val="tx1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2483768" y="4886334"/>
            <a:ext cx="936104" cy="432048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계획이론</a:t>
            </a:r>
            <a:endParaRPr lang="en-US" altLang="ko-KR" sz="900" dirty="0" smtClean="0"/>
          </a:p>
        </p:txBody>
      </p:sp>
      <p:sp>
        <p:nvSpPr>
          <p:cNvPr id="12" name="직사각형 11"/>
          <p:cNvSpPr/>
          <p:nvPr/>
        </p:nvSpPr>
        <p:spPr>
          <a:xfrm>
            <a:off x="2483768" y="2641479"/>
            <a:ext cx="936104" cy="432048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도시건축실습</a:t>
            </a:r>
            <a:endParaRPr lang="en-US" altLang="ko-KR" sz="900" dirty="0" smtClean="0"/>
          </a:p>
        </p:txBody>
      </p:sp>
      <p:sp>
        <p:nvSpPr>
          <p:cNvPr id="13" name="직사각형 12"/>
          <p:cNvSpPr/>
          <p:nvPr/>
        </p:nvSpPr>
        <p:spPr>
          <a:xfrm>
            <a:off x="2483768" y="3763588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도시구조론</a:t>
            </a:r>
            <a:endParaRPr lang="en-US" altLang="ko-KR" sz="900" smtClean="0"/>
          </a:p>
        </p:txBody>
      </p:sp>
      <p:sp>
        <p:nvSpPr>
          <p:cNvPr id="15" name="직사각형 14"/>
          <p:cNvSpPr/>
          <p:nvPr/>
        </p:nvSpPr>
        <p:spPr>
          <a:xfrm>
            <a:off x="2483768" y="1504361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900" smtClean="0"/>
              <a:t>GIS</a:t>
            </a:r>
            <a:r>
              <a:rPr lang="ko-KR" altLang="en-US" sz="900" smtClean="0"/>
              <a:t>개론</a:t>
            </a:r>
            <a:endParaRPr lang="en-US" altLang="ko-KR" sz="900" smtClean="0"/>
          </a:p>
        </p:txBody>
      </p:sp>
      <p:sp>
        <p:nvSpPr>
          <p:cNvPr id="17" name="직사각형 16"/>
          <p:cNvSpPr/>
          <p:nvPr/>
        </p:nvSpPr>
        <p:spPr>
          <a:xfrm>
            <a:off x="3563888" y="4330582"/>
            <a:ext cx="936104" cy="432048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err="1" smtClean="0"/>
              <a:t>경제분석론</a:t>
            </a:r>
            <a:endParaRPr lang="en-US" altLang="ko-KR" sz="900" dirty="0" smtClean="0"/>
          </a:p>
        </p:txBody>
      </p:sp>
      <p:sp>
        <p:nvSpPr>
          <p:cNvPr id="18" name="직사각형 17"/>
          <p:cNvSpPr/>
          <p:nvPr/>
        </p:nvSpPr>
        <p:spPr>
          <a:xfrm>
            <a:off x="3563888" y="2641479"/>
            <a:ext cx="936104" cy="432048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err="1" smtClean="0"/>
              <a:t>계획과정론</a:t>
            </a:r>
            <a:r>
              <a:rPr lang="en-US" altLang="ko-KR" sz="900" dirty="0" smtClean="0"/>
              <a:t/>
            </a:r>
            <a:br>
              <a:rPr lang="en-US" altLang="ko-KR" sz="900" dirty="0" smtClean="0"/>
            </a:br>
            <a:r>
              <a:rPr lang="ko-KR" altLang="en-US" sz="900" dirty="0" smtClean="0"/>
              <a:t>및 실습</a:t>
            </a:r>
            <a:endParaRPr lang="en-US" altLang="ko-KR" sz="900" dirty="0" smtClean="0"/>
          </a:p>
        </p:txBody>
      </p:sp>
      <p:sp>
        <p:nvSpPr>
          <p:cNvPr id="20" name="직사각형 19"/>
          <p:cNvSpPr/>
          <p:nvPr/>
        </p:nvSpPr>
        <p:spPr>
          <a:xfrm>
            <a:off x="3565044" y="3217543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 </a:t>
            </a:r>
            <a:r>
              <a:rPr lang="ko-KR" altLang="en-US" sz="900" dirty="0" err="1" smtClean="0"/>
              <a:t>계획사</a:t>
            </a:r>
            <a:endParaRPr lang="en-US" altLang="ko-KR" sz="900" dirty="0" smtClean="0"/>
          </a:p>
        </p:txBody>
      </p:sp>
      <p:sp>
        <p:nvSpPr>
          <p:cNvPr id="25" name="직사각형 24"/>
          <p:cNvSpPr/>
          <p:nvPr/>
        </p:nvSpPr>
        <p:spPr>
          <a:xfrm>
            <a:off x="4644008" y="4330582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도시경제학</a:t>
            </a:r>
            <a:endParaRPr lang="en-US" altLang="ko-KR" sz="900" dirty="0" smtClean="0"/>
          </a:p>
        </p:txBody>
      </p:sp>
      <p:sp>
        <p:nvSpPr>
          <p:cNvPr id="26" name="직사각형 25"/>
          <p:cNvSpPr/>
          <p:nvPr/>
        </p:nvSpPr>
        <p:spPr>
          <a:xfrm>
            <a:off x="4644008" y="3217543"/>
            <a:ext cx="93610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dk1">
                <a:shade val="95000"/>
                <a:satMod val="105000"/>
              </a:schemeClr>
            </a:solidFill>
            <a:prstDash val="solid"/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>
                <a:solidFill>
                  <a:schemeClr val="tx1"/>
                </a:solidFill>
              </a:rPr>
              <a:t>도시계획</a:t>
            </a:r>
            <a:r>
              <a:rPr lang="en-US" altLang="ko-KR" sz="900" dirty="0" smtClean="0">
                <a:solidFill>
                  <a:schemeClr val="tx1"/>
                </a:solidFill>
              </a:rPr>
              <a:t/>
            </a:r>
            <a:br>
              <a:rPr lang="en-US" altLang="ko-KR" sz="900" dirty="0" smtClean="0">
                <a:solidFill>
                  <a:schemeClr val="tx1"/>
                </a:solidFill>
              </a:rPr>
            </a:br>
            <a:r>
              <a:rPr lang="ko-KR" altLang="en-US" sz="900" dirty="0" smtClean="0">
                <a:solidFill>
                  <a:schemeClr val="tx1"/>
                </a:solidFill>
              </a:rPr>
              <a:t>관계법</a:t>
            </a:r>
            <a:endParaRPr lang="en-US" altLang="ko-KR" sz="900" dirty="0" smtClean="0">
              <a:solidFill>
                <a:schemeClr val="tx1"/>
              </a:solidFill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4644008" y="3763588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도시계획론</a:t>
            </a:r>
            <a:endParaRPr lang="en-US" altLang="ko-KR" sz="900" smtClean="0"/>
          </a:p>
        </p:txBody>
      </p:sp>
      <p:sp>
        <p:nvSpPr>
          <p:cNvPr id="28" name="직사각형 27"/>
          <p:cNvSpPr/>
          <p:nvPr/>
        </p:nvSpPr>
        <p:spPr>
          <a:xfrm>
            <a:off x="4644008" y="1504361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도시정보론</a:t>
            </a:r>
            <a:endParaRPr lang="en-US" altLang="ko-KR" sz="900" dirty="0" smtClean="0"/>
          </a:p>
        </p:txBody>
      </p:sp>
      <p:sp>
        <p:nvSpPr>
          <p:cNvPr id="29" name="직사각형 28"/>
          <p:cNvSpPr/>
          <p:nvPr/>
        </p:nvSpPr>
        <p:spPr>
          <a:xfrm>
            <a:off x="4644008" y="2641479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도시설계론</a:t>
            </a:r>
            <a:endParaRPr lang="en-US" altLang="ko-KR" sz="900" dirty="0" smtClean="0"/>
          </a:p>
        </p:txBody>
      </p:sp>
      <p:sp>
        <p:nvSpPr>
          <p:cNvPr id="32" name="직사각형 31"/>
          <p:cNvSpPr/>
          <p:nvPr/>
        </p:nvSpPr>
        <p:spPr>
          <a:xfrm>
            <a:off x="5724128" y="3217543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도시개발론</a:t>
            </a:r>
            <a:endParaRPr lang="en-US" altLang="ko-KR" sz="900" smtClean="0"/>
          </a:p>
        </p:txBody>
      </p:sp>
      <p:sp>
        <p:nvSpPr>
          <p:cNvPr id="33" name="직사각형 32"/>
          <p:cNvSpPr/>
          <p:nvPr/>
        </p:nvSpPr>
        <p:spPr>
          <a:xfrm>
            <a:off x="5724128" y="4883164"/>
            <a:ext cx="936104" cy="432048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지역 </a:t>
            </a:r>
            <a:r>
              <a:rPr lang="ko-KR" altLang="en-US" sz="900" dirty="0" err="1" smtClean="0"/>
              <a:t>정책론</a:t>
            </a:r>
            <a:endParaRPr lang="en-US" altLang="ko-KR" sz="900" dirty="0" smtClean="0"/>
          </a:p>
        </p:txBody>
      </p:sp>
      <p:sp>
        <p:nvSpPr>
          <p:cNvPr id="34" name="직사각형 33"/>
          <p:cNvSpPr/>
          <p:nvPr/>
        </p:nvSpPr>
        <p:spPr>
          <a:xfrm>
            <a:off x="5724128" y="2641479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도시시설계획</a:t>
            </a:r>
            <a:endParaRPr lang="en-US" altLang="ko-KR" sz="900" dirty="0" smtClean="0"/>
          </a:p>
        </p:txBody>
      </p:sp>
      <p:sp>
        <p:nvSpPr>
          <p:cNvPr id="35" name="직사각형 34"/>
          <p:cNvSpPr/>
          <p:nvPr/>
        </p:nvSpPr>
        <p:spPr>
          <a:xfrm>
            <a:off x="5724128" y="5459173"/>
            <a:ext cx="936104" cy="432048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부동산개발론</a:t>
            </a:r>
            <a:endParaRPr lang="en-US" altLang="ko-KR" sz="900" smtClean="0"/>
          </a:p>
        </p:txBody>
      </p:sp>
      <p:sp>
        <p:nvSpPr>
          <p:cNvPr id="36" name="직사각형 35"/>
          <p:cNvSpPr/>
          <p:nvPr/>
        </p:nvSpPr>
        <p:spPr>
          <a:xfrm>
            <a:off x="5724128" y="4330582"/>
            <a:ext cx="936104" cy="432048"/>
          </a:xfrm>
          <a:prstGeom prst="rect">
            <a:avLst/>
          </a:prstGeom>
          <a:solidFill>
            <a:schemeClr val="bg1"/>
          </a:solidFill>
          <a:ln>
            <a:prstDash val="solid"/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>
                <a:solidFill>
                  <a:schemeClr val="tx1"/>
                </a:solidFill>
              </a:rPr>
              <a:t>지역경제론</a:t>
            </a:r>
            <a:endParaRPr lang="en-US" altLang="ko-KR" sz="900" dirty="0" smtClean="0">
              <a:solidFill>
                <a:schemeClr val="tx1"/>
              </a:solidFill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5724128" y="3763588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토지이용</a:t>
            </a:r>
            <a:r>
              <a:rPr lang="en-US" altLang="ko-KR" sz="900" dirty="0" smtClean="0"/>
              <a:t/>
            </a:r>
            <a:br>
              <a:rPr lang="en-US" altLang="ko-KR" sz="900" dirty="0" smtClean="0"/>
            </a:br>
            <a:r>
              <a:rPr lang="ko-KR" altLang="en-US" sz="900" dirty="0" smtClean="0"/>
              <a:t>계 </a:t>
            </a:r>
            <a:r>
              <a:rPr lang="ko-KR" altLang="en-US" sz="900" dirty="0" err="1" smtClean="0"/>
              <a:t>획론</a:t>
            </a:r>
            <a:endParaRPr lang="en-US" altLang="ko-KR" sz="900" dirty="0" smtClean="0"/>
          </a:p>
        </p:txBody>
      </p:sp>
      <p:sp>
        <p:nvSpPr>
          <p:cNvPr id="38" name="직사각형 37"/>
          <p:cNvSpPr/>
          <p:nvPr/>
        </p:nvSpPr>
        <p:spPr>
          <a:xfrm>
            <a:off x="6804248" y="2641479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단지계획</a:t>
            </a:r>
            <a:endParaRPr lang="en-US" altLang="ko-KR" sz="900" dirty="0" smtClean="0"/>
          </a:p>
        </p:txBody>
      </p:sp>
      <p:sp>
        <p:nvSpPr>
          <p:cNvPr id="40" name="직사각형 39"/>
          <p:cNvSpPr/>
          <p:nvPr/>
        </p:nvSpPr>
        <p:spPr>
          <a:xfrm>
            <a:off x="6804248" y="4325384"/>
            <a:ext cx="936104" cy="432048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주택계획론</a:t>
            </a:r>
            <a:endParaRPr lang="en-US" altLang="ko-KR" sz="900" dirty="0" smtClean="0"/>
          </a:p>
        </p:txBody>
      </p:sp>
      <p:sp>
        <p:nvSpPr>
          <p:cNvPr id="41" name="직사각형 40"/>
          <p:cNvSpPr/>
          <p:nvPr/>
        </p:nvSpPr>
        <p:spPr>
          <a:xfrm>
            <a:off x="6804248" y="5459173"/>
            <a:ext cx="936104" cy="432048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상업시설론</a:t>
            </a:r>
            <a:endParaRPr lang="en-US" altLang="ko-KR" sz="900" smtClean="0"/>
          </a:p>
        </p:txBody>
      </p:sp>
      <p:sp>
        <p:nvSpPr>
          <p:cNvPr id="43" name="직사각형 42"/>
          <p:cNvSpPr/>
          <p:nvPr/>
        </p:nvSpPr>
        <p:spPr>
          <a:xfrm>
            <a:off x="7884368" y="2641479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근린계획론</a:t>
            </a:r>
            <a:endParaRPr lang="en-US" altLang="ko-KR" sz="900" smtClean="0"/>
          </a:p>
        </p:txBody>
      </p:sp>
      <p:sp>
        <p:nvSpPr>
          <p:cNvPr id="45" name="직사각형 44"/>
          <p:cNvSpPr/>
          <p:nvPr/>
        </p:nvSpPr>
        <p:spPr>
          <a:xfrm>
            <a:off x="7884368" y="1504361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도시조사</a:t>
            </a:r>
            <a:endParaRPr lang="en-US" altLang="ko-KR" sz="900" dirty="0" smtClean="0"/>
          </a:p>
          <a:p>
            <a:pPr algn="ctr"/>
            <a:r>
              <a:rPr lang="ko-KR" altLang="en-US" sz="900" dirty="0" smtClean="0"/>
              <a:t>분석실</a:t>
            </a:r>
            <a:r>
              <a:rPr lang="ko-KR" altLang="en-US" sz="900" dirty="0"/>
              <a:t>습</a:t>
            </a:r>
            <a:endParaRPr lang="en-US" altLang="ko-KR" sz="900" dirty="0" smtClean="0"/>
          </a:p>
        </p:txBody>
      </p:sp>
      <p:cxnSp>
        <p:nvCxnSpPr>
          <p:cNvPr id="49" name="직선 화살표 연결선 48"/>
          <p:cNvCxnSpPr>
            <a:stCxn id="2" idx="3"/>
            <a:endCxn id="13" idx="1"/>
          </p:cNvCxnSpPr>
          <p:nvPr/>
        </p:nvCxnSpPr>
        <p:spPr>
          <a:xfrm flipV="1">
            <a:off x="1259632" y="3979612"/>
            <a:ext cx="1224136" cy="90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화살표 연결선 51"/>
          <p:cNvCxnSpPr>
            <a:stCxn id="13" idx="3"/>
            <a:endCxn id="27" idx="1"/>
          </p:cNvCxnSpPr>
          <p:nvPr/>
        </p:nvCxnSpPr>
        <p:spPr>
          <a:xfrm>
            <a:off x="3419872" y="3979612"/>
            <a:ext cx="122413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화살표 연결선 57"/>
          <p:cNvCxnSpPr>
            <a:stCxn id="27" idx="3"/>
            <a:endCxn id="37" idx="1"/>
          </p:cNvCxnSpPr>
          <p:nvPr/>
        </p:nvCxnSpPr>
        <p:spPr>
          <a:xfrm>
            <a:off x="5580112" y="3979612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화살표 연결선 60"/>
          <p:cNvCxnSpPr>
            <a:stCxn id="36" idx="3"/>
            <a:endCxn id="40" idx="1"/>
          </p:cNvCxnSpPr>
          <p:nvPr/>
        </p:nvCxnSpPr>
        <p:spPr>
          <a:xfrm flipV="1">
            <a:off x="6660232" y="4541408"/>
            <a:ext cx="144016" cy="519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화살표 연결선 70"/>
          <p:cNvCxnSpPr>
            <a:stCxn id="26" idx="3"/>
            <a:endCxn id="37" idx="1"/>
          </p:cNvCxnSpPr>
          <p:nvPr/>
        </p:nvCxnSpPr>
        <p:spPr>
          <a:xfrm>
            <a:off x="5580112" y="3433567"/>
            <a:ext cx="144016" cy="546045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직선 화살표 연결선 73"/>
          <p:cNvCxnSpPr>
            <a:stCxn id="27" idx="3"/>
            <a:endCxn id="32" idx="1"/>
          </p:cNvCxnSpPr>
          <p:nvPr/>
        </p:nvCxnSpPr>
        <p:spPr>
          <a:xfrm flipV="1">
            <a:off x="5580112" y="3433567"/>
            <a:ext cx="144016" cy="546045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직선 화살표 연결선 76"/>
          <p:cNvCxnSpPr>
            <a:stCxn id="32" idx="3"/>
            <a:endCxn id="126" idx="1"/>
          </p:cNvCxnSpPr>
          <p:nvPr/>
        </p:nvCxnSpPr>
        <p:spPr>
          <a:xfrm>
            <a:off x="6660232" y="3433567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직선 화살표 연결선 82"/>
          <p:cNvCxnSpPr>
            <a:stCxn id="3" idx="3"/>
            <a:endCxn id="12" idx="1"/>
          </p:cNvCxnSpPr>
          <p:nvPr/>
        </p:nvCxnSpPr>
        <p:spPr>
          <a:xfrm>
            <a:off x="2339752" y="1720385"/>
            <a:ext cx="144016" cy="113711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직선 화살표 연결선 85"/>
          <p:cNvCxnSpPr>
            <a:stCxn id="12" idx="3"/>
            <a:endCxn id="18" idx="1"/>
          </p:cNvCxnSpPr>
          <p:nvPr/>
        </p:nvCxnSpPr>
        <p:spPr>
          <a:xfrm>
            <a:off x="3419872" y="2857503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화살표 연결선 88"/>
          <p:cNvCxnSpPr>
            <a:stCxn id="10" idx="3"/>
            <a:endCxn id="18" idx="1"/>
          </p:cNvCxnSpPr>
          <p:nvPr/>
        </p:nvCxnSpPr>
        <p:spPr>
          <a:xfrm>
            <a:off x="3419872" y="2281439"/>
            <a:ext cx="144016" cy="576064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직선 화살표 연결선 91"/>
          <p:cNvCxnSpPr>
            <a:stCxn id="18" idx="3"/>
            <a:endCxn id="29" idx="1"/>
          </p:cNvCxnSpPr>
          <p:nvPr/>
        </p:nvCxnSpPr>
        <p:spPr>
          <a:xfrm>
            <a:off x="4499992" y="2857503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직선 화살표 연결선 94"/>
          <p:cNvCxnSpPr>
            <a:stCxn id="29" idx="3"/>
            <a:endCxn id="34" idx="1"/>
          </p:cNvCxnSpPr>
          <p:nvPr/>
        </p:nvCxnSpPr>
        <p:spPr>
          <a:xfrm>
            <a:off x="5580112" y="2857503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직선 화살표 연결선 100"/>
          <p:cNvCxnSpPr>
            <a:stCxn id="34" idx="3"/>
            <a:endCxn id="38" idx="1"/>
          </p:cNvCxnSpPr>
          <p:nvPr/>
        </p:nvCxnSpPr>
        <p:spPr>
          <a:xfrm>
            <a:off x="6660232" y="2857503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직선 화살표 연결선 103"/>
          <p:cNvCxnSpPr>
            <a:stCxn id="38" idx="3"/>
            <a:endCxn id="43" idx="1"/>
          </p:cNvCxnSpPr>
          <p:nvPr/>
        </p:nvCxnSpPr>
        <p:spPr>
          <a:xfrm>
            <a:off x="7740352" y="2857503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직선 화살표 연결선 109"/>
          <p:cNvCxnSpPr>
            <a:stCxn id="4" idx="3"/>
          </p:cNvCxnSpPr>
          <p:nvPr/>
        </p:nvCxnSpPr>
        <p:spPr>
          <a:xfrm>
            <a:off x="2339752" y="5113148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직선 화살표 연결선 118"/>
          <p:cNvCxnSpPr>
            <a:stCxn id="17" idx="3"/>
            <a:endCxn id="25" idx="1"/>
          </p:cNvCxnSpPr>
          <p:nvPr/>
        </p:nvCxnSpPr>
        <p:spPr>
          <a:xfrm>
            <a:off x="4499992" y="4546606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직선 화살표 연결선 124"/>
          <p:cNvCxnSpPr>
            <a:stCxn id="25" idx="3"/>
            <a:endCxn id="36" idx="1"/>
          </p:cNvCxnSpPr>
          <p:nvPr/>
        </p:nvCxnSpPr>
        <p:spPr>
          <a:xfrm>
            <a:off x="5580112" y="4546606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직선 화살표 연결선 128"/>
          <p:cNvCxnSpPr>
            <a:stCxn id="35" idx="3"/>
            <a:endCxn id="41" idx="1"/>
          </p:cNvCxnSpPr>
          <p:nvPr/>
        </p:nvCxnSpPr>
        <p:spPr>
          <a:xfrm>
            <a:off x="6660232" y="5675197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직선 화살표 연결선 136"/>
          <p:cNvCxnSpPr>
            <a:stCxn id="3" idx="3"/>
            <a:endCxn id="15" idx="1"/>
          </p:cNvCxnSpPr>
          <p:nvPr/>
        </p:nvCxnSpPr>
        <p:spPr>
          <a:xfrm>
            <a:off x="2339752" y="1720385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직선 화살표 연결선 139"/>
          <p:cNvCxnSpPr>
            <a:stCxn id="15" idx="3"/>
            <a:endCxn id="100" idx="1"/>
          </p:cNvCxnSpPr>
          <p:nvPr/>
        </p:nvCxnSpPr>
        <p:spPr>
          <a:xfrm>
            <a:off x="3419872" y="1720385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직선 화살표 연결선 145"/>
          <p:cNvCxnSpPr>
            <a:stCxn id="28" idx="3"/>
            <a:endCxn id="96" idx="1"/>
          </p:cNvCxnSpPr>
          <p:nvPr/>
        </p:nvCxnSpPr>
        <p:spPr>
          <a:xfrm>
            <a:off x="5580112" y="1720385"/>
            <a:ext cx="122413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/>
          <p:cNvSpPr txBox="1"/>
          <p:nvPr/>
        </p:nvSpPr>
        <p:spPr>
          <a:xfrm>
            <a:off x="251520" y="594670"/>
            <a:ext cx="3081293" cy="452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dirty="0" smtClean="0">
                <a:latin typeface="+mn-ea"/>
              </a:rPr>
              <a:t>교과목이수체계도 </a:t>
            </a:r>
            <a:r>
              <a:rPr lang="en-US" altLang="ko-KR" sz="1200" dirty="0" smtClean="0">
                <a:latin typeface="+mn-ea"/>
              </a:rPr>
              <a:t>(</a:t>
            </a:r>
            <a:r>
              <a:rPr lang="en-US" altLang="ko-KR" sz="1200" dirty="0" smtClean="0">
                <a:latin typeface="+mn-ea"/>
              </a:rPr>
              <a:t>2019. </a:t>
            </a:r>
            <a:r>
              <a:rPr lang="en-US" altLang="ko-KR" sz="1200" dirty="0">
                <a:latin typeface="+mn-ea"/>
              </a:rPr>
              <a:t>9</a:t>
            </a:r>
            <a:r>
              <a:rPr lang="en-US" altLang="ko-KR" sz="1200" smtClean="0">
                <a:latin typeface="+mn-ea"/>
              </a:rPr>
              <a:t> </a:t>
            </a:r>
            <a:r>
              <a:rPr lang="ko-KR" altLang="en-US" sz="1200" dirty="0" smtClean="0">
                <a:latin typeface="+mn-ea"/>
              </a:rPr>
              <a:t>현재</a:t>
            </a:r>
            <a:r>
              <a:rPr lang="en-US" altLang="ko-KR" sz="1200" dirty="0" smtClean="0">
                <a:latin typeface="+mn-ea"/>
              </a:rPr>
              <a:t>)</a:t>
            </a:r>
            <a:endParaRPr lang="ko-KR" altLang="en-US" dirty="0">
              <a:latin typeface="+mn-ea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6187019" y="758946"/>
            <a:ext cx="2712601" cy="2881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130000"/>
              </a:lnSpc>
            </a:pPr>
            <a:r>
              <a:rPr lang="ko-KR" altLang="en-US" sz="1100" dirty="0" smtClean="0">
                <a:latin typeface="+mn-ea"/>
              </a:rPr>
              <a:t>대구대학교 행정대학 도시</a:t>
            </a:r>
            <a:r>
              <a:rPr lang="en-US" altLang="ko-KR" sz="1100" dirty="0" smtClean="0">
                <a:latin typeface="+mn-ea"/>
              </a:rPr>
              <a:t>·</a:t>
            </a:r>
            <a:r>
              <a:rPr lang="ko-KR" altLang="en-US" sz="1100" dirty="0" smtClean="0">
                <a:latin typeface="+mn-ea"/>
              </a:rPr>
              <a:t>지역계획학과</a:t>
            </a:r>
            <a:endParaRPr lang="ko-KR" altLang="en-US" sz="1100" dirty="0">
              <a:latin typeface="+mn-ea"/>
            </a:endParaRPr>
          </a:p>
        </p:txBody>
      </p:sp>
      <p:cxnSp>
        <p:nvCxnSpPr>
          <p:cNvPr id="196" name="직선 화살표 연결선 195"/>
          <p:cNvCxnSpPr>
            <a:stCxn id="26" idx="3"/>
            <a:endCxn id="34" idx="1"/>
          </p:cNvCxnSpPr>
          <p:nvPr/>
        </p:nvCxnSpPr>
        <p:spPr>
          <a:xfrm flipV="1">
            <a:off x="5580112" y="2857503"/>
            <a:ext cx="144016" cy="576064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TextBox 198"/>
          <p:cNvSpPr txBox="1"/>
          <p:nvPr/>
        </p:nvSpPr>
        <p:spPr>
          <a:xfrm>
            <a:off x="251520" y="1054330"/>
            <a:ext cx="527709" cy="3023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130000"/>
              </a:lnSpc>
            </a:pPr>
            <a:r>
              <a:rPr lang="en-US" altLang="ko-KR" sz="1050" smtClean="0">
                <a:latin typeface="+mn-ea"/>
              </a:rPr>
              <a:t>1</a:t>
            </a:r>
            <a:r>
              <a:rPr lang="ko-KR" altLang="en-US" sz="1050" smtClean="0">
                <a:latin typeface="+mn-ea"/>
              </a:rPr>
              <a:t>학년</a:t>
            </a:r>
            <a:endParaRPr lang="ko-KR" altLang="en-US" sz="1050">
              <a:latin typeface="+mn-ea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2411760" y="1054330"/>
            <a:ext cx="527709" cy="2792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130000"/>
              </a:lnSpc>
            </a:pPr>
            <a:r>
              <a:rPr lang="en-US" altLang="ko-KR" sz="1050" smtClean="0">
                <a:latin typeface="+mn-ea"/>
              </a:rPr>
              <a:t>2</a:t>
            </a:r>
            <a:r>
              <a:rPr lang="ko-KR" altLang="en-US" sz="1050" smtClean="0">
                <a:latin typeface="+mn-ea"/>
              </a:rPr>
              <a:t>학년</a:t>
            </a:r>
            <a:endParaRPr lang="ko-KR" altLang="en-US" sz="1050">
              <a:latin typeface="+mn-ea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4561959" y="1054330"/>
            <a:ext cx="527709" cy="2792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130000"/>
              </a:lnSpc>
            </a:pPr>
            <a:r>
              <a:rPr lang="en-US" altLang="ko-KR" sz="1050" smtClean="0">
                <a:latin typeface="+mn-ea"/>
              </a:rPr>
              <a:t>3</a:t>
            </a:r>
            <a:r>
              <a:rPr lang="ko-KR" altLang="en-US" sz="1050" smtClean="0">
                <a:latin typeface="+mn-ea"/>
              </a:rPr>
              <a:t>학년</a:t>
            </a:r>
            <a:endParaRPr lang="ko-KR" altLang="en-US" sz="1050">
              <a:latin typeface="+mn-ea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6732240" y="1054330"/>
            <a:ext cx="527709" cy="2792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130000"/>
              </a:lnSpc>
            </a:pPr>
            <a:r>
              <a:rPr lang="en-US" altLang="ko-KR" sz="1050" smtClean="0">
                <a:latin typeface="+mn-ea"/>
              </a:rPr>
              <a:t>4</a:t>
            </a:r>
            <a:r>
              <a:rPr lang="ko-KR" altLang="en-US" sz="1050" smtClean="0">
                <a:latin typeface="+mn-ea"/>
              </a:rPr>
              <a:t>학년</a:t>
            </a:r>
            <a:endParaRPr lang="ko-KR" altLang="en-US" sz="1050">
              <a:latin typeface="+mn-ea"/>
            </a:endParaRPr>
          </a:p>
        </p:txBody>
      </p:sp>
      <p:sp>
        <p:nvSpPr>
          <p:cNvPr id="96" name="직사각형 95"/>
          <p:cNvSpPr/>
          <p:nvPr/>
        </p:nvSpPr>
        <p:spPr>
          <a:xfrm>
            <a:off x="6804248" y="1504361"/>
            <a:ext cx="936104" cy="432048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도시조사</a:t>
            </a:r>
            <a:endParaRPr lang="en-US" altLang="ko-KR" sz="900" dirty="0" smtClean="0"/>
          </a:p>
          <a:p>
            <a:pPr algn="ctr"/>
            <a:r>
              <a:rPr lang="ko-KR" altLang="en-US" sz="900" dirty="0" smtClean="0"/>
              <a:t>방법론</a:t>
            </a:r>
            <a:endParaRPr lang="en-US" altLang="ko-KR" sz="900" dirty="0" smtClean="0"/>
          </a:p>
        </p:txBody>
      </p:sp>
      <p:cxnSp>
        <p:nvCxnSpPr>
          <p:cNvPr id="97" name="직선 화살표 연결선 96"/>
          <p:cNvCxnSpPr/>
          <p:nvPr/>
        </p:nvCxnSpPr>
        <p:spPr>
          <a:xfrm>
            <a:off x="7740352" y="1720385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직사각형 99"/>
          <p:cNvSpPr/>
          <p:nvPr/>
        </p:nvSpPr>
        <p:spPr>
          <a:xfrm>
            <a:off x="3563888" y="1504361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900" dirty="0" smtClean="0"/>
              <a:t>GIS</a:t>
            </a:r>
          </a:p>
          <a:p>
            <a:pPr algn="ctr"/>
            <a:r>
              <a:rPr lang="ko-KR" altLang="en-US" sz="900" dirty="0" smtClean="0"/>
              <a:t>공간 </a:t>
            </a:r>
            <a:r>
              <a:rPr lang="ko-KR" altLang="en-US" sz="900" dirty="0" err="1" smtClean="0"/>
              <a:t>분석론</a:t>
            </a:r>
            <a:endParaRPr lang="en-US" altLang="ko-KR" sz="900" dirty="0" smtClean="0"/>
          </a:p>
        </p:txBody>
      </p:sp>
      <p:cxnSp>
        <p:nvCxnSpPr>
          <p:cNvPr id="102" name="직선 화살표 연결선 101"/>
          <p:cNvCxnSpPr>
            <a:stCxn id="100" idx="3"/>
            <a:endCxn id="28" idx="1"/>
          </p:cNvCxnSpPr>
          <p:nvPr/>
        </p:nvCxnSpPr>
        <p:spPr>
          <a:xfrm>
            <a:off x="4499992" y="1720385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직사각형 104"/>
          <p:cNvSpPr/>
          <p:nvPr/>
        </p:nvSpPr>
        <p:spPr>
          <a:xfrm>
            <a:off x="3565044" y="4885700"/>
            <a:ext cx="936104" cy="432048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국토 및 </a:t>
            </a:r>
            <a:endParaRPr lang="en-US" altLang="ko-KR" sz="900" dirty="0" smtClean="0"/>
          </a:p>
          <a:p>
            <a:pPr algn="ctr"/>
            <a:r>
              <a:rPr lang="ko-KR" altLang="en-US" sz="900" dirty="0" smtClean="0"/>
              <a:t>지역계획</a:t>
            </a:r>
            <a:endParaRPr lang="en-US" altLang="ko-KR" sz="900" dirty="0" smtClean="0"/>
          </a:p>
        </p:txBody>
      </p:sp>
      <p:sp>
        <p:nvSpPr>
          <p:cNvPr id="108" name="직사각형 107"/>
          <p:cNvSpPr/>
          <p:nvPr/>
        </p:nvSpPr>
        <p:spPr>
          <a:xfrm>
            <a:off x="3563888" y="5459173"/>
            <a:ext cx="936104" cy="432048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측량학개론</a:t>
            </a:r>
            <a:endParaRPr lang="en-US" altLang="ko-KR" sz="900" dirty="0" smtClean="0"/>
          </a:p>
        </p:txBody>
      </p:sp>
      <p:cxnSp>
        <p:nvCxnSpPr>
          <p:cNvPr id="109" name="직선 화살표 연결선 108"/>
          <p:cNvCxnSpPr>
            <a:stCxn id="11" idx="3"/>
            <a:endCxn id="105" idx="1"/>
          </p:cNvCxnSpPr>
          <p:nvPr/>
        </p:nvCxnSpPr>
        <p:spPr>
          <a:xfrm flipV="1">
            <a:off x="3419872" y="5101724"/>
            <a:ext cx="145172" cy="634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직사각형 114"/>
          <p:cNvSpPr/>
          <p:nvPr/>
        </p:nvSpPr>
        <p:spPr>
          <a:xfrm>
            <a:off x="2471417" y="5459173"/>
            <a:ext cx="936104" cy="432048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err="1" smtClean="0"/>
              <a:t>지방행재정론</a:t>
            </a:r>
            <a:endParaRPr lang="en-US" altLang="ko-KR" sz="900" dirty="0" smtClean="0"/>
          </a:p>
        </p:txBody>
      </p:sp>
      <p:cxnSp>
        <p:nvCxnSpPr>
          <p:cNvPr id="117" name="직선 화살표 연결선 116"/>
          <p:cNvCxnSpPr>
            <a:stCxn id="115" idx="3"/>
            <a:endCxn id="108" idx="1"/>
          </p:cNvCxnSpPr>
          <p:nvPr/>
        </p:nvCxnSpPr>
        <p:spPr>
          <a:xfrm>
            <a:off x="3407521" y="5675197"/>
            <a:ext cx="156367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직선 화살표 연결선 122"/>
          <p:cNvCxnSpPr>
            <a:stCxn id="108" idx="3"/>
            <a:endCxn id="35" idx="1"/>
          </p:cNvCxnSpPr>
          <p:nvPr/>
        </p:nvCxnSpPr>
        <p:spPr>
          <a:xfrm>
            <a:off x="4499992" y="5675197"/>
            <a:ext cx="122413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직사각형 125"/>
          <p:cNvSpPr/>
          <p:nvPr/>
        </p:nvSpPr>
        <p:spPr>
          <a:xfrm>
            <a:off x="6804248" y="3217543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 </a:t>
            </a:r>
            <a:r>
              <a:rPr lang="ko-KR" altLang="en-US" sz="900" dirty="0" err="1" smtClean="0"/>
              <a:t>재생론</a:t>
            </a:r>
            <a:endParaRPr lang="en-US" altLang="ko-KR" sz="900" dirty="0" smtClean="0"/>
          </a:p>
        </p:txBody>
      </p:sp>
      <p:sp>
        <p:nvSpPr>
          <p:cNvPr id="130" name="직사각형 129"/>
          <p:cNvSpPr/>
          <p:nvPr/>
        </p:nvSpPr>
        <p:spPr>
          <a:xfrm>
            <a:off x="6804248" y="2065415"/>
            <a:ext cx="936104" cy="432048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취업설계</a:t>
            </a:r>
            <a:endParaRPr lang="en-US" altLang="ko-KR" sz="900" dirty="0" smtClean="0"/>
          </a:p>
        </p:txBody>
      </p:sp>
      <p:sp>
        <p:nvSpPr>
          <p:cNvPr id="133" name="직사각형 132"/>
          <p:cNvSpPr/>
          <p:nvPr/>
        </p:nvSpPr>
        <p:spPr>
          <a:xfrm>
            <a:off x="7885268" y="2065415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현장실습</a:t>
            </a:r>
            <a:endParaRPr lang="en-US" altLang="ko-KR" sz="900" dirty="0" smtClean="0"/>
          </a:p>
        </p:txBody>
      </p:sp>
      <p:cxnSp>
        <p:nvCxnSpPr>
          <p:cNvPr id="134" name="직선 화살표 연결선 133"/>
          <p:cNvCxnSpPr>
            <a:stCxn id="130" idx="3"/>
            <a:endCxn id="133" idx="1"/>
          </p:cNvCxnSpPr>
          <p:nvPr/>
        </p:nvCxnSpPr>
        <p:spPr>
          <a:xfrm>
            <a:off x="7740352" y="2281439"/>
            <a:ext cx="1449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직사각형 138"/>
          <p:cNvSpPr/>
          <p:nvPr/>
        </p:nvSpPr>
        <p:spPr>
          <a:xfrm>
            <a:off x="7884368" y="3763587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교통계획</a:t>
            </a:r>
            <a:endParaRPr lang="en-US" altLang="ko-KR" sz="900" dirty="0" smtClean="0"/>
          </a:p>
        </p:txBody>
      </p:sp>
      <p:cxnSp>
        <p:nvCxnSpPr>
          <p:cNvPr id="141" name="직선 화살표 연결선 140"/>
          <p:cNvCxnSpPr>
            <a:endCxn id="139" idx="1"/>
          </p:cNvCxnSpPr>
          <p:nvPr/>
        </p:nvCxnSpPr>
        <p:spPr>
          <a:xfrm flipV="1">
            <a:off x="6575873" y="3979611"/>
            <a:ext cx="1308495" cy="911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직사각형 143"/>
          <p:cNvSpPr/>
          <p:nvPr/>
        </p:nvSpPr>
        <p:spPr>
          <a:xfrm>
            <a:off x="7903036" y="4315956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도시관리론</a:t>
            </a:r>
            <a:endParaRPr lang="en-US" altLang="ko-KR" sz="900" dirty="0" smtClean="0"/>
          </a:p>
        </p:txBody>
      </p:sp>
      <p:cxnSp>
        <p:nvCxnSpPr>
          <p:cNvPr id="145" name="직선 화살표 연결선 144"/>
          <p:cNvCxnSpPr>
            <a:stCxn id="40" idx="3"/>
            <a:endCxn id="144" idx="1"/>
          </p:cNvCxnSpPr>
          <p:nvPr/>
        </p:nvCxnSpPr>
        <p:spPr>
          <a:xfrm flipV="1">
            <a:off x="7740352" y="4531980"/>
            <a:ext cx="162684" cy="942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직사각형 149"/>
          <p:cNvSpPr/>
          <p:nvPr/>
        </p:nvSpPr>
        <p:spPr>
          <a:xfrm>
            <a:off x="7884368" y="3217543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도시재개발</a:t>
            </a:r>
            <a:r>
              <a:rPr lang="ko-KR" altLang="en-US" sz="900" dirty="0"/>
              <a:t>론</a:t>
            </a:r>
            <a:endParaRPr lang="en-US" altLang="ko-KR" sz="900" dirty="0" smtClean="0"/>
          </a:p>
        </p:txBody>
      </p:sp>
      <p:cxnSp>
        <p:nvCxnSpPr>
          <p:cNvPr id="151" name="직선 화살표 연결선 150"/>
          <p:cNvCxnSpPr>
            <a:stCxn id="126" idx="3"/>
            <a:endCxn id="150" idx="1"/>
          </p:cNvCxnSpPr>
          <p:nvPr/>
        </p:nvCxnSpPr>
        <p:spPr>
          <a:xfrm>
            <a:off x="7740352" y="3433567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직사각형 153"/>
          <p:cNvSpPr/>
          <p:nvPr/>
        </p:nvSpPr>
        <p:spPr>
          <a:xfrm>
            <a:off x="7885268" y="4886334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지역사회발전론</a:t>
            </a:r>
            <a:endParaRPr lang="en-US" altLang="ko-KR" sz="900" dirty="0" smtClean="0"/>
          </a:p>
        </p:txBody>
      </p:sp>
      <p:cxnSp>
        <p:nvCxnSpPr>
          <p:cNvPr id="155" name="직선 화살표 연결선 154"/>
          <p:cNvCxnSpPr>
            <a:stCxn id="33" idx="3"/>
            <a:endCxn id="154" idx="1"/>
          </p:cNvCxnSpPr>
          <p:nvPr/>
        </p:nvCxnSpPr>
        <p:spPr>
          <a:xfrm>
            <a:off x="6660232" y="5099188"/>
            <a:ext cx="1225036" cy="317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7305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/>
      </a:spPr>
      <a:bodyPr rtlCol="0" anchor="ctr"/>
      <a:lstStyle>
        <a:defPPr algn="ctr">
          <a:defRPr sz="900" smtClean="0"/>
        </a:defPPr>
      </a:lstStyle>
      <a:style>
        <a:lnRef idx="1">
          <a:schemeClr val="dk1"/>
        </a:lnRef>
        <a:fillRef idx="1001">
          <a:schemeClr val="lt1"/>
        </a:fillRef>
        <a:effectRef idx="1">
          <a:schemeClr val="dk1"/>
        </a:effectRef>
        <a:fontRef idx="minor">
          <a:schemeClr val="dk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69</Words>
  <Application>Microsoft Office PowerPoint</Application>
  <PresentationFormat>화면 슬라이드 쇼(4:3)</PresentationFormat>
  <Paragraphs>49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19</cp:revision>
  <cp:lastPrinted>2011-12-15T11:12:12Z</cp:lastPrinted>
  <dcterms:created xsi:type="dcterms:W3CDTF">2011-12-15T09:02:29Z</dcterms:created>
  <dcterms:modified xsi:type="dcterms:W3CDTF">2019-07-18T06:52:05Z</dcterms:modified>
</cp:coreProperties>
</file>