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8" r:id="rId3"/>
    <p:sldId id="300" r:id="rId4"/>
    <p:sldId id="301" r:id="rId5"/>
    <p:sldId id="270" r:id="rId6"/>
    <p:sldId id="271" r:id="rId7"/>
    <p:sldId id="269" r:id="rId8"/>
    <p:sldId id="302" r:id="rId9"/>
    <p:sldId id="272" r:id="rId10"/>
    <p:sldId id="308" r:id="rId11"/>
    <p:sldId id="303" r:id="rId12"/>
    <p:sldId id="304" r:id="rId13"/>
    <p:sldId id="305" r:id="rId14"/>
    <p:sldId id="309" r:id="rId15"/>
    <p:sldId id="310" r:id="rId16"/>
    <p:sldId id="311" r:id="rId17"/>
    <p:sldId id="312" r:id="rId18"/>
    <p:sldId id="306" r:id="rId19"/>
    <p:sldId id="313" r:id="rId20"/>
    <p:sldId id="314" r:id="rId21"/>
    <p:sldId id="315" r:id="rId22"/>
    <p:sldId id="316" r:id="rId23"/>
    <p:sldId id="317" r:id="rId24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E751ACE5-1D31-4893-B672-7DA7E8A4877C}">
          <p14:sldIdLst>
            <p14:sldId id="267"/>
            <p14:sldId id="268"/>
            <p14:sldId id="300"/>
            <p14:sldId id="301"/>
            <p14:sldId id="270"/>
            <p14:sldId id="271"/>
            <p14:sldId id="269"/>
            <p14:sldId id="302"/>
            <p14:sldId id="272"/>
            <p14:sldId id="308"/>
            <p14:sldId id="303"/>
            <p14:sldId id="304"/>
            <p14:sldId id="305"/>
            <p14:sldId id="309"/>
            <p14:sldId id="310"/>
            <p14:sldId id="311"/>
            <p14:sldId id="312"/>
            <p14:sldId id="306"/>
            <p14:sldId id="313"/>
            <p14:sldId id="314"/>
            <p14:sldId id="315"/>
            <p14:sldId id="316"/>
            <p14:sldId id="317"/>
          </p14:sldIdLst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E1DE"/>
    <a:srgbClr val="C0B7B0"/>
    <a:srgbClr val="3580AB"/>
    <a:srgbClr val="357FAC"/>
    <a:srgbClr val="09D6DF"/>
    <a:srgbClr val="FAFAFA"/>
    <a:srgbClr val="FD7647"/>
    <a:srgbClr val="FF6B6A"/>
    <a:srgbClr val="2B2B34"/>
    <a:srgbClr val="4948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453" autoAdjust="0"/>
    <p:restoredTop sz="94660"/>
  </p:normalViewPr>
  <p:slideViewPr>
    <p:cSldViewPr snapToGrid="0">
      <p:cViewPr varScale="1">
        <p:scale>
          <a:sx n="62" d="100"/>
          <a:sy n="62" d="100"/>
        </p:scale>
        <p:origin x="-86" y="-3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9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E6DCD-4700-455A-AD6D-3C42515F5C57}" type="datetimeFigureOut">
              <a:rPr lang="ko-KR" altLang="en-US" smtClean="0"/>
              <a:t>2018-03-20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3A184-67E8-40B5-A2FF-4C77723C277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48709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E6DCD-4700-455A-AD6D-3C42515F5C57}" type="datetimeFigureOut">
              <a:rPr lang="ko-KR" altLang="en-US" smtClean="0"/>
              <a:t>2018-03-20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3A184-67E8-40B5-A2FF-4C77723C277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0499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E6DCD-4700-455A-AD6D-3C42515F5C57}" type="datetimeFigureOut">
              <a:rPr lang="ko-KR" altLang="en-US" smtClean="0"/>
              <a:t>2018-03-20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3A184-67E8-40B5-A2FF-4C77723C277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58826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E6DCD-4700-455A-AD6D-3C42515F5C57}" type="datetimeFigureOut">
              <a:rPr lang="ko-KR" altLang="en-US" smtClean="0"/>
              <a:t>2018-03-20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3A184-67E8-40B5-A2FF-4C77723C277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3423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E6DCD-4700-455A-AD6D-3C42515F5C57}" type="datetimeFigureOut">
              <a:rPr lang="ko-KR" altLang="en-US" smtClean="0"/>
              <a:t>2018-03-20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3A184-67E8-40B5-A2FF-4C77723C277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91941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E6DCD-4700-455A-AD6D-3C42515F5C57}" type="datetimeFigureOut">
              <a:rPr lang="ko-KR" altLang="en-US" smtClean="0"/>
              <a:t>2018-03-20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3A184-67E8-40B5-A2FF-4C77723C277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1081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E6DCD-4700-455A-AD6D-3C42515F5C57}" type="datetimeFigureOut">
              <a:rPr lang="ko-KR" altLang="en-US" smtClean="0"/>
              <a:t>2018-03-20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3A184-67E8-40B5-A2FF-4C77723C277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9734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E6DCD-4700-455A-AD6D-3C42515F5C57}" type="datetimeFigureOut">
              <a:rPr lang="ko-KR" altLang="en-US" smtClean="0"/>
              <a:t>2018-03-20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3A184-67E8-40B5-A2FF-4C77723C277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72463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E6DCD-4700-455A-AD6D-3C42515F5C57}" type="datetimeFigureOut">
              <a:rPr lang="ko-KR" altLang="en-US" smtClean="0"/>
              <a:t>2018-03-20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3A184-67E8-40B5-A2FF-4C77723C277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61227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E6DCD-4700-455A-AD6D-3C42515F5C57}" type="datetimeFigureOut">
              <a:rPr lang="ko-KR" altLang="en-US" smtClean="0"/>
              <a:t>2018-03-20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3A184-67E8-40B5-A2FF-4C77723C277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81720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E6DCD-4700-455A-AD6D-3C42515F5C57}" type="datetimeFigureOut">
              <a:rPr lang="ko-KR" altLang="en-US" smtClean="0"/>
              <a:t>2018-03-20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3A184-67E8-40B5-A2FF-4C77723C277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7058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E6DCD-4700-455A-AD6D-3C42515F5C57}" type="datetimeFigureOut">
              <a:rPr lang="ko-KR" altLang="en-US" smtClean="0"/>
              <a:t>2018-03-20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13A184-67E8-40B5-A2FF-4C77723C277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77357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rdeokhocho.com/" TargetMode="External"/><Relationship Id="rId2" Type="http://schemas.openxmlformats.org/officeDocument/2006/relationships/hyperlink" Target="http://mcms.daegu.ac.kr/user/chodh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mcms.daegu.ac.kr/user/chodh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qE3gTozV_s" TargetMode="External"/><Relationship Id="rId2" Type="http://schemas.openxmlformats.org/officeDocument/2006/relationships/hyperlink" Target="http://www.kyongbuk.co.kr/?mod=news&amp;act=articleView&amp;idxno=992710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mcms.daegu.ac.kr/user/chodh" TargetMode="External"/><Relationship Id="rId4" Type="http://schemas.openxmlformats.org/officeDocument/2006/relationships/hyperlink" Target="http://www.kyongbuk.co.kr/?mod=news&amp;act=articleView&amp;idxno=991929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2867043" y="3727259"/>
            <a:ext cx="6701589" cy="95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166701" y="2942497"/>
            <a:ext cx="588815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3200" b="1" dirty="0" smtClean="0">
                <a:solidFill>
                  <a:srgbClr val="FFC000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조 덕 호</a:t>
            </a:r>
            <a:r>
              <a:rPr lang="en-US" altLang="ko-KR" sz="3200" b="1" dirty="0" smtClean="0">
                <a:solidFill>
                  <a:srgbClr val="FFC000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 </a:t>
            </a:r>
            <a:r>
              <a:rPr lang="en-US" altLang="ko-KR" sz="3200" b="1" dirty="0">
                <a:solidFill>
                  <a:srgbClr val="FFC000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(</a:t>
            </a:r>
            <a:r>
              <a:rPr lang="ko-KR" altLang="en-US" sz="3200" b="1" dirty="0" smtClean="0">
                <a:solidFill>
                  <a:srgbClr val="FFC000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대구대학교 행정학과</a:t>
            </a:r>
            <a:r>
              <a:rPr lang="en-US" altLang="ko-KR" sz="3200" b="1" dirty="0" smtClean="0">
                <a:solidFill>
                  <a:srgbClr val="FFC000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)</a:t>
            </a:r>
            <a:endParaRPr lang="en-US" altLang="ko-KR" sz="3200" b="1" dirty="0">
              <a:solidFill>
                <a:srgbClr val="FFC000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463296" y="1383951"/>
            <a:ext cx="11041686" cy="1495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7200" b="1" dirty="0">
                <a:solidFill>
                  <a:srgbClr val="FFC000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재정위기를 도약의 </a:t>
            </a:r>
            <a:r>
              <a:rPr lang="ko-KR" altLang="en-US" sz="7200" b="1" dirty="0" smtClean="0">
                <a:solidFill>
                  <a:srgbClr val="FFC000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기회로</a:t>
            </a:r>
            <a:endParaRPr lang="en-US" altLang="ko-KR" sz="7200" b="1" dirty="0">
              <a:solidFill>
                <a:srgbClr val="FFC000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="" xmlns:a16="http://schemas.microsoft.com/office/drawing/2014/main" id="{91DBD0B8-9B7D-4125-864C-4AC95CC93E03}"/>
              </a:ext>
            </a:extLst>
          </p:cNvPr>
          <p:cNvSpPr/>
          <p:nvPr/>
        </p:nvSpPr>
        <p:spPr>
          <a:xfrm>
            <a:off x="7428083" y="5213411"/>
            <a:ext cx="3975767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US" altLang="ko-KR" dirty="0">
                <a:solidFill>
                  <a:srgbClr val="FFC000"/>
                </a:solidFill>
                <a:hlinkClick r:id="rId2"/>
              </a:rPr>
              <a:t>http://mcms.daegu.ac.kr/user/chodh</a:t>
            </a:r>
            <a:endParaRPr lang="en-US" altLang="ko-KR" dirty="0">
              <a:solidFill>
                <a:srgbClr val="FFC000"/>
              </a:solidFill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="" xmlns:a16="http://schemas.microsoft.com/office/drawing/2014/main" id="{D920E677-7224-4CB6-BA2C-178E57E996BA}"/>
              </a:ext>
            </a:extLst>
          </p:cNvPr>
          <p:cNvSpPr/>
          <p:nvPr/>
        </p:nvSpPr>
        <p:spPr>
          <a:xfrm>
            <a:off x="7428084" y="5623550"/>
            <a:ext cx="3368614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US" altLang="ko-KR" dirty="0">
                <a:solidFill>
                  <a:srgbClr val="FFC000"/>
                </a:solidFill>
                <a:hlinkClick r:id="rId3"/>
              </a:rPr>
              <a:t>http://www.drdeokhocho.com</a:t>
            </a:r>
            <a:r>
              <a:rPr lang="en-US" altLang="ko-KR" dirty="0">
                <a:solidFill>
                  <a:srgbClr val="FFC000"/>
                </a:solidFill>
              </a:rPr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4710" y="-11806"/>
            <a:ext cx="1116012" cy="1116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0667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33333E-6 L -0.02826 0.1118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9" y="5579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5" grpId="1"/>
      <p:bldP spid="5" grpId="2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234200" y="558006"/>
            <a:ext cx="10515600" cy="435133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FontTx/>
              <a:buChar char="-"/>
            </a:pPr>
            <a:r>
              <a:rPr lang="ko-KR" altLang="en-US" sz="2400" dirty="0" smtClean="0">
                <a:solidFill>
                  <a:srgbClr val="FFC000"/>
                </a:solidFill>
              </a:rPr>
              <a:t>사립대학에서 </a:t>
            </a:r>
            <a:r>
              <a:rPr lang="ko-KR" altLang="en-US" sz="2400" dirty="0">
                <a:solidFill>
                  <a:srgbClr val="FFC000"/>
                </a:solidFill>
              </a:rPr>
              <a:t>가장 예산의 가장 핵심적인 부분이 학생 등록금 수입이 </a:t>
            </a:r>
            <a:r>
              <a:rPr lang="en-US" altLang="ko-KR" sz="2400" dirty="0">
                <a:solidFill>
                  <a:srgbClr val="FFC000"/>
                </a:solidFill>
              </a:rPr>
              <a:t>2014</a:t>
            </a:r>
            <a:r>
              <a:rPr lang="ko-KR" altLang="en-US" sz="2400" dirty="0">
                <a:solidFill>
                  <a:srgbClr val="FFC000"/>
                </a:solidFill>
              </a:rPr>
              <a:t>년 </a:t>
            </a:r>
            <a:r>
              <a:rPr lang="en-US" altLang="ko-KR" sz="2400" dirty="0">
                <a:solidFill>
                  <a:srgbClr val="FFC000"/>
                </a:solidFill>
              </a:rPr>
              <a:t>141,991(</a:t>
            </a:r>
            <a:r>
              <a:rPr lang="ko-KR" altLang="en-US" sz="2400" dirty="0">
                <a:solidFill>
                  <a:srgbClr val="FFC000"/>
                </a:solidFill>
              </a:rPr>
              <a:t>이하 </a:t>
            </a:r>
            <a:r>
              <a:rPr lang="ko-KR" altLang="en-US" sz="2400" dirty="0" err="1">
                <a:solidFill>
                  <a:srgbClr val="FFC000"/>
                </a:solidFill>
              </a:rPr>
              <a:t>백만원</a:t>
            </a:r>
            <a:r>
              <a:rPr lang="en-US" altLang="ko-KR" sz="2400" dirty="0">
                <a:solidFill>
                  <a:srgbClr val="FFC000"/>
                </a:solidFill>
              </a:rPr>
              <a:t>: 68.4%), </a:t>
            </a:r>
            <a:endParaRPr lang="en-US" altLang="ko-KR" sz="2400" dirty="0" smtClean="0">
              <a:solidFill>
                <a:srgbClr val="FFC000"/>
              </a:solidFill>
            </a:endParaRPr>
          </a:p>
          <a:p>
            <a:pPr>
              <a:lnSpc>
                <a:spcPct val="100000"/>
              </a:lnSpc>
              <a:buFontTx/>
              <a:buChar char="-"/>
            </a:pPr>
            <a:r>
              <a:rPr lang="en-US" altLang="ko-KR" sz="2400" dirty="0" smtClean="0">
                <a:solidFill>
                  <a:srgbClr val="FFC000"/>
                </a:solidFill>
              </a:rPr>
              <a:t>2015</a:t>
            </a:r>
            <a:r>
              <a:rPr lang="ko-KR" altLang="en-US" sz="2400" dirty="0">
                <a:solidFill>
                  <a:srgbClr val="FFC000"/>
                </a:solidFill>
              </a:rPr>
              <a:t>년 </a:t>
            </a:r>
            <a:r>
              <a:rPr lang="en-US" altLang="ko-KR" sz="2400" dirty="0">
                <a:solidFill>
                  <a:srgbClr val="FFC000"/>
                </a:solidFill>
              </a:rPr>
              <a:t>139,482(66.2%), 2016</a:t>
            </a:r>
            <a:r>
              <a:rPr lang="ko-KR" altLang="en-US" sz="2400" dirty="0">
                <a:solidFill>
                  <a:srgbClr val="FFC000"/>
                </a:solidFill>
              </a:rPr>
              <a:t>년 </a:t>
            </a:r>
            <a:r>
              <a:rPr lang="en-US" altLang="ko-KR" sz="2400" dirty="0">
                <a:solidFill>
                  <a:srgbClr val="FFC000"/>
                </a:solidFill>
              </a:rPr>
              <a:t>136,040(63.1%)</a:t>
            </a:r>
            <a:r>
              <a:rPr lang="ko-KR" altLang="en-US" sz="2400" dirty="0">
                <a:solidFill>
                  <a:srgbClr val="FFC000"/>
                </a:solidFill>
              </a:rPr>
              <a:t>으로 수입총계에서 차지하는 비중이 점차 줄어들고 있다</a:t>
            </a:r>
            <a:r>
              <a:rPr lang="en-US" altLang="ko-KR" sz="2400" dirty="0">
                <a:solidFill>
                  <a:srgbClr val="FFC000"/>
                </a:solidFill>
              </a:rPr>
              <a:t>. </a:t>
            </a:r>
            <a:endParaRPr lang="en-US" altLang="ko-KR" sz="2400" dirty="0" smtClean="0">
              <a:solidFill>
                <a:srgbClr val="FFC000"/>
              </a:solidFill>
            </a:endParaRPr>
          </a:p>
          <a:p>
            <a:pPr>
              <a:lnSpc>
                <a:spcPct val="100000"/>
              </a:lnSpc>
              <a:buFontTx/>
              <a:buChar char="-"/>
            </a:pPr>
            <a:r>
              <a:rPr lang="ko-KR" altLang="en-US" sz="2400" dirty="0" smtClean="0">
                <a:solidFill>
                  <a:srgbClr val="FFC000"/>
                </a:solidFill>
              </a:rPr>
              <a:t>임의기금은 </a:t>
            </a:r>
            <a:r>
              <a:rPr lang="en-US" altLang="ko-KR" sz="2400" dirty="0">
                <a:solidFill>
                  <a:srgbClr val="FFC000"/>
                </a:solidFill>
              </a:rPr>
              <a:t>2014</a:t>
            </a:r>
            <a:r>
              <a:rPr lang="ko-KR" altLang="en-US" sz="2400" dirty="0">
                <a:solidFill>
                  <a:srgbClr val="FFC000"/>
                </a:solidFill>
              </a:rPr>
              <a:t>년 </a:t>
            </a:r>
            <a:r>
              <a:rPr lang="en-US" altLang="ko-KR" sz="2400" dirty="0">
                <a:solidFill>
                  <a:srgbClr val="FFC000"/>
                </a:solidFill>
              </a:rPr>
              <a:t>7,511</a:t>
            </a:r>
            <a:r>
              <a:rPr lang="ko-KR" altLang="en-US" sz="2400" dirty="0">
                <a:solidFill>
                  <a:srgbClr val="FFC000"/>
                </a:solidFill>
              </a:rPr>
              <a:t>인 반면 </a:t>
            </a:r>
            <a:r>
              <a:rPr lang="en-US" altLang="ko-KR" sz="2400" dirty="0">
                <a:solidFill>
                  <a:srgbClr val="FFC000"/>
                </a:solidFill>
              </a:rPr>
              <a:t>2015</a:t>
            </a:r>
            <a:r>
              <a:rPr lang="ko-KR" altLang="en-US" sz="2400" dirty="0">
                <a:solidFill>
                  <a:srgbClr val="FFC000"/>
                </a:solidFill>
              </a:rPr>
              <a:t>년 </a:t>
            </a:r>
            <a:r>
              <a:rPr lang="en-US" altLang="ko-KR" sz="2400" dirty="0">
                <a:solidFill>
                  <a:srgbClr val="FFC000"/>
                </a:solidFill>
              </a:rPr>
              <a:t>3,106</a:t>
            </a:r>
            <a:r>
              <a:rPr lang="ko-KR" altLang="en-US" sz="2400" dirty="0">
                <a:solidFill>
                  <a:srgbClr val="FFC000"/>
                </a:solidFill>
              </a:rPr>
              <a:t>으로 임의기금 인출이 증가하고 있으며</a:t>
            </a:r>
            <a:r>
              <a:rPr lang="en-US" altLang="ko-KR" sz="2400" dirty="0">
                <a:solidFill>
                  <a:srgbClr val="FFC000"/>
                </a:solidFill>
              </a:rPr>
              <a:t>, </a:t>
            </a:r>
            <a:r>
              <a:rPr lang="ko-KR" altLang="en-US" sz="2400" dirty="0">
                <a:solidFill>
                  <a:srgbClr val="FFC000"/>
                </a:solidFill>
              </a:rPr>
              <a:t>급기야는 </a:t>
            </a:r>
            <a:r>
              <a:rPr lang="en-US" altLang="ko-KR" sz="2400" dirty="0">
                <a:solidFill>
                  <a:srgbClr val="FFC000"/>
                </a:solidFill>
              </a:rPr>
              <a:t>2016</a:t>
            </a:r>
            <a:r>
              <a:rPr lang="ko-KR" altLang="en-US" sz="2400" dirty="0">
                <a:solidFill>
                  <a:srgbClr val="FFC000"/>
                </a:solidFill>
              </a:rPr>
              <a:t>년에는 </a:t>
            </a:r>
            <a:r>
              <a:rPr lang="en-US" altLang="ko-KR" sz="2400" dirty="0">
                <a:solidFill>
                  <a:srgbClr val="FFC000"/>
                </a:solidFill>
              </a:rPr>
              <a:t>14,547</a:t>
            </a:r>
            <a:r>
              <a:rPr lang="ko-KR" altLang="en-US" sz="2400" dirty="0">
                <a:solidFill>
                  <a:srgbClr val="FFC000"/>
                </a:solidFill>
              </a:rPr>
              <a:t>의 적자에 이르게 </a:t>
            </a:r>
            <a:r>
              <a:rPr lang="ko-KR" altLang="en-US" sz="2400" dirty="0" smtClean="0">
                <a:solidFill>
                  <a:srgbClr val="FFC000"/>
                </a:solidFill>
              </a:rPr>
              <a:t>되었다 </a:t>
            </a:r>
            <a:r>
              <a:rPr lang="en-US" altLang="ko-KR" sz="2400" dirty="0" smtClean="0">
                <a:solidFill>
                  <a:srgbClr val="FFC000"/>
                </a:solidFill>
              </a:rPr>
              <a:t>(</a:t>
            </a:r>
            <a:r>
              <a:rPr lang="ko-KR" altLang="en-US" sz="2400" dirty="0" smtClean="0">
                <a:solidFill>
                  <a:srgbClr val="FFC000"/>
                </a:solidFill>
              </a:rPr>
              <a:t>왜 적자가 갑자기 늘어났는가</a:t>
            </a:r>
            <a:r>
              <a:rPr lang="en-US" altLang="ko-KR" sz="2400" dirty="0" smtClean="0">
                <a:solidFill>
                  <a:srgbClr val="FFC000"/>
                </a:solidFill>
              </a:rPr>
              <a:t>?). 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ko-KR" altLang="en-US" sz="2400" dirty="0" smtClean="0">
                <a:solidFill>
                  <a:srgbClr val="FFC000"/>
                </a:solidFill>
              </a:rPr>
              <a:t>등록금수입 </a:t>
            </a:r>
            <a:r>
              <a:rPr lang="ko-KR" altLang="en-US" sz="2400" dirty="0">
                <a:solidFill>
                  <a:srgbClr val="FFC000"/>
                </a:solidFill>
              </a:rPr>
              <a:t>감소로 인한 자금 부족으로 기금의 감소와 함께 예금이자수입의 감소로 학교재정의 악화를 가속화시키는 결과를 초래하고 있다</a:t>
            </a:r>
            <a:r>
              <a:rPr lang="en-US" altLang="ko-KR" sz="2400" dirty="0">
                <a:solidFill>
                  <a:srgbClr val="FFC000"/>
                </a:solidFill>
              </a:rPr>
              <a:t>. </a:t>
            </a:r>
            <a:endParaRPr lang="en-US" altLang="ko-KR" sz="2400" dirty="0" smtClean="0">
              <a:solidFill>
                <a:srgbClr val="FFC000"/>
              </a:solidFill>
            </a:endParaRPr>
          </a:p>
          <a:p>
            <a:pPr>
              <a:lnSpc>
                <a:spcPct val="100000"/>
              </a:lnSpc>
              <a:buFontTx/>
              <a:buChar char="-"/>
            </a:pPr>
            <a:r>
              <a:rPr lang="ko-KR" altLang="en-US" sz="2400" dirty="0" smtClean="0">
                <a:solidFill>
                  <a:srgbClr val="FFC000"/>
                </a:solidFill>
              </a:rPr>
              <a:t>반면 </a:t>
            </a:r>
            <a:r>
              <a:rPr lang="ko-KR" altLang="en-US" sz="2400" dirty="0">
                <a:solidFill>
                  <a:srgbClr val="FFC000"/>
                </a:solidFill>
              </a:rPr>
              <a:t>재정지원사업의 수혜실적은 전반적으로 증가하고 있으며</a:t>
            </a:r>
            <a:r>
              <a:rPr lang="en-US" altLang="ko-KR" sz="2400" dirty="0">
                <a:solidFill>
                  <a:srgbClr val="FFC000"/>
                </a:solidFill>
              </a:rPr>
              <a:t>. </a:t>
            </a:r>
            <a:r>
              <a:rPr lang="ko-KR" altLang="en-US" sz="2400" dirty="0">
                <a:solidFill>
                  <a:srgbClr val="FFC000"/>
                </a:solidFill>
              </a:rPr>
              <a:t>국가 전체적으로도 빠른 속도로 증가하고 있다</a:t>
            </a:r>
            <a:r>
              <a:rPr lang="en-US" altLang="ko-KR" sz="2400" dirty="0">
                <a:solidFill>
                  <a:srgbClr val="FFC000"/>
                </a:solidFill>
              </a:rPr>
              <a:t>. </a:t>
            </a:r>
            <a:r>
              <a:rPr lang="ko-KR" altLang="en-US" sz="2400" dirty="0">
                <a:solidFill>
                  <a:srgbClr val="FFC000"/>
                </a:solidFill>
              </a:rPr>
              <a:t>그렇지만 인근대학보다 지원 실적이 낮은 것이 현실이다</a:t>
            </a:r>
            <a:r>
              <a:rPr lang="en-US" altLang="ko-KR" sz="2400" dirty="0">
                <a:solidFill>
                  <a:srgbClr val="FFC000"/>
                </a:solidFill>
              </a:rPr>
              <a:t>.</a:t>
            </a:r>
            <a:endParaRPr lang="ko-KR" altLang="en-US" sz="2400" dirty="0">
              <a:solidFill>
                <a:srgbClr val="FFC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387" y="0"/>
            <a:ext cx="1116012" cy="1116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207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03530" y="161929"/>
            <a:ext cx="10855670" cy="1908166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altLang="ko-KR" sz="1800" b="1" dirty="0" smtClean="0">
                <a:solidFill>
                  <a:srgbClr val="FFC000"/>
                </a:solidFill>
              </a:rPr>
              <a:t>- </a:t>
            </a:r>
            <a:r>
              <a:rPr lang="ko-KR" altLang="en-US" sz="1800" b="1" dirty="0" smtClean="0">
                <a:solidFill>
                  <a:srgbClr val="FFC000"/>
                </a:solidFill>
              </a:rPr>
              <a:t>전임교원확보율</a:t>
            </a:r>
            <a:r>
              <a:rPr lang="en-US" altLang="ko-KR" sz="1800" b="1" dirty="0" smtClean="0">
                <a:solidFill>
                  <a:srgbClr val="FFC000"/>
                </a:solidFill>
              </a:rPr>
              <a:t>:</a:t>
            </a:r>
            <a:r>
              <a:rPr lang="ko-KR" altLang="en-US" sz="1800" b="1" dirty="0" smtClean="0">
                <a:solidFill>
                  <a:srgbClr val="FFC000"/>
                </a:solidFill>
              </a:rPr>
              <a:t> </a:t>
            </a:r>
            <a:r>
              <a:rPr lang="en-US" altLang="ko-KR" sz="1800" b="1" dirty="0">
                <a:solidFill>
                  <a:srgbClr val="FFC000"/>
                </a:solidFill>
              </a:rPr>
              <a:t>68.3%</a:t>
            </a:r>
            <a:r>
              <a:rPr lang="ko-KR" altLang="en-US" sz="1800" b="1" dirty="0">
                <a:solidFill>
                  <a:srgbClr val="FFC000"/>
                </a:solidFill>
              </a:rPr>
              <a:t>로 경쟁대학</a:t>
            </a:r>
            <a:r>
              <a:rPr lang="en-US" altLang="ko-KR" sz="1800" b="1" dirty="0">
                <a:solidFill>
                  <a:srgbClr val="FFC000"/>
                </a:solidFill>
              </a:rPr>
              <a:t>(68.9</a:t>
            </a:r>
            <a:r>
              <a:rPr lang="en-US" altLang="ko-KR" sz="1800" b="1" dirty="0" smtClean="0">
                <a:solidFill>
                  <a:srgbClr val="FFC000"/>
                </a:solidFill>
              </a:rPr>
              <a:t>%), </a:t>
            </a:r>
            <a:r>
              <a:rPr lang="ko-KR" altLang="en-US" sz="1800" b="1" dirty="0">
                <a:solidFill>
                  <a:srgbClr val="FFC000"/>
                </a:solidFill>
              </a:rPr>
              <a:t>교원 </a:t>
            </a:r>
            <a:r>
              <a:rPr lang="en-US" altLang="ko-KR" sz="1800" b="1" dirty="0">
                <a:solidFill>
                  <a:srgbClr val="FFC000"/>
                </a:solidFill>
              </a:rPr>
              <a:t>1</a:t>
            </a:r>
            <a:r>
              <a:rPr lang="ko-KR" altLang="en-US" sz="1800" b="1" dirty="0">
                <a:solidFill>
                  <a:srgbClr val="FFC000"/>
                </a:solidFill>
              </a:rPr>
              <a:t>인당 학생수는 </a:t>
            </a:r>
            <a:r>
              <a:rPr lang="en-US" altLang="ko-KR" sz="1800" b="1" dirty="0">
                <a:solidFill>
                  <a:srgbClr val="FFC000"/>
                </a:solidFill>
              </a:rPr>
              <a:t>32.7</a:t>
            </a:r>
            <a:r>
              <a:rPr lang="ko-KR" altLang="en-US" sz="1800" b="1" dirty="0">
                <a:solidFill>
                  <a:srgbClr val="FFC000"/>
                </a:solidFill>
              </a:rPr>
              <a:t>명으로 경쟁대학 평균</a:t>
            </a:r>
            <a:r>
              <a:rPr lang="en-US" altLang="ko-KR" sz="1800" b="1" dirty="0">
                <a:solidFill>
                  <a:srgbClr val="FFC000"/>
                </a:solidFill>
              </a:rPr>
              <a:t>(32.4</a:t>
            </a:r>
            <a:r>
              <a:rPr lang="en-US" altLang="ko-KR" sz="1800" b="1" dirty="0" smtClean="0">
                <a:solidFill>
                  <a:srgbClr val="FFC000"/>
                </a:solidFill>
              </a:rPr>
              <a:t>) </a:t>
            </a:r>
            <a:br>
              <a:rPr lang="en-US" altLang="ko-KR" sz="1800" b="1" dirty="0" smtClean="0">
                <a:solidFill>
                  <a:srgbClr val="FFC000"/>
                </a:solidFill>
              </a:rPr>
            </a:br>
            <a:r>
              <a:rPr lang="en-US" altLang="ko-KR" sz="1800" b="1" dirty="0" smtClean="0">
                <a:solidFill>
                  <a:srgbClr val="FFC000"/>
                </a:solidFill>
              </a:rPr>
              <a:t>- </a:t>
            </a:r>
            <a:r>
              <a:rPr lang="ko-KR" altLang="en-US" sz="1800" b="1" dirty="0" smtClean="0">
                <a:solidFill>
                  <a:srgbClr val="FFC000"/>
                </a:solidFill>
              </a:rPr>
              <a:t>전반적인 지표</a:t>
            </a:r>
            <a:r>
              <a:rPr lang="en-US" altLang="ko-KR" sz="1800" b="1" dirty="0" smtClean="0">
                <a:solidFill>
                  <a:srgbClr val="FFC000"/>
                </a:solidFill>
              </a:rPr>
              <a:t>:</a:t>
            </a:r>
            <a:r>
              <a:rPr lang="ko-KR" altLang="en-US" sz="1800" b="1" dirty="0" smtClean="0">
                <a:solidFill>
                  <a:srgbClr val="FFC000"/>
                </a:solidFill>
              </a:rPr>
              <a:t> </a:t>
            </a:r>
            <a:r>
              <a:rPr lang="ko-KR" altLang="en-US" sz="1800" b="1" dirty="0">
                <a:solidFill>
                  <a:srgbClr val="FFC000"/>
                </a:solidFill>
              </a:rPr>
              <a:t>신입생 확보율을 제외한 재학생 </a:t>
            </a:r>
            <a:r>
              <a:rPr lang="ko-KR" altLang="en-US" sz="1800" b="1" dirty="0" err="1">
                <a:solidFill>
                  <a:srgbClr val="FFC000"/>
                </a:solidFill>
              </a:rPr>
              <a:t>충원률</a:t>
            </a:r>
            <a:r>
              <a:rPr lang="en-US" altLang="ko-KR" sz="1800" b="1" dirty="0">
                <a:solidFill>
                  <a:srgbClr val="FFC000"/>
                </a:solidFill>
              </a:rPr>
              <a:t>, </a:t>
            </a:r>
            <a:r>
              <a:rPr lang="ko-KR" altLang="en-US" sz="1800" b="1" dirty="0" err="1">
                <a:solidFill>
                  <a:srgbClr val="FFC000"/>
                </a:solidFill>
              </a:rPr>
              <a:t>중도탈락률</a:t>
            </a:r>
            <a:r>
              <a:rPr lang="en-US" altLang="ko-KR" sz="1800" b="1" dirty="0">
                <a:solidFill>
                  <a:srgbClr val="FFC000"/>
                </a:solidFill>
              </a:rPr>
              <a:t>, </a:t>
            </a:r>
            <a:r>
              <a:rPr lang="ko-KR" altLang="en-US" sz="1800" b="1" dirty="0">
                <a:solidFill>
                  <a:srgbClr val="FFC000"/>
                </a:solidFill>
              </a:rPr>
              <a:t>취업률 </a:t>
            </a:r>
            <a:r>
              <a:rPr lang="ko-KR" altLang="en-US" sz="1800" b="1" dirty="0" smtClean="0">
                <a:solidFill>
                  <a:srgbClr val="FFC000"/>
                </a:solidFill>
              </a:rPr>
              <a:t>인근 </a:t>
            </a:r>
            <a:r>
              <a:rPr lang="ko-KR" altLang="en-US" sz="1800" b="1" dirty="0">
                <a:solidFill>
                  <a:srgbClr val="FFC000"/>
                </a:solidFill>
              </a:rPr>
              <a:t>경쟁대학에 </a:t>
            </a:r>
            <a:r>
              <a:rPr lang="ko-KR" altLang="en-US" sz="1800" b="1" dirty="0" err="1" smtClean="0">
                <a:solidFill>
                  <a:srgbClr val="FFC000"/>
                </a:solidFill>
              </a:rPr>
              <a:t>못미침</a:t>
            </a:r>
            <a:r>
              <a:rPr lang="en-US" altLang="ko-KR" sz="1800" b="1" dirty="0" smtClean="0">
                <a:solidFill>
                  <a:srgbClr val="FFC000"/>
                </a:solidFill>
              </a:rPr>
              <a:t/>
            </a:r>
            <a:br>
              <a:rPr lang="en-US" altLang="ko-KR" sz="1800" b="1" dirty="0" smtClean="0">
                <a:solidFill>
                  <a:srgbClr val="FFC000"/>
                </a:solidFill>
              </a:rPr>
            </a:br>
            <a:r>
              <a:rPr lang="en-US" altLang="ko-KR" sz="1800" b="1" dirty="0" smtClean="0">
                <a:solidFill>
                  <a:srgbClr val="FFC000"/>
                </a:solidFill>
              </a:rPr>
              <a:t>- 2015</a:t>
            </a:r>
            <a:r>
              <a:rPr lang="ko-KR" altLang="en-US" sz="1800" b="1" dirty="0" smtClean="0">
                <a:solidFill>
                  <a:srgbClr val="FFC000"/>
                </a:solidFill>
              </a:rPr>
              <a:t>년 재정지원 수혜실적은 </a:t>
            </a:r>
            <a:r>
              <a:rPr lang="ko-KR" altLang="en-US" sz="1800" b="1" dirty="0" err="1" smtClean="0">
                <a:solidFill>
                  <a:srgbClr val="FFC000"/>
                </a:solidFill>
              </a:rPr>
              <a:t>영남대</a:t>
            </a:r>
            <a:r>
              <a:rPr lang="en-US" altLang="ko-KR" sz="1800" b="1" dirty="0" smtClean="0">
                <a:solidFill>
                  <a:srgbClr val="FFC000"/>
                </a:solidFill>
              </a:rPr>
              <a:t>(595</a:t>
            </a:r>
            <a:r>
              <a:rPr lang="ko-KR" altLang="en-US" sz="1800" b="1" dirty="0" err="1" smtClean="0">
                <a:solidFill>
                  <a:srgbClr val="FFC000"/>
                </a:solidFill>
              </a:rPr>
              <a:t>억원</a:t>
            </a:r>
            <a:r>
              <a:rPr lang="en-US" altLang="ko-KR" sz="1800" b="1" dirty="0" smtClean="0">
                <a:solidFill>
                  <a:srgbClr val="FFC000"/>
                </a:solidFill>
              </a:rPr>
              <a:t>)</a:t>
            </a:r>
            <a:r>
              <a:rPr lang="ko-KR" altLang="en-US" sz="1800" b="1" dirty="0" smtClean="0">
                <a:solidFill>
                  <a:srgbClr val="FFC000"/>
                </a:solidFill>
              </a:rPr>
              <a:t>나 계명대</a:t>
            </a:r>
            <a:r>
              <a:rPr lang="en-US" altLang="ko-KR" sz="1800" b="1" dirty="0" smtClean="0">
                <a:solidFill>
                  <a:srgbClr val="FFC000"/>
                </a:solidFill>
              </a:rPr>
              <a:t>(422</a:t>
            </a:r>
            <a:r>
              <a:rPr lang="ko-KR" altLang="en-US" sz="1800" b="1" dirty="0" err="1" smtClean="0">
                <a:solidFill>
                  <a:srgbClr val="FFC000"/>
                </a:solidFill>
              </a:rPr>
              <a:t>억원</a:t>
            </a:r>
            <a:r>
              <a:rPr lang="en-US" altLang="ko-KR" sz="1800" b="1" dirty="0" smtClean="0">
                <a:solidFill>
                  <a:srgbClr val="FFC000"/>
                </a:solidFill>
              </a:rPr>
              <a:t>)</a:t>
            </a:r>
            <a:r>
              <a:rPr lang="ko-KR" altLang="en-US" sz="1800" b="1" dirty="0" smtClean="0">
                <a:solidFill>
                  <a:srgbClr val="FFC000"/>
                </a:solidFill>
              </a:rPr>
              <a:t>와 </a:t>
            </a:r>
            <a:r>
              <a:rPr lang="ko-KR" altLang="en-US" sz="1800" b="1" dirty="0">
                <a:solidFill>
                  <a:srgbClr val="FFC000"/>
                </a:solidFill>
              </a:rPr>
              <a:t>비교할 때 </a:t>
            </a:r>
            <a:r>
              <a:rPr lang="en-US" altLang="ko-KR" sz="1800" b="1" dirty="0">
                <a:solidFill>
                  <a:srgbClr val="FFC000"/>
                </a:solidFill>
              </a:rPr>
              <a:t>50%</a:t>
            </a:r>
            <a:r>
              <a:rPr lang="ko-KR" altLang="en-US" sz="1800" b="1" dirty="0">
                <a:solidFill>
                  <a:srgbClr val="FFC000"/>
                </a:solidFill>
              </a:rPr>
              <a:t>에도 미치지 못하고 있으며</a:t>
            </a:r>
            <a:r>
              <a:rPr lang="en-US" altLang="ko-KR" sz="1800" b="1" dirty="0">
                <a:solidFill>
                  <a:srgbClr val="FFC000"/>
                </a:solidFill>
              </a:rPr>
              <a:t>, </a:t>
            </a:r>
            <a:r>
              <a:rPr lang="ko-KR" altLang="en-US" sz="1800" b="1" dirty="0" smtClean="0">
                <a:solidFill>
                  <a:srgbClr val="FFC000"/>
                </a:solidFill>
              </a:rPr>
              <a:t>우리</a:t>
            </a:r>
            <a:r>
              <a:rPr lang="en-US" altLang="ko-KR" sz="1800" b="1" dirty="0" smtClean="0">
                <a:solidFill>
                  <a:srgbClr val="FFC000"/>
                </a:solidFill>
              </a:rPr>
              <a:t>(214</a:t>
            </a:r>
            <a:r>
              <a:rPr lang="ko-KR" altLang="en-US" sz="1800" b="1" dirty="0" err="1" smtClean="0">
                <a:solidFill>
                  <a:srgbClr val="FFC000"/>
                </a:solidFill>
              </a:rPr>
              <a:t>억원</a:t>
            </a:r>
            <a:r>
              <a:rPr lang="en-US" altLang="ko-KR" sz="1800" b="1" dirty="0" smtClean="0">
                <a:solidFill>
                  <a:srgbClr val="FFC000"/>
                </a:solidFill>
              </a:rPr>
              <a:t>)</a:t>
            </a:r>
            <a:r>
              <a:rPr lang="ko-KR" altLang="en-US" sz="1800" b="1" dirty="0" smtClean="0">
                <a:solidFill>
                  <a:srgbClr val="FFC000"/>
                </a:solidFill>
              </a:rPr>
              <a:t>보다 </a:t>
            </a:r>
            <a:r>
              <a:rPr lang="ko-KR" altLang="en-US" sz="1800" b="1" dirty="0">
                <a:solidFill>
                  <a:srgbClr val="FFC000"/>
                </a:solidFill>
              </a:rPr>
              <a:t>학생수가 거의 </a:t>
            </a:r>
            <a:r>
              <a:rPr lang="en-US" altLang="ko-KR" sz="1800" b="1" dirty="0">
                <a:solidFill>
                  <a:srgbClr val="FFC000"/>
                </a:solidFill>
              </a:rPr>
              <a:t>1000</a:t>
            </a:r>
            <a:r>
              <a:rPr lang="ko-KR" altLang="en-US" sz="1800" b="1" dirty="0" err="1">
                <a:solidFill>
                  <a:srgbClr val="FFC000"/>
                </a:solidFill>
              </a:rPr>
              <a:t>명이상</a:t>
            </a:r>
            <a:r>
              <a:rPr lang="ko-KR" altLang="en-US" sz="1800" b="1" dirty="0">
                <a:solidFill>
                  <a:srgbClr val="FFC000"/>
                </a:solidFill>
              </a:rPr>
              <a:t> 작은 </a:t>
            </a:r>
            <a:r>
              <a:rPr lang="ko-KR" altLang="en-US" sz="1800" b="1" dirty="0" smtClean="0">
                <a:solidFill>
                  <a:srgbClr val="FFC000"/>
                </a:solidFill>
              </a:rPr>
              <a:t>대구가톨릭대학</a:t>
            </a:r>
            <a:r>
              <a:rPr lang="en-US" altLang="ko-KR" sz="1800" b="1" dirty="0" smtClean="0">
                <a:solidFill>
                  <a:srgbClr val="FFC000"/>
                </a:solidFill>
              </a:rPr>
              <a:t>(241</a:t>
            </a:r>
            <a:r>
              <a:rPr lang="ko-KR" altLang="en-US" sz="1800" b="1" dirty="0" err="1" smtClean="0">
                <a:solidFill>
                  <a:srgbClr val="FFC000"/>
                </a:solidFill>
              </a:rPr>
              <a:t>억원</a:t>
            </a:r>
            <a:r>
              <a:rPr lang="en-US" altLang="ko-KR" sz="1800" b="1" dirty="0" smtClean="0">
                <a:solidFill>
                  <a:srgbClr val="FFC000"/>
                </a:solidFill>
              </a:rPr>
              <a:t>)</a:t>
            </a:r>
            <a:r>
              <a:rPr lang="ko-KR" altLang="en-US" sz="1800" b="1" dirty="0" smtClean="0">
                <a:solidFill>
                  <a:srgbClr val="FFC000"/>
                </a:solidFill>
              </a:rPr>
              <a:t>보다도 </a:t>
            </a:r>
            <a:r>
              <a:rPr lang="ko-KR" altLang="en-US" sz="1800" b="1" dirty="0">
                <a:solidFill>
                  <a:srgbClr val="FFC000"/>
                </a:solidFill>
              </a:rPr>
              <a:t>낮은 </a:t>
            </a:r>
            <a:r>
              <a:rPr lang="ko-KR" altLang="en-US" sz="1800" b="1" dirty="0" smtClean="0">
                <a:solidFill>
                  <a:srgbClr val="FFC000"/>
                </a:solidFill>
              </a:rPr>
              <a:t>수준</a:t>
            </a:r>
            <a:r>
              <a:rPr lang="en-US" altLang="ko-KR" sz="1800" b="1" dirty="0" smtClean="0">
                <a:solidFill>
                  <a:srgbClr val="FFC000"/>
                </a:solidFill>
              </a:rPr>
              <a:t>.</a:t>
            </a:r>
            <a:endParaRPr lang="ko-KR" altLang="en-US" sz="1800" dirty="0">
              <a:solidFill>
                <a:srgbClr val="FFC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613" y="2176587"/>
            <a:ext cx="8283575" cy="467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187" y="0"/>
            <a:ext cx="1116012" cy="1116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784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>
          <a:xfrm>
            <a:off x="1618800" y="134737"/>
            <a:ext cx="10515600" cy="808463"/>
          </a:xfrm>
        </p:spPr>
        <p:txBody>
          <a:bodyPr>
            <a:normAutofit/>
          </a:bodyPr>
          <a:lstStyle/>
          <a:p>
            <a:r>
              <a:rPr lang="ko-KR" altLang="en-US" sz="3600" dirty="0" smtClean="0">
                <a:solidFill>
                  <a:srgbClr val="FFC000"/>
                </a:solidFill>
              </a:rPr>
              <a:t>연구비 수혜실적</a:t>
            </a:r>
            <a:endParaRPr lang="ko-KR" altLang="en-US" sz="3600" dirty="0">
              <a:solidFill>
                <a:srgbClr val="FFC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187" y="0"/>
            <a:ext cx="1116012" cy="1116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1267200" y="955148"/>
            <a:ext cx="10346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ko-KR" altLang="en-US" dirty="0" smtClean="0">
                <a:solidFill>
                  <a:srgbClr val="FFC000"/>
                </a:solidFill>
              </a:rPr>
              <a:t>교수 </a:t>
            </a:r>
            <a:r>
              <a:rPr lang="en-US" altLang="ko-KR" dirty="0">
                <a:solidFill>
                  <a:srgbClr val="FFC000"/>
                </a:solidFill>
              </a:rPr>
              <a:t>1</a:t>
            </a:r>
            <a:r>
              <a:rPr lang="ko-KR" altLang="en-US" dirty="0">
                <a:solidFill>
                  <a:srgbClr val="FFC000"/>
                </a:solidFill>
              </a:rPr>
              <a:t>인당 연구비 수혜실적도 교내 </a:t>
            </a:r>
            <a:r>
              <a:rPr lang="ko-KR" altLang="en-US" dirty="0" smtClean="0">
                <a:solidFill>
                  <a:srgbClr val="FFC000"/>
                </a:solidFill>
              </a:rPr>
              <a:t>연구비</a:t>
            </a:r>
            <a:r>
              <a:rPr lang="en-US" altLang="ko-KR" dirty="0" smtClean="0">
                <a:solidFill>
                  <a:srgbClr val="FFC000"/>
                </a:solidFill>
              </a:rPr>
              <a:t>(3,383</a:t>
            </a:r>
            <a:r>
              <a:rPr lang="ko-KR" altLang="en-US" dirty="0" smtClean="0">
                <a:solidFill>
                  <a:srgbClr val="FFC000"/>
                </a:solidFill>
              </a:rPr>
              <a:t>천원</a:t>
            </a:r>
            <a:r>
              <a:rPr lang="en-US" altLang="ko-KR" dirty="0" smtClean="0">
                <a:solidFill>
                  <a:srgbClr val="FFC000"/>
                </a:solidFill>
              </a:rPr>
              <a:t>)</a:t>
            </a:r>
            <a:r>
              <a:rPr lang="ko-KR" altLang="en-US" dirty="0" smtClean="0">
                <a:solidFill>
                  <a:srgbClr val="FFC000"/>
                </a:solidFill>
              </a:rPr>
              <a:t>는 </a:t>
            </a:r>
            <a:r>
              <a:rPr lang="en-US" altLang="ko-KR" dirty="0">
                <a:solidFill>
                  <a:srgbClr val="FFC000"/>
                </a:solidFill>
              </a:rPr>
              <a:t>2</a:t>
            </a:r>
            <a:r>
              <a:rPr lang="ko-KR" altLang="en-US" dirty="0">
                <a:solidFill>
                  <a:srgbClr val="FFC000"/>
                </a:solidFill>
              </a:rPr>
              <a:t>위에 해당되지만 교외연구비는 최하위권이다</a:t>
            </a:r>
            <a:r>
              <a:rPr lang="en-US" altLang="ko-KR" dirty="0">
                <a:solidFill>
                  <a:srgbClr val="FFC000"/>
                </a:solidFill>
              </a:rPr>
              <a:t>. </a:t>
            </a:r>
            <a:r>
              <a:rPr lang="ko-KR" altLang="en-US" dirty="0">
                <a:solidFill>
                  <a:srgbClr val="FFC000"/>
                </a:solidFill>
              </a:rPr>
              <a:t>국내 학술지에 논문 실적은 최고로 높으며</a:t>
            </a:r>
            <a:r>
              <a:rPr lang="en-US" altLang="ko-KR" dirty="0">
                <a:solidFill>
                  <a:srgbClr val="FFC000"/>
                </a:solidFill>
              </a:rPr>
              <a:t>, </a:t>
            </a:r>
            <a:r>
              <a:rPr lang="ko-KR" altLang="en-US" dirty="0">
                <a:solidFill>
                  <a:srgbClr val="FFC000"/>
                </a:solidFill>
              </a:rPr>
              <a:t>국제학술지는 </a:t>
            </a:r>
            <a:r>
              <a:rPr lang="ko-KR" altLang="en-US" dirty="0" err="1">
                <a:solidFill>
                  <a:srgbClr val="FFC000"/>
                </a:solidFill>
              </a:rPr>
              <a:t>영남대</a:t>
            </a:r>
            <a:r>
              <a:rPr lang="en-US" altLang="ko-KR" dirty="0">
                <a:solidFill>
                  <a:srgbClr val="FFC000"/>
                </a:solidFill>
              </a:rPr>
              <a:t>, </a:t>
            </a:r>
            <a:r>
              <a:rPr lang="ko-KR" altLang="en-US" dirty="0">
                <a:solidFill>
                  <a:srgbClr val="FFC000"/>
                </a:solidFill>
              </a:rPr>
              <a:t>계명대에 이어 </a:t>
            </a:r>
            <a:r>
              <a:rPr lang="en-US" altLang="ko-KR" dirty="0">
                <a:solidFill>
                  <a:srgbClr val="FFC000"/>
                </a:solidFill>
              </a:rPr>
              <a:t>3</a:t>
            </a:r>
            <a:r>
              <a:rPr lang="ko-KR" altLang="en-US" dirty="0">
                <a:solidFill>
                  <a:srgbClr val="FFC000"/>
                </a:solidFill>
              </a:rPr>
              <a:t>번째로 국제화에 노력이 </a:t>
            </a:r>
            <a:r>
              <a:rPr lang="ko-KR" altLang="en-US" dirty="0" smtClean="0">
                <a:solidFill>
                  <a:srgbClr val="FFC000"/>
                </a:solidFill>
              </a:rPr>
              <a:t>필요함</a:t>
            </a:r>
            <a:endParaRPr lang="en-US" altLang="ko-KR" dirty="0" smtClean="0">
              <a:solidFill>
                <a:srgbClr val="FFC000"/>
              </a:solidFill>
            </a:endParaRPr>
          </a:p>
          <a:p>
            <a:pPr marL="285750" indent="-285750">
              <a:buFontTx/>
              <a:buChar char="-"/>
            </a:pPr>
            <a:r>
              <a:rPr lang="ko-KR" altLang="en-US" dirty="0" smtClean="0">
                <a:solidFill>
                  <a:srgbClr val="FFC000"/>
                </a:solidFill>
              </a:rPr>
              <a:t>특히 </a:t>
            </a:r>
            <a:r>
              <a:rPr lang="ko-KR" altLang="en-US" dirty="0">
                <a:solidFill>
                  <a:srgbClr val="FFC000"/>
                </a:solidFill>
              </a:rPr>
              <a:t>여기에서 유의할 사항은 </a:t>
            </a:r>
            <a:r>
              <a:rPr lang="ko-KR" altLang="en-US" dirty="0" smtClean="0">
                <a:solidFill>
                  <a:srgbClr val="FFC000"/>
                </a:solidFill>
              </a:rPr>
              <a:t>대학의 </a:t>
            </a:r>
            <a:r>
              <a:rPr lang="en-US" altLang="ko-KR" dirty="0" smtClean="0">
                <a:solidFill>
                  <a:srgbClr val="FFC000"/>
                </a:solidFill>
              </a:rPr>
              <a:t>3</a:t>
            </a:r>
            <a:r>
              <a:rPr lang="ko-KR" altLang="en-US" dirty="0" smtClean="0">
                <a:solidFill>
                  <a:srgbClr val="FFC000"/>
                </a:solidFill>
              </a:rPr>
              <a:t>대 수입원 중 하나인 외부로부터 </a:t>
            </a:r>
            <a:r>
              <a:rPr lang="ko-KR" altLang="en-US" dirty="0">
                <a:solidFill>
                  <a:srgbClr val="FFC000"/>
                </a:solidFill>
              </a:rPr>
              <a:t>모금한 금액은 언급조차 없어서 사실상 얼마만큼 모금되고 있는지 제대로 파악조차 되지 않아서 이에 대한 근본적인 대책이 시급한 과제이다</a:t>
            </a:r>
            <a:r>
              <a:rPr lang="en-US" altLang="ko-KR" dirty="0" smtClean="0">
                <a:solidFill>
                  <a:srgbClr val="FFC000"/>
                </a:solidFill>
              </a:rPr>
              <a:t>. </a:t>
            </a:r>
            <a:endParaRPr lang="ko-KR" altLang="en-US" dirty="0">
              <a:solidFill>
                <a:srgbClr val="FFC0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038" y="2826463"/>
            <a:ext cx="8847137" cy="382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597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16000" y="274638"/>
            <a:ext cx="10466400" cy="778098"/>
          </a:xfrm>
        </p:spPr>
        <p:txBody>
          <a:bodyPr>
            <a:normAutofit/>
          </a:bodyPr>
          <a:lstStyle/>
          <a:p>
            <a:r>
              <a:rPr lang="en-US" altLang="ko-KR" sz="3600" b="1" dirty="0" smtClean="0">
                <a:solidFill>
                  <a:srgbClr val="FFC000"/>
                </a:solidFill>
              </a:rPr>
              <a:t>III. </a:t>
            </a:r>
            <a:r>
              <a:rPr lang="ko-KR" altLang="en-US" sz="3600" b="1" dirty="0" smtClean="0">
                <a:solidFill>
                  <a:srgbClr val="FFC000"/>
                </a:solidFill>
              </a:rPr>
              <a:t>재정진단</a:t>
            </a:r>
            <a:endParaRPr lang="ko-KR" altLang="en-US" sz="3600" b="1" dirty="0">
              <a:solidFill>
                <a:srgbClr val="FFC000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166400" y="1113536"/>
            <a:ext cx="10324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ko-KR" altLang="en-US" dirty="0" smtClean="0">
                <a:solidFill>
                  <a:srgbClr val="FFC000"/>
                </a:solidFill>
              </a:rPr>
              <a:t>정년퇴직 </a:t>
            </a:r>
            <a:r>
              <a:rPr lang="ko-KR" altLang="en-US" dirty="0">
                <a:solidFill>
                  <a:srgbClr val="FFC000"/>
                </a:solidFill>
              </a:rPr>
              <a:t>교직원에 의한 자연 감소분에 의해서 </a:t>
            </a:r>
            <a:r>
              <a:rPr lang="en-US" altLang="ko-KR" dirty="0">
                <a:solidFill>
                  <a:srgbClr val="FFC000"/>
                </a:solidFill>
              </a:rPr>
              <a:t>2019</a:t>
            </a:r>
            <a:r>
              <a:rPr lang="ko-KR" altLang="en-US" dirty="0">
                <a:solidFill>
                  <a:srgbClr val="FFC000"/>
                </a:solidFill>
              </a:rPr>
              <a:t>년까지 누계로 </a:t>
            </a:r>
            <a:r>
              <a:rPr lang="en-US" altLang="ko-KR" dirty="0">
                <a:solidFill>
                  <a:srgbClr val="FFC000"/>
                </a:solidFill>
              </a:rPr>
              <a:t>58</a:t>
            </a:r>
            <a:r>
              <a:rPr lang="ko-KR" altLang="en-US" dirty="0" err="1">
                <a:solidFill>
                  <a:srgbClr val="FFC000"/>
                </a:solidFill>
              </a:rPr>
              <a:t>억원의</a:t>
            </a:r>
            <a:r>
              <a:rPr lang="ko-KR" altLang="en-US" dirty="0">
                <a:solidFill>
                  <a:srgbClr val="FFC000"/>
                </a:solidFill>
              </a:rPr>
              <a:t> 절감효과가 </a:t>
            </a:r>
            <a:r>
              <a:rPr lang="ko-KR" altLang="en-US" dirty="0" smtClean="0">
                <a:solidFill>
                  <a:srgbClr val="FFC000"/>
                </a:solidFill>
              </a:rPr>
              <a:t>발생</a:t>
            </a:r>
            <a:r>
              <a:rPr lang="en-US" altLang="ko-KR" dirty="0" smtClean="0">
                <a:solidFill>
                  <a:srgbClr val="FFC000"/>
                </a:solidFill>
              </a:rPr>
              <a:t>. </a:t>
            </a:r>
          </a:p>
          <a:p>
            <a:pPr marL="285750" indent="-285750">
              <a:buFontTx/>
              <a:buChar char="-"/>
            </a:pPr>
            <a:r>
              <a:rPr lang="en-US" altLang="ko-KR" dirty="0" smtClean="0">
                <a:solidFill>
                  <a:srgbClr val="FFC000"/>
                </a:solidFill>
              </a:rPr>
              <a:t>2023</a:t>
            </a:r>
            <a:r>
              <a:rPr lang="ko-KR" altLang="en-US" dirty="0">
                <a:solidFill>
                  <a:srgbClr val="FFC000"/>
                </a:solidFill>
              </a:rPr>
              <a:t>년까지 퇴직예정인원의 누계는 </a:t>
            </a:r>
            <a:r>
              <a:rPr lang="en-US" altLang="ko-KR" dirty="0">
                <a:solidFill>
                  <a:srgbClr val="FFC000"/>
                </a:solidFill>
              </a:rPr>
              <a:t>158</a:t>
            </a:r>
            <a:r>
              <a:rPr lang="ko-KR" altLang="en-US" dirty="0">
                <a:solidFill>
                  <a:srgbClr val="FFC000"/>
                </a:solidFill>
              </a:rPr>
              <a:t>명이고 연평균 </a:t>
            </a:r>
            <a:r>
              <a:rPr lang="en-US" altLang="ko-KR" dirty="0">
                <a:solidFill>
                  <a:srgbClr val="FFC000"/>
                </a:solidFill>
              </a:rPr>
              <a:t>26</a:t>
            </a:r>
            <a:r>
              <a:rPr lang="ko-KR" altLang="en-US" dirty="0">
                <a:solidFill>
                  <a:srgbClr val="FFC000"/>
                </a:solidFill>
              </a:rPr>
              <a:t>여명의 인원이 퇴직을 하게 된다</a:t>
            </a:r>
            <a:r>
              <a:rPr lang="en-US" altLang="ko-KR" dirty="0" smtClean="0">
                <a:solidFill>
                  <a:srgbClr val="FFC000"/>
                </a:solidFill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ko-KR" altLang="en-US" dirty="0" smtClean="0">
                <a:solidFill>
                  <a:srgbClr val="FFC000"/>
                </a:solidFill>
              </a:rPr>
              <a:t>퇴직인원의 계속적인 증가는 재정운영을 보다 수월하게 하는 것이 가능하다</a:t>
            </a:r>
            <a:r>
              <a:rPr lang="en-US" altLang="ko-KR" dirty="0" smtClean="0">
                <a:solidFill>
                  <a:srgbClr val="FFC000"/>
                </a:solidFill>
              </a:rPr>
              <a:t>. </a:t>
            </a:r>
          </a:p>
          <a:p>
            <a:pPr marL="285750" indent="-285750">
              <a:buFontTx/>
              <a:buChar char="-"/>
            </a:pPr>
            <a:r>
              <a:rPr lang="ko-KR" altLang="en-US" dirty="0" smtClean="0">
                <a:solidFill>
                  <a:srgbClr val="FFC000"/>
                </a:solidFill>
              </a:rPr>
              <a:t>인원감축으로 </a:t>
            </a:r>
            <a:r>
              <a:rPr lang="ko-KR" altLang="en-US" dirty="0">
                <a:solidFill>
                  <a:srgbClr val="FFC000"/>
                </a:solidFill>
              </a:rPr>
              <a:t>상당한 수의 신규채용도 가능하게 </a:t>
            </a:r>
            <a:r>
              <a:rPr lang="ko-KR" altLang="en-US" dirty="0" smtClean="0">
                <a:solidFill>
                  <a:srgbClr val="FFC000"/>
                </a:solidFill>
              </a:rPr>
              <a:t>된다</a:t>
            </a:r>
            <a:r>
              <a:rPr lang="en-US" altLang="ko-KR" dirty="0" smtClean="0">
                <a:solidFill>
                  <a:srgbClr val="FFC000"/>
                </a:solidFill>
              </a:rPr>
              <a:t>(</a:t>
            </a:r>
            <a:r>
              <a:rPr lang="ko-KR" altLang="en-US" dirty="0" err="1" smtClean="0">
                <a:solidFill>
                  <a:srgbClr val="FFC000"/>
                </a:solidFill>
              </a:rPr>
              <a:t>교수충원율</a:t>
            </a:r>
            <a:r>
              <a:rPr lang="ko-KR" altLang="en-US" dirty="0" smtClean="0">
                <a:solidFill>
                  <a:srgbClr val="FFC000"/>
                </a:solidFill>
              </a:rPr>
              <a:t> 문제</a:t>
            </a:r>
            <a:r>
              <a:rPr lang="en-US" altLang="ko-KR" dirty="0" smtClean="0">
                <a:solidFill>
                  <a:srgbClr val="FFC000"/>
                </a:solidFill>
              </a:rPr>
              <a:t>)</a:t>
            </a:r>
            <a:endParaRPr lang="ko-KR" altLang="en-US" dirty="0">
              <a:solidFill>
                <a:srgbClr val="FFC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987" y="-58612"/>
            <a:ext cx="1116012" cy="1116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801" y="2563200"/>
            <a:ext cx="7848000" cy="416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775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60000" y="336325"/>
            <a:ext cx="10656000" cy="1325563"/>
          </a:xfrm>
        </p:spPr>
        <p:txBody>
          <a:bodyPr>
            <a:noAutofit/>
          </a:bodyPr>
          <a:lstStyle/>
          <a:p>
            <a:r>
              <a:rPr lang="en-US" altLang="ko-KR" sz="2000" dirty="0" smtClean="0">
                <a:solidFill>
                  <a:srgbClr val="FFC000"/>
                </a:solidFill>
              </a:rPr>
              <a:t>- </a:t>
            </a:r>
            <a:r>
              <a:rPr lang="ko-KR" altLang="en-US" sz="2000" dirty="0" smtClean="0">
                <a:solidFill>
                  <a:srgbClr val="FFC000"/>
                </a:solidFill>
              </a:rPr>
              <a:t>신입생 </a:t>
            </a:r>
            <a:r>
              <a:rPr lang="ko-KR" altLang="en-US" sz="2000" dirty="0">
                <a:solidFill>
                  <a:srgbClr val="FFC000"/>
                </a:solidFill>
              </a:rPr>
              <a:t>감소로 인한 등록금 수입의 감소이다</a:t>
            </a:r>
            <a:r>
              <a:rPr lang="en-US" altLang="ko-KR" sz="2000" dirty="0">
                <a:solidFill>
                  <a:srgbClr val="FFC000"/>
                </a:solidFill>
              </a:rPr>
              <a:t>. </a:t>
            </a:r>
            <a:r>
              <a:rPr lang="ko-KR" altLang="en-US" sz="2000" dirty="0">
                <a:solidFill>
                  <a:srgbClr val="FFC000"/>
                </a:solidFill>
              </a:rPr>
              <a:t>그렇지만 신입생 모집까지는 경쟁대학과 큰 차이를 보이지 않고 있다</a:t>
            </a:r>
            <a:r>
              <a:rPr lang="en-US" altLang="ko-KR" sz="2000" dirty="0">
                <a:solidFill>
                  <a:srgbClr val="FFC000"/>
                </a:solidFill>
              </a:rPr>
              <a:t>. </a:t>
            </a:r>
            <a:r>
              <a:rPr lang="ko-KR" altLang="en-US" sz="2000" dirty="0">
                <a:solidFill>
                  <a:srgbClr val="FFC000"/>
                </a:solidFill>
              </a:rPr>
              <a:t>그렇지만 상대적으로 낮은 </a:t>
            </a:r>
            <a:r>
              <a:rPr lang="ko-KR" altLang="en-US" sz="2000" dirty="0" err="1">
                <a:solidFill>
                  <a:srgbClr val="FFC000"/>
                </a:solidFill>
              </a:rPr>
              <a:t>재학생충원율과</a:t>
            </a:r>
            <a:r>
              <a:rPr lang="ko-KR" altLang="en-US" sz="2000" dirty="0">
                <a:solidFill>
                  <a:srgbClr val="FFC000"/>
                </a:solidFill>
              </a:rPr>
              <a:t> 높은 </a:t>
            </a:r>
            <a:r>
              <a:rPr lang="ko-KR" altLang="en-US" sz="2000" dirty="0" err="1">
                <a:solidFill>
                  <a:srgbClr val="FFC000"/>
                </a:solidFill>
              </a:rPr>
              <a:t>중도탈락률을</a:t>
            </a:r>
            <a:r>
              <a:rPr lang="ko-KR" altLang="en-US" sz="2000" dirty="0">
                <a:solidFill>
                  <a:srgbClr val="FFC000"/>
                </a:solidFill>
              </a:rPr>
              <a:t> 보이고 있으며</a:t>
            </a:r>
            <a:r>
              <a:rPr lang="en-US" altLang="ko-KR" sz="2000" dirty="0">
                <a:solidFill>
                  <a:srgbClr val="FFC000"/>
                </a:solidFill>
              </a:rPr>
              <a:t>, </a:t>
            </a:r>
            <a:r>
              <a:rPr lang="en-US" altLang="ko-KR" sz="2000" dirty="0" smtClean="0">
                <a:solidFill>
                  <a:srgbClr val="FFC000"/>
                </a:solidFill>
              </a:rPr>
              <a:t/>
            </a:r>
            <a:br>
              <a:rPr lang="en-US" altLang="ko-KR" sz="2000" dirty="0" smtClean="0">
                <a:solidFill>
                  <a:srgbClr val="FFC000"/>
                </a:solidFill>
              </a:rPr>
            </a:br>
            <a:r>
              <a:rPr lang="en-US" altLang="ko-KR" sz="2000" dirty="0" smtClean="0">
                <a:solidFill>
                  <a:srgbClr val="FFC000"/>
                </a:solidFill>
              </a:rPr>
              <a:t>- </a:t>
            </a:r>
            <a:r>
              <a:rPr lang="ko-KR" altLang="en-US" sz="2000" dirty="0" err="1" smtClean="0">
                <a:solidFill>
                  <a:srgbClr val="FFC000"/>
                </a:solidFill>
              </a:rPr>
              <a:t>중도탈락한</a:t>
            </a:r>
            <a:r>
              <a:rPr lang="ko-KR" altLang="en-US" sz="2000" dirty="0" smtClean="0">
                <a:solidFill>
                  <a:srgbClr val="FFC000"/>
                </a:solidFill>
              </a:rPr>
              <a:t> </a:t>
            </a:r>
            <a:r>
              <a:rPr lang="ko-KR" altLang="en-US" sz="2000" dirty="0">
                <a:solidFill>
                  <a:srgbClr val="FFC000"/>
                </a:solidFill>
              </a:rPr>
              <a:t>학생들의 상당수가 이웃 대학으로 옮기고 있다는 것은 교육의 내용에서든 질에서든 취업에서든 상당한 문제가 있다는 사실을 충실히 검토해야 할 </a:t>
            </a:r>
            <a:r>
              <a:rPr lang="ko-KR" altLang="en-US" sz="2000" dirty="0" smtClean="0">
                <a:solidFill>
                  <a:srgbClr val="FFC000"/>
                </a:solidFill>
              </a:rPr>
              <a:t>것임</a:t>
            </a:r>
            <a:r>
              <a:rPr lang="en-US" altLang="ko-KR" sz="2000" dirty="0" smtClean="0">
                <a:solidFill>
                  <a:srgbClr val="FFC000"/>
                </a:solidFill>
              </a:rPr>
              <a:t/>
            </a:r>
            <a:br>
              <a:rPr lang="en-US" altLang="ko-KR" sz="2000" dirty="0" smtClean="0">
                <a:solidFill>
                  <a:srgbClr val="FFC000"/>
                </a:solidFill>
              </a:rPr>
            </a:br>
            <a:r>
              <a:rPr lang="en-US" altLang="ko-KR" sz="2000" dirty="0" smtClean="0">
                <a:solidFill>
                  <a:srgbClr val="FFC000"/>
                </a:solidFill>
              </a:rPr>
              <a:t>- </a:t>
            </a:r>
            <a:r>
              <a:rPr lang="ko-KR" altLang="en-US" sz="2000" dirty="0" smtClean="0">
                <a:solidFill>
                  <a:srgbClr val="FFC000"/>
                </a:solidFill>
              </a:rPr>
              <a:t>등록금 수입의 지속적인 감소추세를 해결</a:t>
            </a:r>
            <a:r>
              <a:rPr lang="en-US" altLang="ko-KR" sz="2000" dirty="0" smtClean="0">
                <a:solidFill>
                  <a:srgbClr val="FFC000"/>
                </a:solidFill>
              </a:rPr>
              <a:t>: </a:t>
            </a:r>
            <a:r>
              <a:rPr lang="ko-KR" altLang="en-US" sz="2000" dirty="0" smtClean="0">
                <a:solidFill>
                  <a:srgbClr val="FFC000"/>
                </a:solidFill>
              </a:rPr>
              <a:t>특히 </a:t>
            </a:r>
            <a:r>
              <a:rPr lang="ko-KR" altLang="en-US" sz="2000" dirty="0" err="1" smtClean="0">
                <a:solidFill>
                  <a:srgbClr val="FFC000"/>
                </a:solidFill>
              </a:rPr>
              <a:t>중도탈락률이</a:t>
            </a:r>
            <a:r>
              <a:rPr lang="ko-KR" altLang="en-US" sz="2000" dirty="0" smtClean="0">
                <a:solidFill>
                  <a:srgbClr val="FFC000"/>
                </a:solidFill>
              </a:rPr>
              <a:t> 핵심요소임</a:t>
            </a:r>
            <a:endParaRPr lang="ko-KR" altLang="en-US" sz="2000" dirty="0">
              <a:solidFill>
                <a:srgbClr val="FFC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6387" y="-58612"/>
            <a:ext cx="1116012" cy="1116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600" y="2224800"/>
            <a:ext cx="9251999" cy="447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486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404000" y="262237"/>
            <a:ext cx="10504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ko-KR" altLang="en-US" dirty="0" smtClean="0">
                <a:solidFill>
                  <a:srgbClr val="FFC000"/>
                </a:solidFill>
              </a:rPr>
              <a:t>보수와 </a:t>
            </a:r>
            <a:r>
              <a:rPr lang="ko-KR" altLang="en-US" dirty="0">
                <a:solidFill>
                  <a:srgbClr val="FFC000"/>
                </a:solidFill>
              </a:rPr>
              <a:t>복리후생비는 </a:t>
            </a:r>
            <a:r>
              <a:rPr lang="ko-KR" altLang="en-US" dirty="0" err="1">
                <a:solidFill>
                  <a:srgbClr val="FFC000"/>
                </a:solidFill>
              </a:rPr>
              <a:t>물가상승율</a:t>
            </a:r>
            <a:r>
              <a:rPr lang="ko-KR" altLang="en-US" dirty="0">
                <a:solidFill>
                  <a:srgbClr val="FFC000"/>
                </a:solidFill>
              </a:rPr>
              <a:t> 수준으로 지속적으로 증가하게 되어 이를 위한 별도의 자금 마련 대책이 필요하다</a:t>
            </a:r>
            <a:r>
              <a:rPr lang="en-US" altLang="ko-KR" dirty="0">
                <a:solidFill>
                  <a:srgbClr val="FFC000"/>
                </a:solidFill>
              </a:rPr>
              <a:t>. </a:t>
            </a:r>
            <a:r>
              <a:rPr lang="ko-KR" altLang="en-US" dirty="0">
                <a:solidFill>
                  <a:srgbClr val="FFC000"/>
                </a:solidFill>
              </a:rPr>
              <a:t>그러하지 않을 경우 </a:t>
            </a:r>
            <a:r>
              <a:rPr lang="en-US" altLang="ko-KR" dirty="0">
                <a:solidFill>
                  <a:srgbClr val="FFC000"/>
                </a:solidFill>
              </a:rPr>
              <a:t>2021</a:t>
            </a:r>
            <a:r>
              <a:rPr lang="ko-KR" altLang="en-US" dirty="0">
                <a:solidFill>
                  <a:srgbClr val="FFC000"/>
                </a:solidFill>
              </a:rPr>
              <a:t>년에는 등록금의 </a:t>
            </a:r>
            <a:r>
              <a:rPr lang="en-US" altLang="ko-KR" dirty="0">
                <a:solidFill>
                  <a:srgbClr val="FFC000"/>
                </a:solidFill>
              </a:rPr>
              <a:t>80.8%</a:t>
            </a:r>
            <a:r>
              <a:rPr lang="ko-KR" altLang="en-US" dirty="0">
                <a:solidFill>
                  <a:srgbClr val="FFC000"/>
                </a:solidFill>
              </a:rPr>
              <a:t>에 달하게 될 것이다</a:t>
            </a:r>
            <a:r>
              <a:rPr lang="en-US" altLang="ko-KR" dirty="0">
                <a:solidFill>
                  <a:srgbClr val="FFC000"/>
                </a:solidFill>
              </a:rPr>
              <a:t>. </a:t>
            </a:r>
            <a:endParaRPr lang="en-US" altLang="ko-KR" dirty="0" smtClean="0">
              <a:solidFill>
                <a:srgbClr val="FFC000"/>
              </a:solidFill>
            </a:endParaRPr>
          </a:p>
          <a:p>
            <a:pPr marL="285750" indent="-285750">
              <a:buFontTx/>
              <a:buChar char="-"/>
            </a:pPr>
            <a:r>
              <a:rPr lang="ko-KR" altLang="en-US" dirty="0" smtClean="0">
                <a:solidFill>
                  <a:srgbClr val="FFC000"/>
                </a:solidFill>
              </a:rPr>
              <a:t>지출과 </a:t>
            </a:r>
            <a:r>
              <a:rPr lang="ko-KR" altLang="en-US" dirty="0">
                <a:solidFill>
                  <a:srgbClr val="FFC000"/>
                </a:solidFill>
              </a:rPr>
              <a:t>관련에서는 학생경비</a:t>
            </a:r>
            <a:r>
              <a:rPr lang="en-US" altLang="ko-KR" dirty="0">
                <a:solidFill>
                  <a:srgbClr val="FFC000"/>
                </a:solidFill>
              </a:rPr>
              <a:t>, </a:t>
            </a:r>
            <a:r>
              <a:rPr lang="ko-KR" altLang="en-US" dirty="0">
                <a:solidFill>
                  <a:srgbClr val="FFC000"/>
                </a:solidFill>
              </a:rPr>
              <a:t>보수</a:t>
            </a:r>
            <a:r>
              <a:rPr lang="en-US" altLang="ko-KR" dirty="0">
                <a:solidFill>
                  <a:srgbClr val="FFC000"/>
                </a:solidFill>
              </a:rPr>
              <a:t>, </a:t>
            </a:r>
            <a:r>
              <a:rPr lang="ko-KR" altLang="en-US" dirty="0">
                <a:solidFill>
                  <a:srgbClr val="FFC000"/>
                </a:solidFill>
              </a:rPr>
              <a:t>관리운영비가 가장 큰 비중을 차지하고 있다</a:t>
            </a:r>
            <a:r>
              <a:rPr lang="en-US" altLang="ko-KR" dirty="0">
                <a:solidFill>
                  <a:srgbClr val="FFC000"/>
                </a:solidFill>
              </a:rPr>
              <a:t>. </a:t>
            </a:r>
            <a:r>
              <a:rPr lang="ko-KR" altLang="en-US" dirty="0">
                <a:solidFill>
                  <a:srgbClr val="FFC000"/>
                </a:solidFill>
              </a:rPr>
              <a:t>따라서 지출을 줄일 수 있는 항목은 거의 없는 실정이다</a:t>
            </a:r>
            <a:r>
              <a:rPr lang="en-US" altLang="ko-KR" dirty="0">
                <a:solidFill>
                  <a:srgbClr val="FFC000"/>
                </a:solidFill>
              </a:rPr>
              <a:t>. </a:t>
            </a:r>
            <a:endParaRPr lang="ko-KR" altLang="en-US" dirty="0">
              <a:solidFill>
                <a:srgbClr val="FFC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987" y="0"/>
            <a:ext cx="1116012" cy="1116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00" y="1530763"/>
            <a:ext cx="8445625" cy="512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418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237400" y="6443999"/>
            <a:ext cx="3474600" cy="315489"/>
          </a:xfrm>
        </p:spPr>
        <p:txBody>
          <a:bodyPr>
            <a:normAutofit fontScale="90000"/>
          </a:bodyPr>
          <a:lstStyle/>
          <a:p>
            <a:r>
              <a:rPr lang="en-US" altLang="ko-KR" sz="2000" dirty="0" smtClean="0">
                <a:solidFill>
                  <a:srgbClr val="FFC000"/>
                </a:solidFill>
              </a:rPr>
              <a:t>&lt;</a:t>
            </a:r>
            <a:r>
              <a:rPr lang="ko-KR" altLang="en-US" sz="2000" dirty="0" smtClean="0">
                <a:solidFill>
                  <a:srgbClr val="FFC000"/>
                </a:solidFill>
              </a:rPr>
              <a:t>그림 </a:t>
            </a:r>
            <a:r>
              <a:rPr lang="en-US" altLang="ko-KR" sz="2000" dirty="0" smtClean="0">
                <a:solidFill>
                  <a:srgbClr val="FFC000"/>
                </a:solidFill>
              </a:rPr>
              <a:t>10&gt; </a:t>
            </a:r>
            <a:r>
              <a:rPr lang="ko-KR" altLang="en-US" sz="2000" dirty="0" smtClean="0">
                <a:solidFill>
                  <a:srgbClr val="FFC000"/>
                </a:solidFill>
              </a:rPr>
              <a:t>자금수요변화추이</a:t>
            </a:r>
            <a:endParaRPr lang="ko-KR" altLang="en-US" sz="2000" dirty="0">
              <a:solidFill>
                <a:srgbClr val="FFC000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312" y="1990101"/>
            <a:ext cx="8816975" cy="4417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387" y="0"/>
            <a:ext cx="1116012" cy="1116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1231200" y="132546"/>
            <a:ext cx="10706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ko-KR" altLang="en-US" dirty="0" smtClean="0">
                <a:solidFill>
                  <a:srgbClr val="FFC000"/>
                </a:solidFill>
              </a:rPr>
              <a:t>대구대학교가 </a:t>
            </a:r>
            <a:r>
              <a:rPr lang="ko-KR" altLang="en-US" dirty="0">
                <a:solidFill>
                  <a:srgbClr val="FFC000"/>
                </a:solidFill>
              </a:rPr>
              <a:t>현재의 재정위기에서 벗어나서 대구</a:t>
            </a:r>
            <a:r>
              <a:rPr lang="en-US" altLang="ko-KR" dirty="0">
                <a:solidFill>
                  <a:srgbClr val="FFC000"/>
                </a:solidFill>
              </a:rPr>
              <a:t>·</a:t>
            </a:r>
            <a:r>
              <a:rPr lang="ko-KR" altLang="en-US" dirty="0">
                <a:solidFill>
                  <a:srgbClr val="FFC000"/>
                </a:solidFill>
              </a:rPr>
              <a:t>경북지역 </a:t>
            </a:r>
            <a:r>
              <a:rPr lang="en-US" altLang="ko-KR" dirty="0">
                <a:solidFill>
                  <a:srgbClr val="FFC000"/>
                </a:solidFill>
              </a:rPr>
              <a:t>2</a:t>
            </a:r>
            <a:r>
              <a:rPr lang="ko-KR" altLang="en-US" dirty="0">
                <a:solidFill>
                  <a:srgbClr val="FFC000"/>
                </a:solidFill>
              </a:rPr>
              <a:t>위권 사립대학</a:t>
            </a:r>
            <a:r>
              <a:rPr lang="en-US" altLang="ko-KR" dirty="0">
                <a:solidFill>
                  <a:srgbClr val="FFC000"/>
                </a:solidFill>
              </a:rPr>
              <a:t>, </a:t>
            </a:r>
            <a:r>
              <a:rPr lang="ko-KR" altLang="en-US" dirty="0">
                <a:solidFill>
                  <a:srgbClr val="FFC000"/>
                </a:solidFill>
              </a:rPr>
              <a:t>전국 </a:t>
            </a:r>
            <a:r>
              <a:rPr lang="en-US" altLang="ko-KR" dirty="0">
                <a:solidFill>
                  <a:srgbClr val="FFC000"/>
                </a:solidFill>
              </a:rPr>
              <a:t>50</a:t>
            </a:r>
            <a:r>
              <a:rPr lang="ko-KR" altLang="en-US" dirty="0">
                <a:solidFill>
                  <a:srgbClr val="FFC000"/>
                </a:solidFill>
              </a:rPr>
              <a:t>위권 대학에 진입하는 선진화를 위해서는 이제 대학의 운영이 학생의 등록금에 의존해야 한다는 발상에서부터 벗어나야 할 때이다</a:t>
            </a:r>
            <a:r>
              <a:rPr lang="en-US" altLang="ko-KR" dirty="0">
                <a:solidFill>
                  <a:srgbClr val="FFC000"/>
                </a:solidFill>
              </a:rPr>
              <a:t>. </a:t>
            </a:r>
            <a:endParaRPr lang="en-US" altLang="ko-KR" dirty="0" smtClean="0">
              <a:solidFill>
                <a:srgbClr val="FFC000"/>
              </a:solidFill>
            </a:endParaRPr>
          </a:p>
          <a:p>
            <a:pPr marL="285750" indent="-285750">
              <a:buFontTx/>
              <a:buChar char="-"/>
            </a:pPr>
            <a:r>
              <a:rPr lang="ko-KR" altLang="en-US" dirty="0" smtClean="0">
                <a:solidFill>
                  <a:srgbClr val="FFC000"/>
                </a:solidFill>
              </a:rPr>
              <a:t>매 </a:t>
            </a:r>
            <a:r>
              <a:rPr lang="ko-KR" altLang="en-US" dirty="0">
                <a:solidFill>
                  <a:srgbClr val="FFC000"/>
                </a:solidFill>
              </a:rPr>
              <a:t>학기에 한 번씩 예산집행 내역을 공개되어 투명한 경영이 </a:t>
            </a:r>
            <a:r>
              <a:rPr lang="ko-KR" altLang="en-US" dirty="0" smtClean="0">
                <a:solidFill>
                  <a:srgbClr val="FFC000"/>
                </a:solidFill>
              </a:rPr>
              <a:t>선행</a:t>
            </a:r>
            <a:endParaRPr lang="en-US" altLang="ko-KR" dirty="0" smtClean="0">
              <a:solidFill>
                <a:srgbClr val="FFC000"/>
              </a:solidFill>
            </a:endParaRPr>
          </a:p>
          <a:p>
            <a:pPr marL="285750" indent="-285750">
              <a:buFontTx/>
              <a:buChar char="-"/>
            </a:pPr>
            <a:r>
              <a:rPr lang="ko-KR" altLang="en-US" dirty="0" smtClean="0">
                <a:solidFill>
                  <a:srgbClr val="FFC000"/>
                </a:solidFill>
              </a:rPr>
              <a:t>매년 </a:t>
            </a:r>
            <a:r>
              <a:rPr lang="ko-KR" altLang="en-US" dirty="0">
                <a:solidFill>
                  <a:srgbClr val="FFC000"/>
                </a:solidFill>
              </a:rPr>
              <a:t>적어도 </a:t>
            </a:r>
            <a:r>
              <a:rPr lang="en-US" altLang="ko-KR" dirty="0">
                <a:solidFill>
                  <a:srgbClr val="FFC000"/>
                </a:solidFill>
              </a:rPr>
              <a:t>150</a:t>
            </a:r>
            <a:r>
              <a:rPr lang="ko-KR" altLang="en-US" dirty="0">
                <a:solidFill>
                  <a:srgbClr val="FFC000"/>
                </a:solidFill>
              </a:rPr>
              <a:t>억 원 이상의 자금이 확보되어야 하며</a:t>
            </a:r>
            <a:r>
              <a:rPr lang="en-US" altLang="ko-KR" dirty="0">
                <a:solidFill>
                  <a:srgbClr val="FFC000"/>
                </a:solidFill>
              </a:rPr>
              <a:t>(</a:t>
            </a:r>
            <a:r>
              <a:rPr lang="ko-KR" altLang="en-US" dirty="0">
                <a:solidFill>
                  <a:srgbClr val="FFC000"/>
                </a:solidFill>
              </a:rPr>
              <a:t>매년 </a:t>
            </a:r>
            <a:r>
              <a:rPr lang="en-US" altLang="ko-KR" dirty="0">
                <a:solidFill>
                  <a:srgbClr val="FFC000"/>
                </a:solidFill>
              </a:rPr>
              <a:t>150</a:t>
            </a:r>
            <a:r>
              <a:rPr lang="ko-KR" altLang="en-US" dirty="0" err="1">
                <a:solidFill>
                  <a:srgbClr val="FFC000"/>
                </a:solidFill>
              </a:rPr>
              <a:t>억원의</a:t>
            </a:r>
            <a:r>
              <a:rPr lang="ko-KR" altLang="en-US" dirty="0">
                <a:solidFill>
                  <a:srgbClr val="FFC000"/>
                </a:solidFill>
              </a:rPr>
              <a:t> 적자 예상</a:t>
            </a:r>
            <a:r>
              <a:rPr lang="en-US" altLang="ko-KR" dirty="0">
                <a:solidFill>
                  <a:srgbClr val="FFC000"/>
                </a:solidFill>
              </a:rPr>
              <a:t>), </a:t>
            </a:r>
            <a:r>
              <a:rPr lang="ko-KR" altLang="en-US" dirty="0">
                <a:solidFill>
                  <a:srgbClr val="FFC000"/>
                </a:solidFill>
              </a:rPr>
              <a:t>지속적인 발전을 위해서는 </a:t>
            </a:r>
            <a:r>
              <a:rPr lang="en-US" altLang="ko-KR" dirty="0">
                <a:solidFill>
                  <a:srgbClr val="FFC000"/>
                </a:solidFill>
              </a:rPr>
              <a:t>200</a:t>
            </a:r>
            <a:r>
              <a:rPr lang="ko-KR" altLang="en-US" dirty="0">
                <a:solidFill>
                  <a:srgbClr val="FFC000"/>
                </a:solidFill>
              </a:rPr>
              <a:t>억 원 이상의 추가자금이 필요하게 된다</a:t>
            </a:r>
            <a:r>
              <a:rPr lang="en-US" altLang="ko-KR" dirty="0">
                <a:solidFill>
                  <a:srgbClr val="FFC000"/>
                </a:solidFill>
              </a:rPr>
              <a:t>. </a:t>
            </a:r>
            <a:r>
              <a:rPr lang="ko-KR" altLang="en-US" dirty="0">
                <a:solidFill>
                  <a:srgbClr val="FFC000"/>
                </a:solidFill>
              </a:rPr>
              <a:t>총 년 </a:t>
            </a:r>
            <a:r>
              <a:rPr lang="en-US" altLang="ko-KR" dirty="0">
                <a:solidFill>
                  <a:srgbClr val="FFC000"/>
                </a:solidFill>
              </a:rPr>
              <a:t>350</a:t>
            </a:r>
            <a:r>
              <a:rPr lang="ko-KR" altLang="en-US" dirty="0">
                <a:solidFill>
                  <a:srgbClr val="FFC000"/>
                </a:solidFill>
              </a:rPr>
              <a:t>억 원 이상이 자금이 필요하게 된다</a:t>
            </a:r>
            <a:r>
              <a:rPr lang="en-US" altLang="ko-KR" dirty="0">
                <a:solidFill>
                  <a:srgbClr val="FFC000"/>
                </a:solidFill>
              </a:rPr>
              <a:t>. </a:t>
            </a:r>
            <a:endParaRPr lang="ko-KR" alt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92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446" y="3429000"/>
            <a:ext cx="629107" cy="726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861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87199" y="78970"/>
            <a:ext cx="10865115" cy="634082"/>
          </a:xfrm>
        </p:spPr>
        <p:txBody>
          <a:bodyPr>
            <a:normAutofit/>
          </a:bodyPr>
          <a:lstStyle/>
          <a:p>
            <a:r>
              <a:rPr lang="en-US" altLang="ko-KR" sz="3600" b="1" dirty="0">
                <a:solidFill>
                  <a:srgbClr val="FFC000"/>
                </a:solidFill>
              </a:rPr>
              <a:t>IV. </a:t>
            </a:r>
            <a:r>
              <a:rPr lang="ko-KR" altLang="en-US" sz="3600" b="1" dirty="0">
                <a:solidFill>
                  <a:srgbClr val="FFC000"/>
                </a:solidFill>
              </a:rPr>
              <a:t>대구대학교 선진화를 위한 안정적 재정확보방안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28000" y="1070174"/>
            <a:ext cx="11270729" cy="5256624"/>
          </a:xfrm>
        </p:spPr>
        <p:txBody>
          <a:bodyPr>
            <a:noAutofit/>
          </a:bodyPr>
          <a:lstStyle/>
          <a:p>
            <a:pPr marL="480060" indent="-342900">
              <a:buFontTx/>
              <a:buChar char="-"/>
            </a:pPr>
            <a:r>
              <a:rPr lang="ko-KR" altLang="en-US" sz="2400" dirty="0" smtClean="0">
                <a:solidFill>
                  <a:srgbClr val="FFC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대구대학교가 </a:t>
            </a:r>
            <a:r>
              <a:rPr lang="ko-KR" altLang="en-US" sz="2400" dirty="0">
                <a:solidFill>
                  <a:srgbClr val="FFC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현재의 재정위기에서 벗어나서 대구</a:t>
            </a:r>
            <a:r>
              <a:rPr lang="en-US" altLang="ko-KR" sz="2400" dirty="0">
                <a:solidFill>
                  <a:srgbClr val="FFC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·</a:t>
            </a:r>
            <a:r>
              <a:rPr lang="ko-KR" altLang="en-US" sz="2400" dirty="0">
                <a:solidFill>
                  <a:srgbClr val="FFC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경북지역 </a:t>
            </a:r>
            <a:r>
              <a:rPr lang="en-US" altLang="ko-KR" sz="2400" dirty="0">
                <a:solidFill>
                  <a:srgbClr val="FFC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2</a:t>
            </a:r>
            <a:r>
              <a:rPr lang="ko-KR" altLang="en-US" sz="2400" dirty="0">
                <a:solidFill>
                  <a:srgbClr val="FFC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위권 사립대학</a:t>
            </a:r>
            <a:r>
              <a:rPr lang="en-US" altLang="ko-KR" sz="2400" dirty="0">
                <a:solidFill>
                  <a:srgbClr val="FFC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2400" dirty="0">
                <a:solidFill>
                  <a:srgbClr val="FFC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전국 </a:t>
            </a:r>
            <a:r>
              <a:rPr lang="en-US" altLang="ko-KR" sz="2400" dirty="0">
                <a:solidFill>
                  <a:srgbClr val="FFC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50</a:t>
            </a:r>
            <a:r>
              <a:rPr lang="ko-KR" altLang="en-US" sz="2400" dirty="0">
                <a:solidFill>
                  <a:srgbClr val="FFC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위권 대학에 진입하는 선진화를 위해서는 이제 대학의 운영이 학생의 등록금에 의존해야 한다는 발상에서부터 벗어나야 할 때이다</a:t>
            </a:r>
            <a:r>
              <a:rPr lang="en-US" altLang="ko-KR" sz="2400" dirty="0">
                <a:solidFill>
                  <a:srgbClr val="FFC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. </a:t>
            </a:r>
            <a:endParaRPr lang="en-US" altLang="ko-KR" sz="2400" dirty="0" smtClean="0">
              <a:solidFill>
                <a:srgbClr val="FFC0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marL="480060" indent="-342900">
              <a:buFontTx/>
              <a:buChar char="-"/>
            </a:pPr>
            <a:r>
              <a:rPr lang="ko-KR" altLang="en-US" sz="2400" dirty="0">
                <a:solidFill>
                  <a:srgbClr val="FFC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등록금의 안정적인 </a:t>
            </a:r>
            <a:r>
              <a:rPr lang="ko-KR" altLang="en-US" sz="2400" dirty="0" smtClean="0">
                <a:solidFill>
                  <a:srgbClr val="FFC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확보방안이며</a:t>
            </a:r>
            <a:endParaRPr lang="en-US" altLang="ko-KR" sz="2400" dirty="0" smtClean="0">
              <a:solidFill>
                <a:srgbClr val="FFC0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marL="480060" indent="-342900">
              <a:buFontTx/>
              <a:buChar char="-"/>
            </a:pPr>
            <a:r>
              <a:rPr lang="ko-KR" altLang="en-US" sz="2400" dirty="0">
                <a:solidFill>
                  <a:srgbClr val="FFC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모금활동을 통한 재정의 </a:t>
            </a:r>
            <a:r>
              <a:rPr lang="ko-KR" altLang="en-US" sz="2400" dirty="0" smtClean="0">
                <a:solidFill>
                  <a:srgbClr val="FFC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확보</a:t>
            </a:r>
            <a:endParaRPr lang="en-US" altLang="ko-KR" sz="2400" dirty="0" smtClean="0">
              <a:solidFill>
                <a:srgbClr val="FFC0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marL="480060" indent="-342900">
              <a:buFontTx/>
              <a:buChar char="-"/>
            </a:pPr>
            <a:r>
              <a:rPr lang="ko-KR" altLang="en-US" sz="2400" dirty="0">
                <a:solidFill>
                  <a:srgbClr val="FFC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연구비 등 각종 정책과제의 </a:t>
            </a:r>
            <a:r>
              <a:rPr lang="ko-KR" altLang="en-US" sz="2400" dirty="0" smtClean="0">
                <a:solidFill>
                  <a:srgbClr val="FFC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수주</a:t>
            </a:r>
            <a:endParaRPr lang="en-US" altLang="ko-KR" sz="2400" dirty="0" smtClean="0">
              <a:solidFill>
                <a:srgbClr val="FFC0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marL="480060" indent="-342900">
              <a:buFontTx/>
              <a:buChar char="-"/>
            </a:pPr>
            <a:r>
              <a:rPr lang="ko-KR" altLang="en-US" sz="2400" dirty="0">
                <a:solidFill>
                  <a:srgbClr val="FFC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또한 간접관리비가 추가로 지급되는 연구재단 연구비 수주를 확대시키려는 노력이 중요합니다</a:t>
            </a:r>
            <a:r>
              <a:rPr lang="en-US" altLang="ko-KR" sz="2400" dirty="0">
                <a:solidFill>
                  <a:srgbClr val="FFC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. </a:t>
            </a:r>
            <a:endParaRPr lang="en-US" altLang="ko-KR" sz="2400" dirty="0" smtClean="0">
              <a:solidFill>
                <a:srgbClr val="FFC0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marL="480060" indent="-342900">
              <a:buFontTx/>
              <a:buChar char="-"/>
            </a:pPr>
            <a:r>
              <a:rPr lang="ko-KR" altLang="en-US" sz="2400" dirty="0" smtClean="0">
                <a:solidFill>
                  <a:srgbClr val="FFC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이외에도 </a:t>
            </a:r>
            <a:r>
              <a:rPr lang="ko-KR" altLang="en-US" sz="2400" dirty="0">
                <a:solidFill>
                  <a:srgbClr val="FFC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국책사업 연구비</a:t>
            </a:r>
            <a:r>
              <a:rPr lang="en-US" altLang="ko-KR" sz="2400" dirty="0">
                <a:solidFill>
                  <a:srgbClr val="FFC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2400" dirty="0">
                <a:solidFill>
                  <a:srgbClr val="FFC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산학협력</a:t>
            </a:r>
            <a:r>
              <a:rPr lang="en-US" altLang="ko-KR" sz="2400" dirty="0">
                <a:solidFill>
                  <a:srgbClr val="FFC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2400" dirty="0">
                <a:solidFill>
                  <a:srgbClr val="FFC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은퇴교수 인적 네트워크 모금활동이 가능하도록 유도한다</a:t>
            </a:r>
            <a:r>
              <a:rPr lang="en-US" altLang="ko-KR" sz="2400" dirty="0">
                <a:solidFill>
                  <a:srgbClr val="FFC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. DU </a:t>
            </a:r>
            <a:r>
              <a:rPr lang="ko-KR" altLang="en-US" sz="2400" dirty="0" smtClean="0">
                <a:solidFill>
                  <a:srgbClr val="FFC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천하프로젝트</a:t>
            </a:r>
            <a:r>
              <a:rPr lang="en-US" altLang="ko-KR" sz="2400" dirty="0" smtClean="0">
                <a:solidFill>
                  <a:srgbClr val="FFC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(</a:t>
            </a:r>
            <a:r>
              <a:rPr lang="ko-KR" altLang="en-US" sz="2400" dirty="0" smtClean="0">
                <a:solidFill>
                  <a:srgbClr val="FFC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매년 </a:t>
            </a:r>
            <a:r>
              <a:rPr lang="en-US" altLang="ko-KR" sz="2400" dirty="0" smtClean="0">
                <a:solidFill>
                  <a:srgbClr val="FFC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250</a:t>
            </a:r>
            <a:r>
              <a:rPr lang="ko-KR" altLang="en-US" sz="2400" dirty="0" smtClean="0">
                <a:solidFill>
                  <a:srgbClr val="FFC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억씩 증가하여 마지막에 </a:t>
            </a:r>
            <a:r>
              <a:rPr lang="en-US" altLang="ko-KR" sz="2400" dirty="0" smtClean="0">
                <a:solidFill>
                  <a:srgbClr val="FFC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1,000</a:t>
            </a:r>
            <a:r>
              <a:rPr lang="ko-KR" altLang="en-US" sz="2400" dirty="0" err="1" smtClean="0">
                <a:solidFill>
                  <a:srgbClr val="FFC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억원</a:t>
            </a:r>
            <a:r>
              <a:rPr lang="ko-KR" altLang="en-US" sz="2400" dirty="0" smtClean="0">
                <a:solidFill>
                  <a:srgbClr val="FFC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돌파</a:t>
            </a:r>
            <a:r>
              <a:rPr lang="en-US" altLang="ko-KR" sz="2400" dirty="0" smtClean="0">
                <a:solidFill>
                  <a:srgbClr val="FFC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)</a:t>
            </a:r>
            <a:r>
              <a:rPr lang="ko-KR" altLang="en-US" sz="2400" dirty="0" smtClean="0">
                <a:solidFill>
                  <a:srgbClr val="FFC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의 </a:t>
            </a:r>
            <a:r>
              <a:rPr lang="ko-KR" altLang="en-US" sz="2400" dirty="0">
                <a:solidFill>
                  <a:srgbClr val="FFC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성공적인 정착을 유도한다</a:t>
            </a:r>
            <a:r>
              <a:rPr lang="en-US" altLang="ko-KR" sz="2400" dirty="0">
                <a:solidFill>
                  <a:srgbClr val="FFC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. </a:t>
            </a:r>
            <a:endParaRPr lang="en-US" altLang="ko-KR" sz="2400" dirty="0" smtClean="0">
              <a:solidFill>
                <a:srgbClr val="FFC0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marL="480060" indent="-342900">
              <a:buFontTx/>
              <a:buChar char="-"/>
            </a:pPr>
            <a:r>
              <a:rPr lang="ko-KR" altLang="en-US" sz="2400" dirty="0" smtClean="0">
                <a:solidFill>
                  <a:srgbClr val="FFC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이 </a:t>
            </a:r>
            <a:r>
              <a:rPr lang="ko-KR" altLang="en-US" sz="2400" dirty="0">
                <a:solidFill>
                  <a:srgbClr val="FFC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프로젝트의 성공적인 수행을 위한 사례를 예를 들어 설명하면 </a:t>
            </a:r>
            <a:r>
              <a:rPr lang="en-US" altLang="ko-KR" sz="2400" dirty="0">
                <a:solidFill>
                  <a:srgbClr val="FFC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(</a:t>
            </a:r>
            <a:r>
              <a:rPr lang="ko-KR" altLang="en-US" sz="2400" dirty="0">
                <a:solidFill>
                  <a:srgbClr val="FFC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표 </a:t>
            </a:r>
            <a:r>
              <a:rPr lang="en-US" altLang="ko-KR" sz="2400" dirty="0">
                <a:solidFill>
                  <a:srgbClr val="FFC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2)</a:t>
            </a:r>
            <a:r>
              <a:rPr lang="ko-KR" altLang="en-US" sz="2400" dirty="0">
                <a:solidFill>
                  <a:srgbClr val="FFC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와 같이 정리될 수 있을 것이다</a:t>
            </a:r>
            <a:r>
              <a:rPr lang="en-US" altLang="ko-KR" sz="2400" dirty="0">
                <a:solidFill>
                  <a:srgbClr val="FFC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.</a:t>
            </a:r>
            <a:endParaRPr lang="ko-KR" altLang="en-US" sz="2400" dirty="0">
              <a:solidFill>
                <a:srgbClr val="FFC0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588" y="-1"/>
            <a:ext cx="774387" cy="8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437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7884000" cy="56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0" y="5534561"/>
            <a:ext cx="788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600" dirty="0">
                <a:solidFill>
                  <a:srgbClr val="FFC000"/>
                </a:solidFill>
              </a:rPr>
              <a:t> </a:t>
            </a:r>
            <a:r>
              <a:rPr lang="en-US" altLang="ko-KR" sz="1600" dirty="0" smtClean="0">
                <a:solidFill>
                  <a:srgbClr val="FFC000"/>
                </a:solidFill>
              </a:rPr>
              <a:t>- </a:t>
            </a:r>
            <a:r>
              <a:rPr lang="ko-KR" altLang="en-US" sz="1600" dirty="0" smtClean="0">
                <a:solidFill>
                  <a:srgbClr val="FFC000"/>
                </a:solidFill>
              </a:rPr>
              <a:t>누가 </a:t>
            </a:r>
            <a:r>
              <a:rPr lang="ko-KR" altLang="en-US" sz="1600" dirty="0">
                <a:solidFill>
                  <a:srgbClr val="FFC000"/>
                </a:solidFill>
              </a:rPr>
              <a:t>큰 뜻을 품은 학생들을 다른 대학으로 옮기도록 하는가</a:t>
            </a:r>
            <a:r>
              <a:rPr lang="en-US" altLang="ko-KR" sz="1600" dirty="0">
                <a:solidFill>
                  <a:srgbClr val="FFC000"/>
                </a:solidFill>
              </a:rPr>
              <a:t>?</a:t>
            </a:r>
          </a:p>
          <a:p>
            <a:r>
              <a:rPr lang="en-US" altLang="ko-KR" sz="1600" dirty="0">
                <a:solidFill>
                  <a:srgbClr val="FFC000"/>
                </a:solidFill>
              </a:rPr>
              <a:t> </a:t>
            </a:r>
            <a:r>
              <a:rPr lang="en-US" altLang="ko-KR" sz="1600" dirty="0" smtClean="0">
                <a:solidFill>
                  <a:srgbClr val="FFC000"/>
                </a:solidFill>
              </a:rPr>
              <a:t>- </a:t>
            </a:r>
            <a:r>
              <a:rPr lang="ko-KR" altLang="en-US" sz="1600" dirty="0" smtClean="0">
                <a:solidFill>
                  <a:srgbClr val="FFC000"/>
                </a:solidFill>
              </a:rPr>
              <a:t>누가 </a:t>
            </a:r>
            <a:r>
              <a:rPr lang="ko-KR" altLang="en-US" sz="1600" dirty="0">
                <a:solidFill>
                  <a:srgbClr val="FFC000"/>
                </a:solidFill>
              </a:rPr>
              <a:t>큰 뜻을 펼칠 교수님들을 다른 대학으로 옮기도록 하는가</a:t>
            </a:r>
            <a:r>
              <a:rPr lang="en-US" altLang="ko-KR" sz="1600" dirty="0">
                <a:solidFill>
                  <a:srgbClr val="FFC000"/>
                </a:solidFill>
              </a:rPr>
              <a:t>?</a:t>
            </a:r>
          </a:p>
          <a:p>
            <a:endParaRPr lang="en-US" altLang="ko-KR" sz="1600" dirty="0">
              <a:solidFill>
                <a:srgbClr val="FFC000"/>
              </a:solidFill>
            </a:endParaRPr>
          </a:p>
          <a:p>
            <a:r>
              <a:rPr lang="en-US" altLang="ko-KR" sz="1600" dirty="0">
                <a:solidFill>
                  <a:srgbClr val="FFC000"/>
                </a:solidFill>
              </a:rPr>
              <a:t> </a:t>
            </a:r>
            <a:r>
              <a:rPr lang="en-US" altLang="ko-KR" sz="1600" dirty="0" smtClean="0">
                <a:solidFill>
                  <a:srgbClr val="FFC000"/>
                </a:solidFill>
              </a:rPr>
              <a:t>- </a:t>
            </a:r>
            <a:r>
              <a:rPr lang="ko-KR" altLang="en-US" sz="1600" dirty="0">
                <a:solidFill>
                  <a:srgbClr val="FFC000"/>
                </a:solidFill>
              </a:rPr>
              <a:t>이는 단지 옮긴 사람만의 문제가 아닙니다</a:t>
            </a:r>
            <a:r>
              <a:rPr lang="en-US" altLang="ko-KR" sz="1600" dirty="0">
                <a:solidFill>
                  <a:srgbClr val="FFC000"/>
                </a:solidFill>
              </a:rPr>
              <a:t>. </a:t>
            </a:r>
            <a:r>
              <a:rPr lang="ko-KR" altLang="en-US" sz="1600" dirty="0">
                <a:solidFill>
                  <a:srgbClr val="FFC000"/>
                </a:solidFill>
              </a:rPr>
              <a:t>남아있는 구성원들의 마음이 심하게 흔들이고 있다는 것입니다</a:t>
            </a:r>
            <a:r>
              <a:rPr lang="en-US" altLang="ko-KR" sz="1600" dirty="0">
                <a:solidFill>
                  <a:srgbClr val="FFC000"/>
                </a:solidFill>
              </a:rPr>
              <a:t>. </a:t>
            </a:r>
            <a:r>
              <a:rPr lang="ko-KR" altLang="en-US" sz="1600" dirty="0">
                <a:solidFill>
                  <a:srgbClr val="FFC000"/>
                </a:solidFill>
              </a:rPr>
              <a:t>이를 어떻게 바로 잡고 안정화 시킬 것인가</a:t>
            </a:r>
            <a:r>
              <a:rPr lang="en-US" altLang="ko-KR" sz="1600" dirty="0" smtClean="0">
                <a:solidFill>
                  <a:srgbClr val="FFC000"/>
                </a:solidFill>
              </a:rPr>
              <a:t>?</a:t>
            </a:r>
            <a:endParaRPr lang="en-US" altLang="ko-KR" sz="1600" dirty="0">
              <a:solidFill>
                <a:srgbClr val="FFC000"/>
              </a:solidFill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000" y="-1"/>
            <a:ext cx="4308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361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2852030" y="1034524"/>
            <a:ext cx="6701589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2822612" y="321176"/>
            <a:ext cx="2031325" cy="5601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FFC000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인구절벽시대</a:t>
            </a:r>
            <a:endParaRPr lang="en-US" altLang="ko-KR" sz="2400" b="1" dirty="0">
              <a:solidFill>
                <a:srgbClr val="FFC000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12" name="자유형 11"/>
          <p:cNvSpPr/>
          <p:nvPr/>
        </p:nvSpPr>
        <p:spPr>
          <a:xfrm rot="3600000">
            <a:off x="9174218" y="275725"/>
            <a:ext cx="316535" cy="431157"/>
          </a:xfrm>
          <a:custGeom>
            <a:avLst/>
            <a:gdLst>
              <a:gd name="connsiteX0" fmla="*/ 79068 w 477562"/>
              <a:gd name="connsiteY0" fmla="*/ 20041 h 650494"/>
              <a:gd name="connsiteX1" fmla="*/ 94110 w 477562"/>
              <a:gd name="connsiteY1" fmla="*/ 6773 h 650494"/>
              <a:gd name="connsiteX2" fmla="*/ 94110 w 477562"/>
              <a:gd name="connsiteY2" fmla="*/ 6774 h 650494"/>
              <a:gd name="connsiteX3" fmla="*/ 163106 w 477562"/>
              <a:gd name="connsiteY3" fmla="*/ 25261 h 650494"/>
              <a:gd name="connsiteX4" fmla="*/ 470787 w 477562"/>
              <a:gd name="connsiteY4" fmla="*/ 558183 h 650494"/>
              <a:gd name="connsiteX5" fmla="*/ 467341 w 477562"/>
              <a:gd name="connsiteY5" fmla="*/ 613911 h 650494"/>
              <a:gd name="connsiteX6" fmla="*/ 464722 w 477562"/>
              <a:gd name="connsiteY6" fmla="*/ 616221 h 650494"/>
              <a:gd name="connsiteX7" fmla="*/ 464031 w 477562"/>
              <a:gd name="connsiteY7" fmla="*/ 619646 h 650494"/>
              <a:gd name="connsiteX8" fmla="*/ 417492 w 477562"/>
              <a:gd name="connsiteY8" fmla="*/ 650494 h 650494"/>
              <a:gd name="connsiteX9" fmla="*/ 50508 w 477562"/>
              <a:gd name="connsiteY9" fmla="*/ 650493 h 650494"/>
              <a:gd name="connsiteX10" fmla="*/ 0 w 477562"/>
              <a:gd name="connsiteY10" fmla="*/ 599985 h 650494"/>
              <a:gd name="connsiteX11" fmla="*/ 0 w 477562"/>
              <a:gd name="connsiteY11" fmla="*/ 599986 h 650494"/>
              <a:gd name="connsiteX12" fmla="*/ 50508 w 477562"/>
              <a:gd name="connsiteY12" fmla="*/ 549478 h 650494"/>
              <a:gd name="connsiteX13" fmla="*/ 349119 w 477562"/>
              <a:gd name="connsiteY13" fmla="*/ 549478 h 650494"/>
              <a:gd name="connsiteX14" fmla="*/ 75623 w 477562"/>
              <a:gd name="connsiteY14" fmla="*/ 75768 h 650494"/>
              <a:gd name="connsiteX15" fmla="*/ 79068 w 477562"/>
              <a:gd name="connsiteY15" fmla="*/ 20041 h 650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77562" h="650494">
                <a:moveTo>
                  <a:pt x="79068" y="20041"/>
                </a:moveTo>
                <a:cubicBezTo>
                  <a:pt x="83024" y="14806"/>
                  <a:pt x="88071" y="10260"/>
                  <a:pt x="94110" y="6773"/>
                </a:cubicBezTo>
                <a:lnTo>
                  <a:pt x="94110" y="6774"/>
                </a:lnTo>
                <a:cubicBezTo>
                  <a:pt x="118268" y="-7173"/>
                  <a:pt x="149158" y="1104"/>
                  <a:pt x="163106" y="25261"/>
                </a:cubicBezTo>
                <a:lnTo>
                  <a:pt x="470787" y="558183"/>
                </a:lnTo>
                <a:cubicBezTo>
                  <a:pt x="481248" y="576301"/>
                  <a:pt x="479207" y="598207"/>
                  <a:pt x="467341" y="613911"/>
                </a:cubicBezTo>
                <a:lnTo>
                  <a:pt x="464722" y="616221"/>
                </a:lnTo>
                <a:lnTo>
                  <a:pt x="464031" y="619646"/>
                </a:lnTo>
                <a:cubicBezTo>
                  <a:pt x="456364" y="637774"/>
                  <a:pt x="438413" y="650494"/>
                  <a:pt x="417492" y="650494"/>
                </a:cubicBezTo>
                <a:lnTo>
                  <a:pt x="50508" y="650493"/>
                </a:lnTo>
                <a:cubicBezTo>
                  <a:pt x="22613" y="650493"/>
                  <a:pt x="0" y="627880"/>
                  <a:pt x="0" y="599985"/>
                </a:cubicBezTo>
                <a:lnTo>
                  <a:pt x="0" y="599986"/>
                </a:lnTo>
                <a:cubicBezTo>
                  <a:pt x="0" y="572091"/>
                  <a:pt x="22613" y="549478"/>
                  <a:pt x="50508" y="549478"/>
                </a:cubicBezTo>
                <a:lnTo>
                  <a:pt x="349119" y="549478"/>
                </a:lnTo>
                <a:lnTo>
                  <a:pt x="75623" y="75768"/>
                </a:lnTo>
                <a:cubicBezTo>
                  <a:pt x="65162" y="57651"/>
                  <a:pt x="67203" y="35745"/>
                  <a:pt x="79068" y="2004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2833898" y="427638"/>
            <a:ext cx="18000" cy="4852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="" xmlns:a16="http://schemas.microsoft.com/office/drawing/2014/main" id="{514372AC-0571-4FA3-80FE-F320CAF6689F}"/>
              </a:ext>
            </a:extLst>
          </p:cNvPr>
          <p:cNvSpPr/>
          <p:nvPr/>
        </p:nvSpPr>
        <p:spPr>
          <a:xfrm>
            <a:off x="2835753" y="2287766"/>
            <a:ext cx="6701589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="" xmlns:a16="http://schemas.microsoft.com/office/drawing/2014/main" id="{D62460DE-CEB9-42CB-A1F9-03CAC07D37FF}"/>
              </a:ext>
            </a:extLst>
          </p:cNvPr>
          <p:cNvSpPr/>
          <p:nvPr/>
        </p:nvSpPr>
        <p:spPr>
          <a:xfrm>
            <a:off x="2806335" y="1553733"/>
            <a:ext cx="2339102" cy="5601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FFC000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신입생절벽시대</a:t>
            </a:r>
            <a:endParaRPr lang="en-US" altLang="ko-KR" sz="2400" b="1" dirty="0">
              <a:solidFill>
                <a:srgbClr val="FFC000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10" name="자유형 11">
            <a:extLst>
              <a:ext uri="{FF2B5EF4-FFF2-40B4-BE49-F238E27FC236}">
                <a16:creationId xmlns="" xmlns:a16="http://schemas.microsoft.com/office/drawing/2014/main" id="{EDF9F1C8-32C1-495B-80AA-476782CEE56B}"/>
              </a:ext>
            </a:extLst>
          </p:cNvPr>
          <p:cNvSpPr/>
          <p:nvPr/>
        </p:nvSpPr>
        <p:spPr>
          <a:xfrm rot="3600000">
            <a:off x="9157941" y="1528967"/>
            <a:ext cx="316535" cy="431157"/>
          </a:xfrm>
          <a:custGeom>
            <a:avLst/>
            <a:gdLst>
              <a:gd name="connsiteX0" fmla="*/ 79068 w 477562"/>
              <a:gd name="connsiteY0" fmla="*/ 20041 h 650494"/>
              <a:gd name="connsiteX1" fmla="*/ 94110 w 477562"/>
              <a:gd name="connsiteY1" fmla="*/ 6773 h 650494"/>
              <a:gd name="connsiteX2" fmla="*/ 94110 w 477562"/>
              <a:gd name="connsiteY2" fmla="*/ 6774 h 650494"/>
              <a:gd name="connsiteX3" fmla="*/ 163106 w 477562"/>
              <a:gd name="connsiteY3" fmla="*/ 25261 h 650494"/>
              <a:gd name="connsiteX4" fmla="*/ 470787 w 477562"/>
              <a:gd name="connsiteY4" fmla="*/ 558183 h 650494"/>
              <a:gd name="connsiteX5" fmla="*/ 467341 w 477562"/>
              <a:gd name="connsiteY5" fmla="*/ 613911 h 650494"/>
              <a:gd name="connsiteX6" fmla="*/ 464722 w 477562"/>
              <a:gd name="connsiteY6" fmla="*/ 616221 h 650494"/>
              <a:gd name="connsiteX7" fmla="*/ 464031 w 477562"/>
              <a:gd name="connsiteY7" fmla="*/ 619646 h 650494"/>
              <a:gd name="connsiteX8" fmla="*/ 417492 w 477562"/>
              <a:gd name="connsiteY8" fmla="*/ 650494 h 650494"/>
              <a:gd name="connsiteX9" fmla="*/ 50508 w 477562"/>
              <a:gd name="connsiteY9" fmla="*/ 650493 h 650494"/>
              <a:gd name="connsiteX10" fmla="*/ 0 w 477562"/>
              <a:gd name="connsiteY10" fmla="*/ 599985 h 650494"/>
              <a:gd name="connsiteX11" fmla="*/ 0 w 477562"/>
              <a:gd name="connsiteY11" fmla="*/ 599986 h 650494"/>
              <a:gd name="connsiteX12" fmla="*/ 50508 w 477562"/>
              <a:gd name="connsiteY12" fmla="*/ 549478 h 650494"/>
              <a:gd name="connsiteX13" fmla="*/ 349119 w 477562"/>
              <a:gd name="connsiteY13" fmla="*/ 549478 h 650494"/>
              <a:gd name="connsiteX14" fmla="*/ 75623 w 477562"/>
              <a:gd name="connsiteY14" fmla="*/ 75768 h 650494"/>
              <a:gd name="connsiteX15" fmla="*/ 79068 w 477562"/>
              <a:gd name="connsiteY15" fmla="*/ 20041 h 650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77562" h="650494">
                <a:moveTo>
                  <a:pt x="79068" y="20041"/>
                </a:moveTo>
                <a:cubicBezTo>
                  <a:pt x="83024" y="14806"/>
                  <a:pt x="88071" y="10260"/>
                  <a:pt x="94110" y="6773"/>
                </a:cubicBezTo>
                <a:lnTo>
                  <a:pt x="94110" y="6774"/>
                </a:lnTo>
                <a:cubicBezTo>
                  <a:pt x="118268" y="-7173"/>
                  <a:pt x="149158" y="1104"/>
                  <a:pt x="163106" y="25261"/>
                </a:cubicBezTo>
                <a:lnTo>
                  <a:pt x="470787" y="558183"/>
                </a:lnTo>
                <a:cubicBezTo>
                  <a:pt x="481248" y="576301"/>
                  <a:pt x="479207" y="598207"/>
                  <a:pt x="467341" y="613911"/>
                </a:cubicBezTo>
                <a:lnTo>
                  <a:pt x="464722" y="616221"/>
                </a:lnTo>
                <a:lnTo>
                  <a:pt x="464031" y="619646"/>
                </a:lnTo>
                <a:cubicBezTo>
                  <a:pt x="456364" y="637774"/>
                  <a:pt x="438413" y="650494"/>
                  <a:pt x="417492" y="650494"/>
                </a:cubicBezTo>
                <a:lnTo>
                  <a:pt x="50508" y="650493"/>
                </a:lnTo>
                <a:cubicBezTo>
                  <a:pt x="22613" y="650493"/>
                  <a:pt x="0" y="627880"/>
                  <a:pt x="0" y="599985"/>
                </a:cubicBezTo>
                <a:lnTo>
                  <a:pt x="0" y="599986"/>
                </a:lnTo>
                <a:cubicBezTo>
                  <a:pt x="0" y="572091"/>
                  <a:pt x="22613" y="549478"/>
                  <a:pt x="50508" y="549478"/>
                </a:cubicBezTo>
                <a:lnTo>
                  <a:pt x="349119" y="549478"/>
                </a:lnTo>
                <a:lnTo>
                  <a:pt x="75623" y="75768"/>
                </a:lnTo>
                <a:cubicBezTo>
                  <a:pt x="65162" y="57651"/>
                  <a:pt x="67203" y="35745"/>
                  <a:pt x="79068" y="2004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="" xmlns:a16="http://schemas.microsoft.com/office/drawing/2014/main" id="{8378A185-A79B-49B5-833C-12D9A31CFA39}"/>
              </a:ext>
            </a:extLst>
          </p:cNvPr>
          <p:cNvSpPr/>
          <p:nvPr/>
        </p:nvSpPr>
        <p:spPr>
          <a:xfrm>
            <a:off x="2817621" y="1680880"/>
            <a:ext cx="18000" cy="4852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="" xmlns:a16="http://schemas.microsoft.com/office/drawing/2014/main" id="{52CA398E-E600-4D35-9C98-A1047A0CAF91}"/>
              </a:ext>
            </a:extLst>
          </p:cNvPr>
          <p:cNvSpPr/>
          <p:nvPr/>
        </p:nvSpPr>
        <p:spPr>
          <a:xfrm>
            <a:off x="2844631" y="3566150"/>
            <a:ext cx="6701589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17" name="자유형 11">
            <a:extLst>
              <a:ext uri="{FF2B5EF4-FFF2-40B4-BE49-F238E27FC236}">
                <a16:creationId xmlns="" xmlns:a16="http://schemas.microsoft.com/office/drawing/2014/main" id="{3E561616-C7B1-4A95-BB2A-977F1D8CCFE1}"/>
              </a:ext>
            </a:extLst>
          </p:cNvPr>
          <p:cNvSpPr/>
          <p:nvPr/>
        </p:nvSpPr>
        <p:spPr>
          <a:xfrm rot="3600000">
            <a:off x="9166819" y="2807351"/>
            <a:ext cx="316535" cy="431157"/>
          </a:xfrm>
          <a:custGeom>
            <a:avLst/>
            <a:gdLst>
              <a:gd name="connsiteX0" fmla="*/ 79068 w 477562"/>
              <a:gd name="connsiteY0" fmla="*/ 20041 h 650494"/>
              <a:gd name="connsiteX1" fmla="*/ 94110 w 477562"/>
              <a:gd name="connsiteY1" fmla="*/ 6773 h 650494"/>
              <a:gd name="connsiteX2" fmla="*/ 94110 w 477562"/>
              <a:gd name="connsiteY2" fmla="*/ 6774 h 650494"/>
              <a:gd name="connsiteX3" fmla="*/ 163106 w 477562"/>
              <a:gd name="connsiteY3" fmla="*/ 25261 h 650494"/>
              <a:gd name="connsiteX4" fmla="*/ 470787 w 477562"/>
              <a:gd name="connsiteY4" fmla="*/ 558183 h 650494"/>
              <a:gd name="connsiteX5" fmla="*/ 467341 w 477562"/>
              <a:gd name="connsiteY5" fmla="*/ 613911 h 650494"/>
              <a:gd name="connsiteX6" fmla="*/ 464722 w 477562"/>
              <a:gd name="connsiteY6" fmla="*/ 616221 h 650494"/>
              <a:gd name="connsiteX7" fmla="*/ 464031 w 477562"/>
              <a:gd name="connsiteY7" fmla="*/ 619646 h 650494"/>
              <a:gd name="connsiteX8" fmla="*/ 417492 w 477562"/>
              <a:gd name="connsiteY8" fmla="*/ 650494 h 650494"/>
              <a:gd name="connsiteX9" fmla="*/ 50508 w 477562"/>
              <a:gd name="connsiteY9" fmla="*/ 650493 h 650494"/>
              <a:gd name="connsiteX10" fmla="*/ 0 w 477562"/>
              <a:gd name="connsiteY10" fmla="*/ 599985 h 650494"/>
              <a:gd name="connsiteX11" fmla="*/ 0 w 477562"/>
              <a:gd name="connsiteY11" fmla="*/ 599986 h 650494"/>
              <a:gd name="connsiteX12" fmla="*/ 50508 w 477562"/>
              <a:gd name="connsiteY12" fmla="*/ 549478 h 650494"/>
              <a:gd name="connsiteX13" fmla="*/ 349119 w 477562"/>
              <a:gd name="connsiteY13" fmla="*/ 549478 h 650494"/>
              <a:gd name="connsiteX14" fmla="*/ 75623 w 477562"/>
              <a:gd name="connsiteY14" fmla="*/ 75768 h 650494"/>
              <a:gd name="connsiteX15" fmla="*/ 79068 w 477562"/>
              <a:gd name="connsiteY15" fmla="*/ 20041 h 650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77562" h="650494">
                <a:moveTo>
                  <a:pt x="79068" y="20041"/>
                </a:moveTo>
                <a:cubicBezTo>
                  <a:pt x="83024" y="14806"/>
                  <a:pt x="88071" y="10260"/>
                  <a:pt x="94110" y="6773"/>
                </a:cubicBezTo>
                <a:lnTo>
                  <a:pt x="94110" y="6774"/>
                </a:lnTo>
                <a:cubicBezTo>
                  <a:pt x="118268" y="-7173"/>
                  <a:pt x="149158" y="1104"/>
                  <a:pt x="163106" y="25261"/>
                </a:cubicBezTo>
                <a:lnTo>
                  <a:pt x="470787" y="558183"/>
                </a:lnTo>
                <a:cubicBezTo>
                  <a:pt x="481248" y="576301"/>
                  <a:pt x="479207" y="598207"/>
                  <a:pt x="467341" y="613911"/>
                </a:cubicBezTo>
                <a:lnTo>
                  <a:pt x="464722" y="616221"/>
                </a:lnTo>
                <a:lnTo>
                  <a:pt x="464031" y="619646"/>
                </a:lnTo>
                <a:cubicBezTo>
                  <a:pt x="456364" y="637774"/>
                  <a:pt x="438413" y="650494"/>
                  <a:pt x="417492" y="650494"/>
                </a:cubicBezTo>
                <a:lnTo>
                  <a:pt x="50508" y="650493"/>
                </a:lnTo>
                <a:cubicBezTo>
                  <a:pt x="22613" y="650493"/>
                  <a:pt x="0" y="627880"/>
                  <a:pt x="0" y="599985"/>
                </a:cubicBezTo>
                <a:lnTo>
                  <a:pt x="0" y="599986"/>
                </a:lnTo>
                <a:cubicBezTo>
                  <a:pt x="0" y="572091"/>
                  <a:pt x="22613" y="549478"/>
                  <a:pt x="50508" y="549478"/>
                </a:cubicBezTo>
                <a:lnTo>
                  <a:pt x="349119" y="549478"/>
                </a:lnTo>
                <a:lnTo>
                  <a:pt x="75623" y="75768"/>
                </a:lnTo>
                <a:cubicBezTo>
                  <a:pt x="65162" y="57651"/>
                  <a:pt x="67203" y="35745"/>
                  <a:pt x="79068" y="2004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="" xmlns:a16="http://schemas.microsoft.com/office/drawing/2014/main" id="{739EF0C6-E3F5-451E-9FA4-74098E2AB861}"/>
              </a:ext>
            </a:extLst>
          </p:cNvPr>
          <p:cNvSpPr/>
          <p:nvPr/>
        </p:nvSpPr>
        <p:spPr>
          <a:xfrm>
            <a:off x="2826499" y="2959264"/>
            <a:ext cx="18000" cy="4852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="" xmlns:a16="http://schemas.microsoft.com/office/drawing/2014/main" id="{6E30A7A7-CA14-48C0-83CD-45C0FCD8BC84}"/>
              </a:ext>
            </a:extLst>
          </p:cNvPr>
          <p:cNvSpPr/>
          <p:nvPr/>
        </p:nvSpPr>
        <p:spPr>
          <a:xfrm>
            <a:off x="3740016" y="5561814"/>
            <a:ext cx="52527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dirty="0" smtClean="0">
                <a:solidFill>
                  <a:srgbClr val="FFC000"/>
                </a:solidFill>
              </a:rPr>
              <a:t>1. </a:t>
            </a:r>
            <a:r>
              <a:rPr lang="ko-KR" altLang="en-US" b="1" dirty="0" smtClean="0">
                <a:solidFill>
                  <a:srgbClr val="FFC000"/>
                </a:solidFill>
              </a:rPr>
              <a:t>학생수의 급격히 </a:t>
            </a:r>
            <a:r>
              <a:rPr lang="ko-KR" altLang="en-US" b="1" dirty="0">
                <a:solidFill>
                  <a:srgbClr val="FFC000"/>
                </a:solidFill>
              </a:rPr>
              <a:t>줄어든다</a:t>
            </a:r>
            <a:r>
              <a:rPr lang="en-US" altLang="ko-KR" b="1" dirty="0">
                <a:solidFill>
                  <a:srgbClr val="FFC000"/>
                </a:solidFill>
              </a:rPr>
              <a:t>. </a:t>
            </a:r>
          </a:p>
          <a:p>
            <a:r>
              <a:rPr lang="en-US" altLang="ko-KR" b="1" dirty="0" smtClean="0">
                <a:solidFill>
                  <a:srgbClr val="FFC000"/>
                </a:solidFill>
              </a:rPr>
              <a:t>2. </a:t>
            </a:r>
            <a:r>
              <a:rPr lang="ko-KR" altLang="en-US" b="1" dirty="0">
                <a:solidFill>
                  <a:srgbClr val="FFC000"/>
                </a:solidFill>
              </a:rPr>
              <a:t>재정적자 누적으로 임금 절벽이 예상된다</a:t>
            </a:r>
            <a:r>
              <a:rPr lang="en-US" altLang="ko-KR" b="1" dirty="0">
                <a:solidFill>
                  <a:srgbClr val="FFC000"/>
                </a:solidFill>
              </a:rPr>
              <a:t>.</a:t>
            </a:r>
          </a:p>
          <a:p>
            <a:r>
              <a:rPr lang="en-US" altLang="ko-KR" b="1" dirty="0" smtClean="0">
                <a:solidFill>
                  <a:srgbClr val="FFC000"/>
                </a:solidFill>
              </a:rPr>
              <a:t>3. </a:t>
            </a:r>
            <a:r>
              <a:rPr lang="ko-KR" altLang="en-US" b="1" dirty="0">
                <a:solidFill>
                  <a:srgbClr val="FFC000"/>
                </a:solidFill>
              </a:rPr>
              <a:t>언제 침몰할지 모르는 불안감에 쌓여있다</a:t>
            </a:r>
            <a:r>
              <a:rPr lang="en-US" altLang="ko-KR" b="1" dirty="0" smtClean="0">
                <a:solidFill>
                  <a:srgbClr val="FFC000"/>
                </a:solidFill>
              </a:rPr>
              <a:t>.</a:t>
            </a:r>
          </a:p>
          <a:p>
            <a:r>
              <a:rPr lang="en-US" altLang="ko-KR" b="1" dirty="0" smtClean="0">
                <a:solidFill>
                  <a:srgbClr val="FFC000"/>
                </a:solidFill>
              </a:rPr>
              <a:t>4. </a:t>
            </a:r>
            <a:r>
              <a:rPr lang="ko-KR" altLang="en-US" b="1" dirty="0" smtClean="0">
                <a:solidFill>
                  <a:srgbClr val="FFC000"/>
                </a:solidFill>
              </a:rPr>
              <a:t>학교를 떠나야 하지 않나 위기감이 감돈다</a:t>
            </a:r>
            <a:r>
              <a:rPr lang="en-US" altLang="ko-KR" b="1" dirty="0" smtClean="0">
                <a:solidFill>
                  <a:srgbClr val="FFC000"/>
                </a:solidFill>
              </a:rPr>
              <a:t>.</a:t>
            </a:r>
            <a:endParaRPr lang="ko-KR" altLang="en-US" b="1" dirty="0">
              <a:solidFill>
                <a:srgbClr val="FFC000"/>
              </a:solidFill>
            </a:endParaRPr>
          </a:p>
        </p:txBody>
      </p:sp>
      <p:pic>
        <p:nvPicPr>
          <p:cNvPr id="20" name="Picture 2">
            <a:extLst>
              <a:ext uri="{FF2B5EF4-FFF2-40B4-BE49-F238E27FC236}">
                <a16:creationId xmlns="" xmlns:a16="http://schemas.microsoft.com/office/drawing/2014/main" id="{86A42BCB-059E-4E14-AF68-CEEC0E46C7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96"/>
          <a:stretch/>
        </p:blipFill>
        <p:spPr bwMode="auto">
          <a:xfrm>
            <a:off x="4174008" y="3707237"/>
            <a:ext cx="4025078" cy="1854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581" y="-35769"/>
            <a:ext cx="1116012" cy="1116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직사각형 20">
            <a:extLst>
              <a:ext uri="{FF2B5EF4-FFF2-40B4-BE49-F238E27FC236}">
                <a16:creationId xmlns="" xmlns:a16="http://schemas.microsoft.com/office/drawing/2014/main" id="{D62460DE-CEB9-42CB-A1F9-03CAC07D37FF}"/>
              </a:ext>
            </a:extLst>
          </p:cNvPr>
          <p:cNvSpPr/>
          <p:nvPr/>
        </p:nvSpPr>
        <p:spPr>
          <a:xfrm>
            <a:off x="2852030" y="2921824"/>
            <a:ext cx="2031325" cy="5601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FFC000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재정절벽시대</a:t>
            </a:r>
            <a:endParaRPr lang="en-US" altLang="ko-KR" sz="2400" b="1" dirty="0">
              <a:solidFill>
                <a:srgbClr val="FFC000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62772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4.81481E-6 L 0.40039 0.00115 " pathEditMode="relative" rAng="0" ptsTypes="AA">
                                      <p:cBhvr>
                                        <p:cTn id="13" dur="4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13" y="46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1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150"/>
                            </p:stCondLst>
                            <p:childTnLst>
                              <p:par>
                                <p:cTn id="26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65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650"/>
                            </p:stCondLst>
                            <p:childTnLst>
                              <p:par>
                                <p:cTn id="3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44444E-6 L 0.40039 0.00115 " pathEditMode="relative" rAng="0" ptsTypes="AA">
                                      <p:cBhvr>
                                        <p:cTn id="37" dur="4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13" y="46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150"/>
                            </p:stCondLst>
                            <p:childTnLst>
                              <p:par>
                                <p:cTn id="42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650"/>
                            </p:stCondLst>
                            <p:childTnLst>
                              <p:par>
                                <p:cTn id="46" presetID="10" presetClass="entr" presetSubtype="0" fill="hold" grpId="1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300"/>
                            </p:stCondLst>
                            <p:childTnLst>
                              <p:par>
                                <p:cTn id="50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8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800"/>
                            </p:stCondLst>
                            <p:childTnLst>
                              <p:par>
                                <p:cTn id="60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85185E-6 L 0.40039 0.00116 " pathEditMode="relative" rAng="0" ptsTypes="AA">
                                      <p:cBhvr>
                                        <p:cTn id="61" dur="4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13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250"/>
                            </p:stCondLst>
                            <p:childTnLst>
                              <p:par>
                                <p:cTn id="63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750"/>
                            </p:stCondLst>
                            <p:childTnLst>
                              <p:par>
                                <p:cTn id="67" presetID="10" presetClass="entr" presetSubtype="0" fill="hold" grpId="1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400"/>
                            </p:stCondLst>
                            <p:childTnLst>
                              <p:par>
                                <p:cTn id="71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12" grpId="0" animBg="1"/>
      <p:bldP spid="12" grpId="1" animBg="1"/>
      <p:bldP spid="13" grpId="0" animBg="1"/>
      <p:bldP spid="13" grpId="1" animBg="1"/>
      <p:bldP spid="13" grpId="2" animBg="1"/>
      <p:bldP spid="7" grpId="0" animBg="1"/>
      <p:bldP spid="9" grpId="0"/>
      <p:bldP spid="10" grpId="0" animBg="1"/>
      <p:bldP spid="10" grpId="1" animBg="1"/>
      <p:bldP spid="11" grpId="0" animBg="1"/>
      <p:bldP spid="11" grpId="1" animBg="1"/>
      <p:bldP spid="11" grpId="2" animBg="1"/>
      <p:bldP spid="14" grpId="0" animBg="1"/>
      <p:bldP spid="17" grpId="0" animBg="1"/>
      <p:bldP spid="17" grpId="1" animBg="1"/>
      <p:bldP spid="18" grpId="0" animBg="1"/>
      <p:bldP spid="18" grpId="1" animBg="1"/>
      <p:bldP spid="18" grpId="2" animBg="1"/>
      <p:bldP spid="19" grpId="0"/>
      <p:bldP spid="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98400" y="710725"/>
            <a:ext cx="10705800" cy="1325563"/>
          </a:xfrm>
        </p:spPr>
        <p:txBody>
          <a:bodyPr>
            <a:normAutofit fontScale="90000"/>
          </a:bodyPr>
          <a:lstStyle/>
          <a:p>
            <a:r>
              <a:rPr lang="ko-KR" altLang="en-US" sz="3600" dirty="0" smtClean="0">
                <a:solidFill>
                  <a:srgbClr val="FFC00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돈이 </a:t>
            </a:r>
            <a:r>
              <a:rPr lang="ko-KR" altLang="en-US" sz="3600" dirty="0">
                <a:solidFill>
                  <a:srgbClr val="FFC00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있는 곳에는 반드시 제가 있을 것이고</a:t>
            </a:r>
            <a:r>
              <a:rPr lang="en-US" altLang="ko-KR" sz="3600" dirty="0">
                <a:solidFill>
                  <a:srgbClr val="FFC00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, </a:t>
            </a:r>
            <a:r>
              <a:rPr lang="ko-KR" altLang="en-US" sz="3600" dirty="0">
                <a:solidFill>
                  <a:srgbClr val="FFC00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그 돈은 반드시 대구대학교로 옮겨질 </a:t>
            </a:r>
            <a:r>
              <a:rPr lang="ko-KR" altLang="en-US" sz="3600" dirty="0" smtClean="0">
                <a:solidFill>
                  <a:srgbClr val="FFC00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것입니다</a:t>
            </a:r>
            <a:r>
              <a:rPr lang="en-US" altLang="ko-KR" sz="3600" dirty="0" smtClean="0">
                <a:solidFill>
                  <a:srgbClr val="FFC00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(DU </a:t>
            </a:r>
            <a:r>
              <a:rPr lang="ko-KR" altLang="en-US" sz="3600" dirty="0" smtClean="0">
                <a:solidFill>
                  <a:srgbClr val="FFC00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천하프로젝트</a:t>
            </a:r>
            <a:r>
              <a:rPr lang="en-US" altLang="ko-KR" sz="3600" dirty="0" smtClean="0">
                <a:solidFill>
                  <a:srgbClr val="FFC00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).</a:t>
            </a:r>
            <a:r>
              <a:rPr lang="en-US" altLang="ko-KR" sz="3600" dirty="0">
                <a:latin typeface="+mn-lt"/>
                <a:ea typeface="돋움" panose="020B0600000101010101" pitchFamily="50" charset="-127"/>
              </a:rPr>
              <a:t/>
            </a:r>
            <a:br>
              <a:rPr lang="en-US" altLang="ko-KR" sz="3600" dirty="0">
                <a:latin typeface="+mn-lt"/>
                <a:ea typeface="돋움" panose="020B0600000101010101" pitchFamily="50" charset="-127"/>
              </a:rPr>
            </a:br>
            <a:endParaRPr lang="ko-KR" altLang="en-US" sz="3600" dirty="0">
              <a:latin typeface="+mn-lt"/>
              <a:ea typeface="돋움" panose="020B0600000101010101" pitchFamily="50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953400" y="5652000"/>
            <a:ext cx="10515600" cy="9353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ko-KR" altLang="en-US" sz="5400" dirty="0" smtClean="0">
                <a:solidFill>
                  <a:srgbClr val="FFC000"/>
                </a:solidFill>
                <a:ea typeface="휴먼옛체" panose="02030504000101010101" pitchFamily="18" charset="-127"/>
              </a:rPr>
              <a:t>감사합니다</a:t>
            </a:r>
            <a:endParaRPr lang="ko-KR" altLang="en-US" sz="5400" dirty="0">
              <a:solidFill>
                <a:srgbClr val="FFC000"/>
              </a:solidFill>
              <a:ea typeface="휴먼옛체" panose="02030504000101010101" pitchFamily="18" charset="-127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713" y="1962538"/>
            <a:ext cx="6121400" cy="323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854" y="0"/>
            <a:ext cx="774700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257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xmlns="" id="{A554B8AA-89DC-4931-8ED8-9D617876954E}"/>
              </a:ext>
            </a:extLst>
          </p:cNvPr>
          <p:cNvSpPr txBox="1">
            <a:spLocks/>
          </p:cNvSpPr>
          <p:nvPr/>
        </p:nvSpPr>
        <p:spPr bwMode="gray">
          <a:xfrm>
            <a:off x="1272746" y="672743"/>
            <a:ext cx="9452919" cy="7829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8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ko-KR" sz="2300" dirty="0"/>
              <a:t>  </a:t>
            </a:r>
            <a:r>
              <a:rPr lang="en-US" altLang="ko-KR" sz="2700" b="1" dirty="0">
                <a:solidFill>
                  <a:srgbClr val="FFFF00"/>
                </a:solidFill>
              </a:rPr>
              <a:t>DU </a:t>
            </a:r>
            <a:r>
              <a:rPr lang="ko-KR" altLang="en-US" sz="2700" b="1" dirty="0">
                <a:solidFill>
                  <a:srgbClr val="FFFF00"/>
                </a:solidFill>
              </a:rPr>
              <a:t>천하 프로젝트</a:t>
            </a:r>
            <a:r>
              <a:rPr lang="en-US" altLang="ko-KR" sz="2700" b="1" dirty="0">
                <a:solidFill>
                  <a:srgbClr val="FFFF00"/>
                </a:solidFill>
              </a:rPr>
              <a:t/>
            </a:r>
            <a:br>
              <a:rPr lang="en-US" altLang="ko-KR" sz="2700" b="1" dirty="0">
                <a:solidFill>
                  <a:srgbClr val="FFFF00"/>
                </a:solidFill>
              </a:rPr>
            </a:br>
            <a:r>
              <a:rPr lang="en-US" altLang="ko-KR" sz="2300" dirty="0"/>
              <a:t> </a:t>
            </a:r>
            <a:r>
              <a:rPr lang="en-US" altLang="ko-KR" sz="1800" dirty="0"/>
              <a:t> </a:t>
            </a:r>
            <a:r>
              <a:rPr lang="ko-KR" altLang="en-US" sz="1800" dirty="0"/>
              <a:t>일</a:t>
            </a:r>
            <a:r>
              <a:rPr lang="ko-KR" altLang="en-US" sz="3000" b="1" dirty="0">
                <a:solidFill>
                  <a:srgbClr val="FFFF00"/>
                </a:solidFill>
              </a:rPr>
              <a:t>천</a:t>
            </a:r>
            <a:r>
              <a:rPr lang="ko-KR" altLang="en-US" sz="1800" dirty="0"/>
              <a:t>억을 지</a:t>
            </a:r>
            <a:r>
              <a:rPr lang="ko-KR" altLang="en-US" sz="3000" b="1" dirty="0">
                <a:solidFill>
                  <a:srgbClr val="FFFF00"/>
                </a:solidFill>
              </a:rPr>
              <a:t>하</a:t>
            </a:r>
            <a:r>
              <a:rPr lang="ko-KR" altLang="en-US" sz="1800" dirty="0"/>
              <a:t>철로 대구대학교에 실어 </a:t>
            </a:r>
            <a:r>
              <a:rPr lang="ko-KR" altLang="en-US" sz="1800" dirty="0" smtClean="0"/>
              <a:t>나르기 </a:t>
            </a:r>
            <a:r>
              <a:rPr lang="en-US" altLang="ko-KR" sz="1800" dirty="0" smtClean="0"/>
              <a:t>(250</a:t>
            </a:r>
            <a:r>
              <a:rPr lang="ko-KR" altLang="en-US" sz="1800" dirty="0" err="1" smtClean="0"/>
              <a:t>억원에서</a:t>
            </a:r>
            <a:r>
              <a:rPr lang="ko-KR" altLang="en-US" sz="1800" dirty="0" smtClean="0"/>
              <a:t> 시작해서 매년 </a:t>
            </a:r>
            <a:r>
              <a:rPr lang="en-US" altLang="ko-KR" sz="1800" dirty="0" smtClean="0"/>
              <a:t>250</a:t>
            </a:r>
            <a:r>
              <a:rPr lang="ko-KR" altLang="en-US" sz="1800" dirty="0" err="1" smtClean="0"/>
              <a:t>억원씩</a:t>
            </a:r>
            <a:r>
              <a:rPr lang="ko-KR" altLang="en-US" sz="1800" dirty="0" smtClean="0"/>
              <a:t> 늘려서 마지막 해에는 </a:t>
            </a:r>
            <a:r>
              <a:rPr lang="en-US" altLang="ko-KR" sz="1800" dirty="0" smtClean="0"/>
              <a:t>1,000</a:t>
            </a:r>
            <a:r>
              <a:rPr lang="ko-KR" altLang="en-US" sz="1800" dirty="0" err="1" smtClean="0"/>
              <a:t>억원</a:t>
            </a:r>
            <a:r>
              <a:rPr lang="en-US" altLang="ko-KR" sz="1800" dirty="0" smtClean="0"/>
              <a:t>)</a:t>
            </a:r>
            <a:r>
              <a:rPr lang="ko-KR" altLang="en-US" sz="1800" dirty="0" smtClean="0"/>
              <a:t>로 </a:t>
            </a:r>
            <a:r>
              <a:rPr lang="en-US" altLang="ko-KR" sz="1800" dirty="0" smtClean="0"/>
              <a:t>1</a:t>
            </a:r>
            <a:r>
              <a:rPr lang="ko-KR" altLang="en-US" sz="1800" dirty="0" smtClean="0"/>
              <a:t>류 대학으로 도약하기 위한 기회로</a:t>
            </a:r>
            <a:r>
              <a:rPr lang="en-US" altLang="ko-KR" sz="1800" dirty="0" smtClean="0"/>
              <a:t>)</a:t>
            </a:r>
            <a:endParaRPr lang="ko-KR" altLang="en-US" sz="1800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061B184B-5935-428C-A8D4-75994F5C21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516" y="3472405"/>
            <a:ext cx="2232248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xmlns="" id="{1FBB3430-3DFA-4D42-8A7F-9591CAC986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932" y="3400397"/>
            <a:ext cx="2664296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오른쪽 화살표 3">
            <a:extLst>
              <a:ext uri="{FF2B5EF4-FFF2-40B4-BE49-F238E27FC236}">
                <a16:creationId xmlns:a16="http://schemas.microsoft.com/office/drawing/2014/main" xmlns="" id="{2D0B2F6F-62B0-4722-A3FE-F828637F6E6D}"/>
              </a:ext>
            </a:extLst>
          </p:cNvPr>
          <p:cNvSpPr/>
          <p:nvPr/>
        </p:nvSpPr>
        <p:spPr>
          <a:xfrm>
            <a:off x="5819804" y="3976461"/>
            <a:ext cx="787698" cy="3960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xmlns="" id="{3333173B-B726-40EF-AF8C-46B1EA350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340" y="5048688"/>
            <a:ext cx="2664296" cy="1736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왼쪽으로 구부러진 화살표 8">
            <a:extLst>
              <a:ext uri="{FF2B5EF4-FFF2-40B4-BE49-F238E27FC236}">
                <a16:creationId xmlns:a16="http://schemas.microsoft.com/office/drawing/2014/main" xmlns="" id="{B8683FE7-1D63-4B45-B224-DEDF017DF8B1}"/>
              </a:ext>
            </a:extLst>
          </p:cNvPr>
          <p:cNvSpPr/>
          <p:nvPr/>
        </p:nvSpPr>
        <p:spPr>
          <a:xfrm>
            <a:off x="7987862" y="5344613"/>
            <a:ext cx="576064" cy="108798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xmlns="" id="{798123A5-1D28-4970-89FA-2D00DDD926D6}"/>
              </a:ext>
            </a:extLst>
          </p:cNvPr>
          <p:cNvSpPr/>
          <p:nvPr/>
        </p:nvSpPr>
        <p:spPr>
          <a:xfrm>
            <a:off x="1445741" y="1599718"/>
            <a:ext cx="9514702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>
                <a:solidFill>
                  <a:srgbClr val="FFFF00"/>
                </a:solidFill>
              </a:rPr>
              <a:t>Dream Campus</a:t>
            </a:r>
            <a:r>
              <a:rPr lang="ko-KR" altLang="en-US" sz="2000" b="1" dirty="0">
                <a:solidFill>
                  <a:srgbClr val="FFFF00"/>
                </a:solidFill>
              </a:rPr>
              <a:t>가 실현되는 </a:t>
            </a:r>
            <a:r>
              <a:rPr lang="en-US" altLang="ko-KR" sz="2000" b="1" dirty="0">
                <a:solidFill>
                  <a:srgbClr val="FFFF00"/>
                </a:solidFill>
              </a:rPr>
              <a:t>DU</a:t>
            </a:r>
            <a:r>
              <a:rPr lang="ko-KR" altLang="en-US" sz="2000" b="1" dirty="0">
                <a:solidFill>
                  <a:srgbClr val="FFFF00"/>
                </a:solidFill>
              </a:rPr>
              <a:t>를 위해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endParaRPr lang="en-US" altLang="ko-KR" sz="2000" dirty="0">
              <a:solidFill>
                <a:schemeClr val="bg1"/>
              </a:solidFill>
            </a:endParaRPr>
          </a:p>
          <a:p>
            <a:r>
              <a:rPr lang="ko-KR" altLang="en-US" sz="1500" dirty="0">
                <a:solidFill>
                  <a:schemeClr val="bg1"/>
                </a:solidFill>
              </a:rPr>
              <a:t>구체적으로 모든 교수님</a:t>
            </a:r>
            <a:r>
              <a:rPr lang="en-US" altLang="ko-KR" sz="1500" dirty="0">
                <a:solidFill>
                  <a:schemeClr val="bg1"/>
                </a:solidFill>
              </a:rPr>
              <a:t>, </a:t>
            </a:r>
            <a:r>
              <a:rPr lang="ko-KR" altLang="en-US" sz="1500" dirty="0">
                <a:solidFill>
                  <a:schemeClr val="bg1"/>
                </a:solidFill>
              </a:rPr>
              <a:t>직원선생님</a:t>
            </a:r>
            <a:r>
              <a:rPr lang="en-US" altLang="ko-KR" sz="1500" dirty="0">
                <a:solidFill>
                  <a:schemeClr val="bg1"/>
                </a:solidFill>
              </a:rPr>
              <a:t>, </a:t>
            </a:r>
            <a:r>
              <a:rPr lang="ko-KR" altLang="en-US" sz="1500" dirty="0">
                <a:solidFill>
                  <a:schemeClr val="bg1"/>
                </a:solidFill>
              </a:rPr>
              <a:t>학생</a:t>
            </a:r>
            <a:r>
              <a:rPr lang="en-US" altLang="ko-KR" sz="1500" dirty="0">
                <a:solidFill>
                  <a:schemeClr val="bg1"/>
                </a:solidFill>
              </a:rPr>
              <a:t>, </a:t>
            </a:r>
            <a:r>
              <a:rPr lang="ko-KR" altLang="en-US" sz="1500" dirty="0">
                <a:solidFill>
                  <a:schemeClr val="bg1"/>
                </a:solidFill>
              </a:rPr>
              <a:t>동문 등 대구대학교 구성원들이 혼연일체가 되어 </a:t>
            </a:r>
            <a:r>
              <a:rPr lang="en-US" altLang="ko-KR" sz="1500" dirty="0">
                <a:solidFill>
                  <a:schemeClr val="bg1"/>
                </a:solidFill>
              </a:rPr>
              <a:t>DU </a:t>
            </a:r>
            <a:r>
              <a:rPr lang="ko-KR" altLang="en-US" sz="1500" dirty="0">
                <a:solidFill>
                  <a:schemeClr val="bg1"/>
                </a:solidFill>
              </a:rPr>
              <a:t>천하 프로젝트를 반드시 성공시켜야 합니다</a:t>
            </a:r>
            <a:r>
              <a:rPr lang="en-US" altLang="ko-KR" sz="1500" dirty="0">
                <a:solidFill>
                  <a:schemeClr val="bg1"/>
                </a:solidFill>
              </a:rPr>
              <a:t>. </a:t>
            </a:r>
            <a:r>
              <a:rPr lang="ko-KR" altLang="en-US" sz="1500" dirty="0">
                <a:solidFill>
                  <a:schemeClr val="bg1"/>
                </a:solidFill>
              </a:rPr>
              <a:t>제가 성공시키겠습니다</a:t>
            </a:r>
            <a:r>
              <a:rPr lang="en-US" altLang="ko-KR" sz="1500" dirty="0">
                <a:solidFill>
                  <a:schemeClr val="bg1"/>
                </a:solidFill>
              </a:rPr>
              <a:t>. DU </a:t>
            </a:r>
            <a:r>
              <a:rPr lang="ko-KR" altLang="en-US" sz="1500" dirty="0">
                <a:solidFill>
                  <a:schemeClr val="bg1"/>
                </a:solidFill>
              </a:rPr>
              <a:t>천하 프로젝트 성공을 위해 우선 각 부분 별로 </a:t>
            </a:r>
            <a:r>
              <a:rPr lang="en-US" altLang="ko-KR" sz="1500" dirty="0">
                <a:solidFill>
                  <a:schemeClr val="bg1"/>
                </a:solidFill>
              </a:rPr>
              <a:t>Task Force Team</a:t>
            </a:r>
            <a:r>
              <a:rPr lang="ko-KR" altLang="en-US" sz="1500" dirty="0">
                <a:solidFill>
                  <a:schemeClr val="bg1"/>
                </a:solidFill>
              </a:rPr>
              <a:t>을 구성하고 철저히 준비 한다면 </a:t>
            </a:r>
            <a:r>
              <a:rPr lang="en-US" altLang="ko-KR" sz="1500" dirty="0">
                <a:solidFill>
                  <a:schemeClr val="bg1"/>
                </a:solidFill>
              </a:rPr>
              <a:t>1</a:t>
            </a:r>
            <a:r>
              <a:rPr lang="ko-KR" altLang="en-US" sz="1500" dirty="0">
                <a:solidFill>
                  <a:schemeClr val="bg1"/>
                </a:solidFill>
              </a:rPr>
              <a:t>천억 프로젝트는 크게 어렵지 않는 과제라고 생각합니다</a:t>
            </a:r>
            <a:r>
              <a:rPr lang="en-US" altLang="ko-KR" sz="1500" dirty="0">
                <a:solidFill>
                  <a:schemeClr val="bg1"/>
                </a:solidFill>
              </a:rPr>
              <a:t>. </a:t>
            </a:r>
            <a:endParaRPr lang="ko-KR" altLang="en-US" sz="1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19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모서리가 둥근 직사각형 43"/>
          <p:cNvSpPr/>
          <p:nvPr/>
        </p:nvSpPr>
        <p:spPr>
          <a:xfrm rot="16200000">
            <a:off x="3040521" y="-1999577"/>
            <a:ext cx="5829304" cy="11437925"/>
          </a:xfrm>
          <a:prstGeom prst="roundRect">
            <a:avLst>
              <a:gd name="adj" fmla="val 6120"/>
            </a:avLst>
          </a:prstGeom>
          <a:solidFill>
            <a:srgbClr val="1A30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사다리꼴 54"/>
          <p:cNvSpPr/>
          <p:nvPr/>
        </p:nvSpPr>
        <p:spPr>
          <a:xfrm rot="16200000">
            <a:off x="-244051" y="1903620"/>
            <a:ext cx="5308600" cy="3631530"/>
          </a:xfrm>
          <a:prstGeom prst="trapezoid">
            <a:avLst>
              <a:gd name="adj" fmla="val 0"/>
            </a:avLst>
          </a:prstGeom>
          <a:gradFill flip="none" rotWithShape="1">
            <a:gsLst>
              <a:gs pos="0">
                <a:srgbClr val="ECECEC">
                  <a:lumMod val="100000"/>
                </a:srgb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1BF633C7-EDBB-4A5F-872C-DE6B31A30C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334" t="25443" r="23762" b="19223"/>
          <a:stretch/>
        </p:blipFill>
        <p:spPr>
          <a:xfrm>
            <a:off x="594482" y="3275877"/>
            <a:ext cx="3720070" cy="283078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xmlns="" id="{3A7C1783-5F77-4971-87AB-955E3013BA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479" y="1748213"/>
            <a:ext cx="1056159" cy="10561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내용 개체 틀 2">
            <a:extLst>
              <a:ext uri="{FF2B5EF4-FFF2-40B4-BE49-F238E27FC236}">
                <a16:creationId xmlns:a16="http://schemas.microsoft.com/office/drawing/2014/main" xmlns="" id="{CB2F9ACC-FEBD-4DAC-AE3F-F431C15DB6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6782" y="1065086"/>
            <a:ext cx="5995401" cy="5568952"/>
          </a:xfrm>
        </p:spPr>
        <p:txBody>
          <a:bodyPr>
            <a:normAutofit fontScale="77500" lnSpcReduction="20000"/>
          </a:bodyPr>
          <a:lstStyle/>
          <a:p>
            <a:pPr marL="137160" indent="0">
              <a:buNone/>
            </a:pPr>
            <a:r>
              <a:rPr lang="en-US" altLang="ko-KR" sz="2200" dirty="0">
                <a:solidFill>
                  <a:schemeClr val="bg1"/>
                </a:solidFill>
              </a:rPr>
              <a:t>- </a:t>
            </a:r>
            <a:r>
              <a:rPr lang="ko-KR" altLang="en-US" sz="2200" dirty="0">
                <a:solidFill>
                  <a:schemeClr val="bg1"/>
                </a:solidFill>
              </a:rPr>
              <a:t>현재 대구대학교 행정학과 교수</a:t>
            </a:r>
            <a:endParaRPr lang="en-US" altLang="ko-KR" sz="2200" dirty="0">
              <a:solidFill>
                <a:schemeClr val="bg1"/>
              </a:solidFill>
            </a:endParaRPr>
          </a:p>
          <a:p>
            <a:pPr marL="137160" indent="0">
              <a:buNone/>
            </a:pPr>
            <a:r>
              <a:rPr lang="en-US" altLang="ko-KR" sz="2200" dirty="0">
                <a:solidFill>
                  <a:schemeClr val="bg1"/>
                </a:solidFill>
              </a:rPr>
              <a:t>- </a:t>
            </a:r>
            <a:r>
              <a:rPr lang="ko-KR" altLang="en-US" sz="2200" dirty="0">
                <a:solidFill>
                  <a:schemeClr val="bg1"/>
                </a:solidFill>
              </a:rPr>
              <a:t>행정대학학장 역임</a:t>
            </a:r>
            <a:endParaRPr lang="en-US" altLang="ko-KR" sz="2200" dirty="0">
              <a:solidFill>
                <a:schemeClr val="bg1"/>
              </a:solidFill>
            </a:endParaRPr>
          </a:p>
          <a:p>
            <a:pPr marL="137160" indent="0">
              <a:buNone/>
            </a:pPr>
            <a:r>
              <a:rPr lang="en-US" altLang="ko-KR" sz="2200" dirty="0">
                <a:solidFill>
                  <a:schemeClr val="bg1"/>
                </a:solidFill>
              </a:rPr>
              <a:t>- </a:t>
            </a:r>
            <a:r>
              <a:rPr lang="ko-KR" altLang="en-US" sz="2200" dirty="0">
                <a:solidFill>
                  <a:schemeClr val="bg1"/>
                </a:solidFill>
              </a:rPr>
              <a:t>경주대학교 공과대학 교수 역임</a:t>
            </a:r>
            <a:endParaRPr lang="en-US" altLang="ko-KR" sz="2200" dirty="0">
              <a:solidFill>
                <a:schemeClr val="bg1"/>
              </a:solidFill>
            </a:endParaRPr>
          </a:p>
          <a:p>
            <a:pPr marL="137160" indent="0">
              <a:buNone/>
            </a:pPr>
            <a:r>
              <a:rPr lang="en-US" altLang="ko-KR" sz="2200" dirty="0">
                <a:solidFill>
                  <a:schemeClr val="bg1"/>
                </a:solidFill>
              </a:rPr>
              <a:t>- </a:t>
            </a:r>
            <a:r>
              <a:rPr lang="ko-KR" altLang="en-US" sz="2200" dirty="0">
                <a:solidFill>
                  <a:schemeClr val="bg1"/>
                </a:solidFill>
              </a:rPr>
              <a:t>경주대학교 전산소장 역임</a:t>
            </a:r>
            <a:endParaRPr lang="en-US" altLang="ko-KR" sz="2200" dirty="0">
              <a:solidFill>
                <a:schemeClr val="bg1"/>
              </a:solidFill>
            </a:endParaRPr>
          </a:p>
          <a:p>
            <a:pPr marL="137160" indent="0">
              <a:buNone/>
            </a:pPr>
            <a:r>
              <a:rPr lang="en-US" altLang="ko-KR" sz="2200" dirty="0">
                <a:solidFill>
                  <a:schemeClr val="bg1"/>
                </a:solidFill>
              </a:rPr>
              <a:t>- </a:t>
            </a:r>
            <a:r>
              <a:rPr lang="ko-KR" altLang="en-US" sz="2200" dirty="0">
                <a:solidFill>
                  <a:schemeClr val="bg1"/>
                </a:solidFill>
              </a:rPr>
              <a:t>경북과학대학 관선이사 역임</a:t>
            </a:r>
            <a:endParaRPr lang="en-US" altLang="ko-KR" sz="2200" dirty="0">
              <a:solidFill>
                <a:schemeClr val="bg1"/>
              </a:solidFill>
            </a:endParaRPr>
          </a:p>
          <a:p>
            <a:pPr marL="137160" indent="0">
              <a:buNone/>
            </a:pPr>
            <a:r>
              <a:rPr lang="en-US" altLang="ko-KR" sz="2200" dirty="0">
                <a:solidFill>
                  <a:schemeClr val="bg1"/>
                </a:solidFill>
              </a:rPr>
              <a:t>- </a:t>
            </a:r>
            <a:r>
              <a:rPr lang="ko-KR" altLang="en-US" sz="2200" dirty="0">
                <a:solidFill>
                  <a:schemeClr val="bg1"/>
                </a:solidFill>
              </a:rPr>
              <a:t>대통령소속 지방자치발전위원회 위원 역임</a:t>
            </a:r>
            <a:endParaRPr lang="en-US" altLang="ko-KR" sz="2200" dirty="0">
              <a:solidFill>
                <a:schemeClr val="bg1"/>
              </a:solidFill>
            </a:endParaRPr>
          </a:p>
          <a:p>
            <a:pPr marL="137160" indent="0">
              <a:buNone/>
            </a:pPr>
            <a:endParaRPr lang="en-US" altLang="ko-KR" sz="2200" dirty="0">
              <a:solidFill>
                <a:schemeClr val="bg1"/>
              </a:solidFill>
            </a:endParaRPr>
          </a:p>
          <a:p>
            <a:pPr marL="137160" indent="0">
              <a:buNone/>
            </a:pPr>
            <a:r>
              <a:rPr lang="en-US" altLang="ko-KR" sz="2200" dirty="0">
                <a:solidFill>
                  <a:schemeClr val="bg1"/>
                </a:solidFill>
              </a:rPr>
              <a:t>- </a:t>
            </a:r>
            <a:r>
              <a:rPr lang="ko-KR" altLang="en-US" sz="2200" dirty="0">
                <a:solidFill>
                  <a:schemeClr val="bg1"/>
                </a:solidFill>
              </a:rPr>
              <a:t>산업행정대학원장 역임</a:t>
            </a:r>
            <a:endParaRPr lang="en-US" altLang="ko-KR" sz="2200" dirty="0">
              <a:solidFill>
                <a:schemeClr val="bg1"/>
              </a:solidFill>
            </a:endParaRPr>
          </a:p>
          <a:p>
            <a:pPr marL="137160" indent="0">
              <a:buNone/>
            </a:pPr>
            <a:r>
              <a:rPr lang="en-US" altLang="ko-KR" sz="2200" dirty="0">
                <a:solidFill>
                  <a:schemeClr val="bg1"/>
                </a:solidFill>
              </a:rPr>
              <a:t>- </a:t>
            </a:r>
            <a:r>
              <a:rPr lang="ko-KR" altLang="en-US" sz="2200" dirty="0" err="1">
                <a:solidFill>
                  <a:schemeClr val="bg1"/>
                </a:solidFill>
              </a:rPr>
              <a:t>전국행정대학원장협의회</a:t>
            </a:r>
            <a:r>
              <a:rPr lang="ko-KR" altLang="en-US" sz="2200" dirty="0">
                <a:solidFill>
                  <a:schemeClr val="bg1"/>
                </a:solidFill>
              </a:rPr>
              <a:t> 의장 역임</a:t>
            </a:r>
            <a:endParaRPr lang="en-US" altLang="ko-KR" sz="2200" dirty="0">
              <a:solidFill>
                <a:schemeClr val="bg1"/>
              </a:solidFill>
            </a:endParaRPr>
          </a:p>
          <a:p>
            <a:pPr marL="137160" indent="0">
              <a:buNone/>
            </a:pPr>
            <a:r>
              <a:rPr lang="en-US" altLang="ko-KR" sz="2200" dirty="0">
                <a:solidFill>
                  <a:schemeClr val="bg1"/>
                </a:solidFill>
              </a:rPr>
              <a:t>- </a:t>
            </a:r>
            <a:r>
              <a:rPr lang="ko-KR" altLang="en-US" sz="2200" dirty="0">
                <a:solidFill>
                  <a:schemeClr val="bg1"/>
                </a:solidFill>
              </a:rPr>
              <a:t>대구광역시 인사위원 역임</a:t>
            </a:r>
            <a:endParaRPr lang="en-US" altLang="ko-KR" sz="2200" dirty="0">
              <a:solidFill>
                <a:schemeClr val="bg1"/>
              </a:solidFill>
            </a:endParaRPr>
          </a:p>
          <a:p>
            <a:pPr marL="137160" indent="0">
              <a:buNone/>
            </a:pPr>
            <a:r>
              <a:rPr lang="en-US" altLang="ko-KR" sz="2200" dirty="0">
                <a:solidFill>
                  <a:schemeClr val="bg1"/>
                </a:solidFill>
              </a:rPr>
              <a:t>- </a:t>
            </a:r>
            <a:r>
              <a:rPr lang="ko-KR" altLang="en-US" sz="2200" dirty="0">
                <a:solidFill>
                  <a:schemeClr val="bg1"/>
                </a:solidFill>
              </a:rPr>
              <a:t>한국정부학회회장 역임</a:t>
            </a:r>
            <a:endParaRPr lang="en-US" altLang="ko-KR" sz="2200" dirty="0">
              <a:solidFill>
                <a:schemeClr val="bg1"/>
              </a:solidFill>
            </a:endParaRPr>
          </a:p>
          <a:p>
            <a:pPr marL="137160" indent="0">
              <a:buNone/>
            </a:pPr>
            <a:r>
              <a:rPr lang="en-US" altLang="ko-KR" sz="2200" dirty="0">
                <a:solidFill>
                  <a:schemeClr val="bg1"/>
                </a:solidFill>
              </a:rPr>
              <a:t>- </a:t>
            </a:r>
            <a:r>
              <a:rPr lang="ko-KR" altLang="en-US" sz="2200" dirty="0">
                <a:solidFill>
                  <a:schemeClr val="bg1"/>
                </a:solidFill>
              </a:rPr>
              <a:t>대한지방자치학회 회장 역임</a:t>
            </a:r>
            <a:endParaRPr lang="en-US" altLang="ko-KR" sz="2200" dirty="0">
              <a:solidFill>
                <a:schemeClr val="bg1"/>
              </a:solidFill>
            </a:endParaRPr>
          </a:p>
          <a:p>
            <a:pPr marL="137160" indent="0">
              <a:buNone/>
            </a:pPr>
            <a:r>
              <a:rPr lang="en-US" altLang="ko-KR" sz="2200" dirty="0">
                <a:solidFill>
                  <a:schemeClr val="bg1"/>
                </a:solidFill>
              </a:rPr>
              <a:t>- </a:t>
            </a:r>
            <a:r>
              <a:rPr lang="ko-KR" altLang="en-US" sz="2200" dirty="0">
                <a:solidFill>
                  <a:schemeClr val="bg1"/>
                </a:solidFill>
              </a:rPr>
              <a:t>대구광역시 도시계획위원회 위원 역임</a:t>
            </a:r>
            <a:endParaRPr lang="en-US" altLang="ko-KR" sz="2200" dirty="0">
              <a:solidFill>
                <a:schemeClr val="bg1"/>
              </a:solidFill>
            </a:endParaRPr>
          </a:p>
          <a:p>
            <a:pPr marL="137160" indent="0">
              <a:buNone/>
            </a:pPr>
            <a:r>
              <a:rPr lang="en-US" altLang="ko-KR" sz="2200" dirty="0">
                <a:solidFill>
                  <a:schemeClr val="bg1"/>
                </a:solidFill>
              </a:rPr>
              <a:t>- </a:t>
            </a:r>
            <a:r>
              <a:rPr lang="ko-KR" altLang="en-US" sz="2200" dirty="0">
                <a:solidFill>
                  <a:schemeClr val="bg1"/>
                </a:solidFill>
              </a:rPr>
              <a:t>경상북도 도시계획위원회 위원 역임</a:t>
            </a:r>
            <a:endParaRPr lang="en-US" altLang="ko-KR" sz="2200" dirty="0">
              <a:solidFill>
                <a:schemeClr val="bg1"/>
              </a:solidFill>
            </a:endParaRPr>
          </a:p>
          <a:p>
            <a:pPr marL="137160" indent="0">
              <a:buNone/>
            </a:pPr>
            <a:r>
              <a:rPr lang="en-US" altLang="ko-KR" sz="2200" dirty="0">
                <a:solidFill>
                  <a:schemeClr val="bg1"/>
                </a:solidFill>
              </a:rPr>
              <a:t>- RRC(</a:t>
            </a:r>
            <a:r>
              <a:rPr lang="ko-KR" altLang="en-US" sz="2200" dirty="0">
                <a:solidFill>
                  <a:schemeClr val="bg1"/>
                </a:solidFill>
              </a:rPr>
              <a:t>지역혁신센터</a:t>
            </a:r>
            <a:r>
              <a:rPr lang="en-US" altLang="ko-KR" sz="2200" dirty="0">
                <a:solidFill>
                  <a:schemeClr val="bg1"/>
                </a:solidFill>
              </a:rPr>
              <a:t>) </a:t>
            </a:r>
            <a:r>
              <a:rPr lang="ko-KR" altLang="en-US" sz="2200" dirty="0">
                <a:solidFill>
                  <a:schemeClr val="bg1"/>
                </a:solidFill>
              </a:rPr>
              <a:t>평가위원 역임</a:t>
            </a:r>
            <a:endParaRPr lang="en-US" altLang="ko-KR" sz="2200" dirty="0">
              <a:solidFill>
                <a:schemeClr val="bg1"/>
              </a:solidFill>
            </a:endParaRPr>
          </a:p>
          <a:p>
            <a:pPr marL="137160" indent="0">
              <a:buNone/>
            </a:pPr>
            <a:endParaRPr lang="en-US" altLang="ko-KR" sz="2200" dirty="0">
              <a:solidFill>
                <a:schemeClr val="bg1"/>
              </a:solidFill>
            </a:endParaRPr>
          </a:p>
          <a:p>
            <a:pPr marL="137160" indent="0">
              <a:buNone/>
            </a:pPr>
            <a:r>
              <a:rPr lang="ko-KR" altLang="en-US" sz="2100" dirty="0">
                <a:solidFill>
                  <a:schemeClr val="bg1"/>
                </a:solidFill>
              </a:rPr>
              <a:t>기타 자세한 내용 홈페이지 참조</a:t>
            </a:r>
            <a:endParaRPr lang="en-US" altLang="ko-KR" sz="2100" dirty="0">
              <a:solidFill>
                <a:schemeClr val="bg1"/>
              </a:solidFill>
            </a:endParaRPr>
          </a:p>
          <a:p>
            <a:pPr marL="137160" indent="0">
              <a:buNone/>
            </a:pPr>
            <a:r>
              <a:rPr lang="en-US" altLang="ko-KR" sz="2100" dirty="0">
                <a:hlinkClick r:id="rId4"/>
              </a:rPr>
              <a:t>http://</a:t>
            </a:r>
            <a:r>
              <a:rPr lang="en-US" altLang="ko-KR" sz="2100" dirty="0" smtClean="0">
                <a:hlinkClick r:id="rId4"/>
              </a:rPr>
              <a:t>mcms.daegu.ac.kr/user/chodh</a:t>
            </a:r>
            <a:r>
              <a:rPr lang="en-US" altLang="ko-KR" sz="2100" dirty="0" smtClean="0"/>
              <a:t> </a:t>
            </a:r>
            <a:r>
              <a:rPr lang="en-US" altLang="ko-KR" sz="2100" dirty="0">
                <a:solidFill>
                  <a:schemeClr val="bg1"/>
                </a:solidFill>
              </a:rPr>
              <a:t>(</a:t>
            </a:r>
            <a:r>
              <a:rPr lang="ko-KR" altLang="en-US" sz="2100" dirty="0">
                <a:solidFill>
                  <a:schemeClr val="bg1"/>
                </a:solidFill>
              </a:rPr>
              <a:t>도시정보센터</a:t>
            </a:r>
            <a:r>
              <a:rPr lang="en-US" altLang="ko-KR" sz="2100" dirty="0">
                <a:solidFill>
                  <a:schemeClr val="bg1"/>
                </a:solidFill>
              </a:rPr>
              <a:t>)</a:t>
            </a:r>
          </a:p>
          <a:p>
            <a:pPr marL="137160" indent="0">
              <a:buNone/>
            </a:pPr>
            <a:endParaRPr lang="en-US" altLang="ko-KR" sz="2100" dirty="0">
              <a:solidFill>
                <a:schemeClr val="bg1"/>
              </a:solidFill>
            </a:endParaRPr>
          </a:p>
          <a:p>
            <a:pPr marL="137160" indent="0">
              <a:buNone/>
            </a:pPr>
            <a:endParaRPr lang="en-US" altLang="ko-KR" sz="2100" dirty="0"/>
          </a:p>
        </p:txBody>
      </p:sp>
      <p:sp>
        <p:nvSpPr>
          <p:cNvPr id="8" name="제목 1">
            <a:extLst>
              <a:ext uri="{FF2B5EF4-FFF2-40B4-BE49-F238E27FC236}">
                <a16:creationId xmlns:a16="http://schemas.microsoft.com/office/drawing/2014/main" xmlns="" id="{3A6F5283-B2A5-42B9-ABDB-8E4C7D1B5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217" y="-44389"/>
            <a:ext cx="11115343" cy="936104"/>
          </a:xfrm>
        </p:spPr>
        <p:txBody>
          <a:bodyPr>
            <a:normAutofit/>
          </a:bodyPr>
          <a:lstStyle/>
          <a:p>
            <a:r>
              <a:rPr lang="ko-KR" altLang="en-US" sz="3500" b="1" dirty="0">
                <a:solidFill>
                  <a:srgbClr val="00B050"/>
                </a:solidFill>
              </a:rPr>
              <a:t>누가 일천억 프로젝트를 가능하게 할까</a:t>
            </a:r>
            <a:r>
              <a:rPr lang="en-US" altLang="ko-KR" sz="3500" b="1" dirty="0">
                <a:solidFill>
                  <a:srgbClr val="00B050"/>
                </a:solidFill>
              </a:rPr>
              <a:t>? </a:t>
            </a:r>
            <a:r>
              <a:rPr lang="en-US" altLang="ko-KR" sz="3500" b="1" dirty="0" smtClean="0">
                <a:solidFill>
                  <a:srgbClr val="00B050"/>
                </a:solidFill>
              </a:rPr>
              <a:t>–</a:t>
            </a:r>
            <a:r>
              <a:rPr lang="ko-KR" altLang="en-US" sz="3500" b="1" dirty="0" smtClean="0">
                <a:solidFill>
                  <a:srgbClr val="00B050"/>
                </a:solidFill>
              </a:rPr>
              <a:t>경력분야</a:t>
            </a:r>
            <a:r>
              <a:rPr lang="en-US" altLang="ko-KR" sz="3500" b="1" dirty="0" smtClean="0">
                <a:solidFill>
                  <a:srgbClr val="00B050"/>
                </a:solidFill>
              </a:rPr>
              <a:t>-</a:t>
            </a:r>
            <a:endParaRPr lang="ko-KR" altLang="en-US" sz="35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043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01130" y="105634"/>
            <a:ext cx="10515600" cy="870551"/>
          </a:xfrm>
        </p:spPr>
        <p:txBody>
          <a:bodyPr/>
          <a:lstStyle/>
          <a:p>
            <a:r>
              <a:rPr lang="ko-KR" altLang="en-US" sz="3500" b="1" dirty="0">
                <a:solidFill>
                  <a:srgbClr val="00B050"/>
                </a:solidFill>
              </a:rPr>
              <a:t>누가 일천억 프로젝트를 가능하게 할까</a:t>
            </a:r>
            <a:r>
              <a:rPr lang="en-US" altLang="ko-KR" sz="3500" b="1" dirty="0">
                <a:solidFill>
                  <a:srgbClr val="00B050"/>
                </a:solidFill>
              </a:rPr>
              <a:t>? </a:t>
            </a:r>
            <a:r>
              <a:rPr lang="en-US" altLang="ko-KR" sz="3500" b="1" dirty="0" smtClean="0">
                <a:solidFill>
                  <a:srgbClr val="00B050"/>
                </a:solidFill>
              </a:rPr>
              <a:t>–</a:t>
            </a:r>
            <a:r>
              <a:rPr lang="ko-KR" altLang="en-US" sz="3500" b="1" dirty="0" smtClean="0">
                <a:solidFill>
                  <a:srgbClr val="00B050"/>
                </a:solidFill>
              </a:rPr>
              <a:t>연구분야</a:t>
            </a:r>
            <a:r>
              <a:rPr lang="en-US" altLang="ko-KR" sz="3500" b="1" dirty="0">
                <a:solidFill>
                  <a:srgbClr val="00B050"/>
                </a:solidFill>
              </a:rPr>
              <a:t>-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70703" y="1173892"/>
            <a:ext cx="11541211" cy="5795319"/>
          </a:xfrm>
        </p:spPr>
        <p:txBody>
          <a:bodyPr>
            <a:noAutofit/>
          </a:bodyPr>
          <a:lstStyle/>
          <a:p>
            <a:pPr marL="137160" indent="0">
              <a:lnSpc>
                <a:spcPct val="170000"/>
              </a:lnSpc>
              <a:buNone/>
            </a:pPr>
            <a:r>
              <a:rPr lang="en-US" altLang="ko-KR" sz="1600" dirty="0"/>
              <a:t>- 1999</a:t>
            </a:r>
            <a:r>
              <a:rPr lang="ko-KR" altLang="en-US" sz="1600" dirty="0"/>
              <a:t>년부터 </a:t>
            </a:r>
            <a:r>
              <a:rPr lang="en-US" altLang="ko-KR" sz="1600" dirty="0"/>
              <a:t>19</a:t>
            </a:r>
            <a:r>
              <a:rPr lang="ko-KR" altLang="en-US" sz="1600" dirty="0"/>
              <a:t>년간 근무했지만 </a:t>
            </a:r>
            <a:r>
              <a:rPr lang="ko-KR" altLang="en-US" sz="1600" dirty="0" err="1"/>
              <a:t>전적대학</a:t>
            </a:r>
            <a:r>
              <a:rPr lang="en-US" altLang="ko-KR" sz="1600" dirty="0"/>
              <a:t>(1995)</a:t>
            </a:r>
            <a:r>
              <a:rPr lang="ko-KR" altLang="en-US" sz="1600" dirty="0"/>
              <a:t>을 포함해서 논문게재실적</a:t>
            </a:r>
            <a:r>
              <a:rPr lang="en-US" altLang="ko-KR" sz="1600" dirty="0"/>
              <a:t>(134</a:t>
            </a:r>
            <a:r>
              <a:rPr lang="ko-KR" altLang="en-US" sz="1600" dirty="0"/>
              <a:t>편</a:t>
            </a:r>
            <a:r>
              <a:rPr lang="en-US" altLang="ko-KR" sz="1600" dirty="0"/>
              <a:t>), </a:t>
            </a:r>
            <a:r>
              <a:rPr lang="ko-KR" altLang="en-US" sz="1600" dirty="0"/>
              <a:t>저서</a:t>
            </a:r>
            <a:r>
              <a:rPr lang="en-US" altLang="ko-KR" sz="1600" dirty="0"/>
              <a:t>(29</a:t>
            </a:r>
            <a:r>
              <a:rPr lang="ko-KR" altLang="en-US" sz="1600" dirty="0"/>
              <a:t>건</a:t>
            </a:r>
            <a:r>
              <a:rPr lang="en-US" altLang="ko-KR" sz="1600" dirty="0"/>
              <a:t>),  </a:t>
            </a:r>
            <a:r>
              <a:rPr lang="ko-KR" altLang="en-US" sz="1600" dirty="0"/>
              <a:t>학술대회 논문발표</a:t>
            </a:r>
            <a:r>
              <a:rPr lang="en-US" altLang="ko-KR" sz="1600" dirty="0"/>
              <a:t>(258</a:t>
            </a:r>
            <a:r>
              <a:rPr lang="ko-KR" altLang="en-US" sz="1600" dirty="0"/>
              <a:t>건</a:t>
            </a:r>
            <a:r>
              <a:rPr lang="en-US" altLang="ko-KR" sz="1600" dirty="0"/>
              <a:t>) </a:t>
            </a:r>
            <a:r>
              <a:rPr lang="ko-KR" altLang="en-US" sz="1600" dirty="0"/>
              <a:t>등 총 발표건수</a:t>
            </a:r>
            <a:r>
              <a:rPr lang="en-US" altLang="ko-KR" sz="1600" dirty="0"/>
              <a:t>: </a:t>
            </a:r>
            <a:r>
              <a:rPr lang="ko-KR" altLang="en-US" sz="1600" dirty="0"/>
              <a:t>논문</a:t>
            </a:r>
            <a:r>
              <a:rPr lang="en-US" altLang="ko-KR" sz="1600" dirty="0"/>
              <a:t>, </a:t>
            </a:r>
            <a:r>
              <a:rPr lang="ko-KR" altLang="en-US" sz="1600" dirty="0"/>
              <a:t>저서</a:t>
            </a:r>
            <a:r>
              <a:rPr lang="en-US" altLang="ko-KR" sz="1600" dirty="0"/>
              <a:t>, </a:t>
            </a:r>
            <a:r>
              <a:rPr lang="ko-KR" altLang="en-US" sz="1600" dirty="0"/>
              <a:t>발표논문을 포함하여 대략 </a:t>
            </a:r>
            <a:r>
              <a:rPr lang="en-US" altLang="ko-KR" sz="1600" dirty="0"/>
              <a:t>421</a:t>
            </a:r>
            <a:r>
              <a:rPr lang="ko-KR" altLang="en-US" sz="1600" dirty="0"/>
              <a:t>편이 발표</a:t>
            </a:r>
            <a:r>
              <a:rPr lang="en-US" altLang="ko-KR" sz="1600" dirty="0"/>
              <a:t>.</a:t>
            </a:r>
          </a:p>
          <a:p>
            <a:pPr marL="137160" indent="0">
              <a:lnSpc>
                <a:spcPct val="170000"/>
              </a:lnSpc>
              <a:buNone/>
            </a:pPr>
            <a:r>
              <a:rPr lang="en-US" altLang="ko-KR" sz="1600" dirty="0"/>
              <a:t>- </a:t>
            </a:r>
            <a:r>
              <a:rPr lang="ko-KR" altLang="en-US" sz="1600" dirty="0"/>
              <a:t>연구비수혜실적</a:t>
            </a:r>
            <a:r>
              <a:rPr lang="en-US" altLang="ko-KR" sz="1600" dirty="0"/>
              <a:t>(49,498,000(</a:t>
            </a:r>
            <a:r>
              <a:rPr lang="ko-KR" altLang="en-US" sz="1600" dirty="0"/>
              <a:t>교내연구비</a:t>
            </a:r>
            <a:r>
              <a:rPr lang="en-US" altLang="ko-KR" sz="1600" dirty="0"/>
              <a:t>) + 2,457,034,000(</a:t>
            </a:r>
            <a:r>
              <a:rPr lang="ko-KR" altLang="en-US" sz="1600" dirty="0"/>
              <a:t>연구재단을 포함한 교외연구비</a:t>
            </a:r>
            <a:r>
              <a:rPr lang="en-US" altLang="ko-KR" sz="1600" dirty="0"/>
              <a:t>))= 2,506,532,000(</a:t>
            </a:r>
            <a:r>
              <a:rPr lang="ko-KR" altLang="en-US" sz="1600" dirty="0"/>
              <a:t>총합계</a:t>
            </a:r>
            <a:r>
              <a:rPr lang="en-US" altLang="ko-KR" sz="1600" dirty="0"/>
              <a:t>: 38</a:t>
            </a:r>
            <a:r>
              <a:rPr lang="ko-KR" altLang="en-US" sz="1600" dirty="0"/>
              <a:t>건</a:t>
            </a:r>
            <a:r>
              <a:rPr lang="en-US" altLang="ko-KR" sz="1600" dirty="0"/>
              <a:t>), </a:t>
            </a:r>
            <a:r>
              <a:rPr lang="ko-KR" altLang="en-US" sz="1600" dirty="0"/>
              <a:t>간접관리비</a:t>
            </a:r>
            <a:r>
              <a:rPr lang="en-US" altLang="ko-KR" sz="1600" dirty="0"/>
              <a:t>(25%</a:t>
            </a:r>
            <a:r>
              <a:rPr lang="ko-KR" altLang="en-US" sz="1600" dirty="0"/>
              <a:t>내외</a:t>
            </a:r>
            <a:r>
              <a:rPr lang="en-US" altLang="ko-KR" sz="1600" dirty="0"/>
              <a:t>(6.3</a:t>
            </a:r>
            <a:r>
              <a:rPr lang="ko-KR" altLang="en-US" sz="1600" dirty="0"/>
              <a:t>억 원 정도</a:t>
            </a:r>
            <a:r>
              <a:rPr lang="en-US" altLang="ko-KR" sz="1600" dirty="0"/>
              <a:t>): </a:t>
            </a:r>
            <a:r>
              <a:rPr lang="ko-KR" altLang="en-US" sz="1600" dirty="0"/>
              <a:t>현재 </a:t>
            </a:r>
            <a:r>
              <a:rPr lang="en-US" altLang="ko-KR" sz="1600" dirty="0"/>
              <a:t>29.8%)</a:t>
            </a:r>
            <a:r>
              <a:rPr lang="ko-KR" altLang="en-US" sz="1600" dirty="0"/>
              <a:t>를 포함할 경우 </a:t>
            </a:r>
            <a:r>
              <a:rPr lang="en-US" altLang="ko-KR" sz="1600" dirty="0"/>
              <a:t>31.3</a:t>
            </a:r>
            <a:r>
              <a:rPr lang="ko-KR" altLang="en-US" sz="1600" dirty="0"/>
              <a:t>억 원 이상 추정되며</a:t>
            </a:r>
            <a:r>
              <a:rPr lang="en-US" altLang="ko-KR" sz="1600" dirty="0"/>
              <a:t>, </a:t>
            </a:r>
            <a:r>
              <a:rPr lang="ko-KR" altLang="en-US" sz="1600" dirty="0"/>
              <a:t>연평균 </a:t>
            </a:r>
            <a:r>
              <a:rPr lang="en-US" altLang="ko-KR" sz="1600" dirty="0"/>
              <a:t>1</a:t>
            </a:r>
            <a:r>
              <a:rPr lang="ko-KR" altLang="en-US" sz="1600" dirty="0"/>
              <a:t>억 </a:t>
            </a:r>
            <a:r>
              <a:rPr lang="en-US" altLang="ko-KR" sz="1600" dirty="0"/>
              <a:t>5~6</a:t>
            </a:r>
            <a:r>
              <a:rPr lang="ko-KR" altLang="en-US" sz="1600" dirty="0"/>
              <a:t>천만 원 정도 예상됨</a:t>
            </a:r>
            <a:r>
              <a:rPr lang="en-US" altLang="ko-KR" sz="1600" dirty="0"/>
              <a:t>. </a:t>
            </a:r>
          </a:p>
          <a:p>
            <a:pPr marL="137160" indent="0">
              <a:lnSpc>
                <a:spcPct val="170000"/>
              </a:lnSpc>
              <a:buNone/>
            </a:pPr>
            <a:r>
              <a:rPr lang="en-US" altLang="ko-KR" sz="1400" dirty="0"/>
              <a:t>- </a:t>
            </a:r>
            <a:r>
              <a:rPr lang="ko-KR" altLang="en-US" sz="1400" dirty="0"/>
              <a:t>수상실적으로는 한국연구재단 </a:t>
            </a:r>
            <a:r>
              <a:rPr lang="en-US" altLang="ko-KR" sz="1400" dirty="0"/>
              <a:t>10</a:t>
            </a:r>
            <a:r>
              <a:rPr lang="ko-KR" altLang="en-US" sz="1400" dirty="0"/>
              <a:t>년 과제 최우수논문상</a:t>
            </a:r>
            <a:r>
              <a:rPr lang="en-US" altLang="ko-KR" sz="1400" dirty="0"/>
              <a:t>(2012), </a:t>
            </a:r>
            <a:r>
              <a:rPr lang="ko-KR" altLang="en-US" sz="1400" dirty="0"/>
              <a:t>연구재단 </a:t>
            </a:r>
            <a:r>
              <a:rPr lang="en-US" altLang="ko-KR" sz="1400" dirty="0"/>
              <a:t>2008</a:t>
            </a:r>
            <a:r>
              <a:rPr lang="ko-KR" altLang="en-US" sz="1400" dirty="0"/>
              <a:t>년 우수 논문상</a:t>
            </a:r>
            <a:r>
              <a:rPr lang="en-US" altLang="ko-KR" sz="1400" dirty="0"/>
              <a:t>, </a:t>
            </a:r>
            <a:r>
              <a:rPr lang="ko-KR" altLang="en-US" sz="1400" dirty="0"/>
              <a:t>국토도시계획학회 우수논문상</a:t>
            </a:r>
            <a:r>
              <a:rPr lang="en-US" altLang="ko-KR" sz="1400" dirty="0"/>
              <a:t>(2006, </a:t>
            </a:r>
            <a:r>
              <a:rPr lang="ko-KR" altLang="en-US" sz="1400" dirty="0"/>
              <a:t>공동</a:t>
            </a:r>
            <a:r>
              <a:rPr lang="en-US" altLang="ko-KR" sz="1400" dirty="0"/>
              <a:t>), </a:t>
            </a:r>
            <a:r>
              <a:rPr lang="ko-KR" altLang="en-US" sz="1400" dirty="0"/>
              <a:t>한국소비자학회 우수논문상</a:t>
            </a:r>
            <a:r>
              <a:rPr lang="en-US" altLang="ko-KR" sz="1400" dirty="0"/>
              <a:t>(</a:t>
            </a:r>
            <a:r>
              <a:rPr lang="en-US" altLang="ko-KR" sz="1400" dirty="0">
                <a:hlinkClick r:id="rId2"/>
              </a:rPr>
              <a:t>http://www.kyongbuk.co.kr/?mod=news&amp;act=articleView&amp;idxno=992710</a:t>
            </a:r>
            <a:r>
              <a:rPr lang="en-US" altLang="ko-KR" sz="1400" dirty="0"/>
              <a:t>; 2017,   </a:t>
            </a:r>
            <a:r>
              <a:rPr lang="ko-KR" altLang="en-US" sz="1400" dirty="0"/>
              <a:t>공동</a:t>
            </a:r>
            <a:r>
              <a:rPr lang="en-US" altLang="ko-KR" sz="1400" dirty="0"/>
              <a:t>), </a:t>
            </a:r>
            <a:r>
              <a:rPr lang="ko-KR" altLang="en-US" sz="1400" dirty="0"/>
              <a:t>금융감독위원장상</a:t>
            </a:r>
            <a:r>
              <a:rPr lang="en-US" altLang="ko-KR" sz="1400" dirty="0"/>
              <a:t>(2004), </a:t>
            </a:r>
            <a:r>
              <a:rPr lang="ko-KR" altLang="en-US" sz="1400" dirty="0"/>
              <a:t>대구대학교 우수논문상</a:t>
            </a:r>
            <a:r>
              <a:rPr lang="en-US" altLang="ko-KR" sz="1400" dirty="0"/>
              <a:t>(2009), </a:t>
            </a:r>
            <a:r>
              <a:rPr lang="ko-KR" altLang="en-US" sz="1400" dirty="0"/>
              <a:t>베스트 </a:t>
            </a:r>
            <a:r>
              <a:rPr lang="ko-KR" altLang="en-US" sz="1400" dirty="0" err="1"/>
              <a:t>티칭상</a:t>
            </a:r>
            <a:r>
              <a:rPr lang="ko-KR" altLang="en-US" sz="1400" dirty="0"/>
              <a:t> 수상</a:t>
            </a:r>
            <a:r>
              <a:rPr lang="en-US" altLang="ko-KR" sz="1400" dirty="0"/>
              <a:t>(2004)</a:t>
            </a:r>
            <a:r>
              <a:rPr lang="ko-KR" altLang="en-US" sz="1400" dirty="0"/>
              <a:t>하였다</a:t>
            </a:r>
            <a:r>
              <a:rPr lang="en-US" altLang="ko-KR" sz="1400" dirty="0"/>
              <a:t>. </a:t>
            </a:r>
          </a:p>
          <a:p>
            <a:pPr marL="137160" indent="0">
              <a:lnSpc>
                <a:spcPct val="170000"/>
              </a:lnSpc>
              <a:buNone/>
            </a:pPr>
            <a:r>
              <a:rPr lang="en-US" altLang="ko-KR" sz="1400" dirty="0"/>
              <a:t>- </a:t>
            </a:r>
            <a:r>
              <a:rPr lang="ko-KR" altLang="en-US" sz="1400" dirty="0"/>
              <a:t>우리 연구단의 연구 성과인 주택역모기지</a:t>
            </a:r>
            <a:r>
              <a:rPr lang="en-US" altLang="ko-KR" sz="1400" dirty="0"/>
              <a:t>(</a:t>
            </a:r>
            <a:r>
              <a:rPr lang="ko-KR" altLang="en-US" sz="1400" dirty="0"/>
              <a:t>연금</a:t>
            </a:r>
            <a:r>
              <a:rPr lang="en-US" altLang="ko-KR" sz="1400" dirty="0"/>
              <a:t>(2008)), </a:t>
            </a:r>
          </a:p>
          <a:p>
            <a:pPr marL="137160" indent="0">
              <a:lnSpc>
                <a:spcPct val="170000"/>
              </a:lnSpc>
              <a:buNone/>
            </a:pPr>
            <a:r>
              <a:rPr lang="en-US" altLang="ko-KR" sz="1400" dirty="0"/>
              <a:t>(</a:t>
            </a:r>
            <a:r>
              <a:rPr lang="en-US" altLang="ko-KR" sz="1400" dirty="0">
                <a:hlinkClick r:id="rId3"/>
              </a:rPr>
              <a:t>https://www.youtube.com/watch?v=CqE3gTozV_s</a:t>
            </a:r>
            <a:r>
              <a:rPr lang="en-US" altLang="ko-KR" sz="1400" dirty="0"/>
              <a:t>): </a:t>
            </a:r>
            <a:r>
              <a:rPr lang="ko-KR" altLang="en-US" sz="1400" dirty="0"/>
              <a:t>주택연금은 빠른 고령화로 인해 정부차원에서 대대적으로 홍보를 하고 있는 실정</a:t>
            </a:r>
            <a:r>
              <a:rPr lang="en-US" altLang="ko-KR" sz="1400" dirty="0"/>
              <a:t>. </a:t>
            </a:r>
            <a:r>
              <a:rPr lang="ko-KR" altLang="en-US" sz="1400" dirty="0"/>
              <a:t>대구혁신도시발전</a:t>
            </a:r>
            <a:r>
              <a:rPr lang="en-US" altLang="ko-KR" sz="1400" dirty="0"/>
              <a:t>(</a:t>
            </a:r>
            <a:r>
              <a:rPr lang="ko-KR" altLang="en-US" sz="1400" dirty="0"/>
              <a:t>대구</a:t>
            </a:r>
            <a:r>
              <a:rPr lang="en-US" altLang="ko-KR" sz="1400" dirty="0"/>
              <a:t>MBC(</a:t>
            </a:r>
            <a:r>
              <a:rPr lang="ko-KR" altLang="en-US" sz="1400" dirty="0"/>
              <a:t>혁신도시</a:t>
            </a:r>
            <a:r>
              <a:rPr lang="en-US" altLang="ko-KR" sz="1400" dirty="0"/>
              <a:t>).mp4. </a:t>
            </a:r>
          </a:p>
          <a:p>
            <a:pPr marL="137160" indent="0">
              <a:lnSpc>
                <a:spcPct val="170000"/>
              </a:lnSpc>
              <a:buNone/>
            </a:pPr>
            <a:r>
              <a:rPr lang="en-US" altLang="ko-KR" sz="1400" dirty="0"/>
              <a:t>- </a:t>
            </a:r>
            <a:r>
              <a:rPr lang="ko-KR" altLang="en-US" sz="1400" dirty="0"/>
              <a:t>농지연금</a:t>
            </a:r>
            <a:r>
              <a:rPr lang="en-US" altLang="ko-KR" sz="1400" dirty="0"/>
              <a:t>(2011)</a:t>
            </a:r>
            <a:r>
              <a:rPr lang="ko-KR" altLang="en-US" sz="1400" dirty="0"/>
              <a:t>도 국가정책으로 시행되고 있으며</a:t>
            </a:r>
            <a:r>
              <a:rPr lang="en-US" altLang="ko-KR" sz="1400" dirty="0"/>
              <a:t>, </a:t>
            </a:r>
            <a:r>
              <a:rPr lang="ko-KR" altLang="en-US" sz="1400" dirty="0"/>
              <a:t>가까운 장래에 활성화 될 것으로 전망된다</a:t>
            </a:r>
            <a:r>
              <a:rPr lang="en-US" altLang="ko-KR" sz="1400" dirty="0"/>
              <a:t>. </a:t>
            </a:r>
            <a:r>
              <a:rPr lang="ko-KR" altLang="en-US" sz="1400" dirty="0"/>
              <a:t>이와 같은 연구업적을 인정받아 </a:t>
            </a:r>
            <a:r>
              <a:rPr lang="ko-KR" altLang="en-US" sz="1400" dirty="0" err="1"/>
              <a:t>마르퀴즈</a:t>
            </a:r>
            <a:r>
              <a:rPr lang="ko-KR" altLang="en-US" sz="1400" dirty="0"/>
              <a:t> </a:t>
            </a:r>
            <a:r>
              <a:rPr lang="en-US" altLang="ko-KR" sz="1400" dirty="0"/>
              <a:t>Who’s who </a:t>
            </a:r>
            <a:r>
              <a:rPr lang="ko-KR" altLang="en-US" sz="1400" dirty="0"/>
              <a:t>세계</a:t>
            </a:r>
            <a:r>
              <a:rPr lang="en-US" altLang="ko-KR" sz="1400" dirty="0"/>
              <a:t>3</a:t>
            </a:r>
            <a:r>
              <a:rPr lang="ko-KR" altLang="en-US" sz="1400" dirty="0"/>
              <a:t>대 인명사전</a:t>
            </a:r>
            <a:r>
              <a:rPr lang="en-US" altLang="ko-KR" sz="1400" dirty="0"/>
              <a:t>(</a:t>
            </a:r>
            <a:r>
              <a:rPr lang="en-US" altLang="ko-KR" sz="1400" dirty="0">
                <a:hlinkClick r:id="rId4"/>
              </a:rPr>
              <a:t>http://www.kyongbuk.co.kr/?mod=news&amp;act=articleView&amp;idxno=991929</a:t>
            </a:r>
            <a:r>
              <a:rPr lang="en-US" altLang="ko-KR" sz="1400" dirty="0"/>
              <a:t> </a:t>
            </a:r>
            <a:r>
              <a:rPr lang="ko-KR" altLang="en-US" sz="1400" dirty="0"/>
              <a:t>에 등재</a:t>
            </a:r>
            <a:r>
              <a:rPr lang="en-US" altLang="ko-KR" sz="1400" dirty="0"/>
              <a:t>(2017</a:t>
            </a:r>
            <a:r>
              <a:rPr lang="ko-KR" altLang="en-US" sz="1400" dirty="0"/>
              <a:t>년</a:t>
            </a:r>
            <a:r>
              <a:rPr lang="en-US" altLang="ko-KR" sz="1400" dirty="0"/>
              <a:t>)</a:t>
            </a:r>
            <a:r>
              <a:rPr lang="ko-KR" altLang="en-US" sz="1400" dirty="0"/>
              <a:t>됨</a:t>
            </a:r>
            <a:r>
              <a:rPr lang="en-US" altLang="ko-KR" sz="1400" dirty="0"/>
              <a:t>((</a:t>
            </a:r>
            <a:r>
              <a:rPr lang="en-US" altLang="ko-KR" sz="1400" dirty="0">
                <a:hlinkClick r:id="rId5"/>
              </a:rPr>
              <a:t>http://mcms.daegu.ac.kr/user/chodh</a:t>
            </a:r>
            <a:r>
              <a:rPr lang="en-US" altLang="ko-KR" sz="1400" dirty="0"/>
              <a:t>) </a:t>
            </a:r>
            <a:r>
              <a:rPr lang="ko-KR" altLang="en-US" sz="1400" dirty="0"/>
              <a:t>이력서</a:t>
            </a:r>
            <a:r>
              <a:rPr lang="en-US" altLang="ko-KR" sz="1400" dirty="0"/>
              <a:t> </a:t>
            </a:r>
            <a:r>
              <a:rPr lang="ko-KR" altLang="en-US" sz="1400" dirty="0"/>
              <a:t>상세프로필 참조</a:t>
            </a:r>
            <a:r>
              <a:rPr lang="en-US" altLang="ko-KR" sz="1400" dirty="0"/>
              <a:t>).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9004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="" xmlns:a16="http://schemas.microsoft.com/office/drawing/2014/main" id="{3A7C1783-5F77-4971-87AB-955E3013BA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7" y="0"/>
            <a:ext cx="932155" cy="9321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제목 1">
            <a:extLst>
              <a:ext uri="{FF2B5EF4-FFF2-40B4-BE49-F238E27FC236}">
                <a16:creationId xmlns="" xmlns:a16="http://schemas.microsoft.com/office/drawing/2014/main" id="{5E1CE941-272C-48C0-A253-A95043760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562" y="3784430"/>
            <a:ext cx="10987200" cy="1143000"/>
          </a:xfrm>
        </p:spPr>
        <p:txBody>
          <a:bodyPr>
            <a:normAutofit fontScale="90000"/>
          </a:bodyPr>
          <a:lstStyle/>
          <a:p>
            <a:r>
              <a:rPr lang="ko-KR" altLang="en-US" sz="2700" b="1" dirty="0" smtClean="0">
                <a:solidFill>
                  <a:srgbClr val="FFC000"/>
                </a:solidFill>
              </a:rPr>
              <a:t>우리 </a:t>
            </a:r>
            <a:r>
              <a:rPr lang="ko-KR" altLang="en-US" sz="2700" b="1" dirty="0">
                <a:solidFill>
                  <a:srgbClr val="FFC000"/>
                </a:solidFill>
              </a:rPr>
              <a:t>앞엔 위기만이</a:t>
            </a:r>
            <a:r>
              <a:rPr lang="en-US" altLang="ko-KR" sz="2700" b="1" dirty="0">
                <a:solidFill>
                  <a:srgbClr val="FFC000"/>
                </a:solidFill>
              </a:rPr>
              <a:t>?</a:t>
            </a:r>
            <a:r>
              <a:rPr lang="en-US" altLang="ko-KR" sz="2700" b="1" dirty="0">
                <a:solidFill>
                  <a:srgbClr val="92D050"/>
                </a:solidFill>
              </a:rPr>
              <a:t> </a:t>
            </a:r>
            <a:r>
              <a:rPr lang="ko-KR" altLang="en-US" sz="2700" b="1" dirty="0">
                <a:solidFill>
                  <a:srgbClr val="92D050"/>
                </a:solidFill>
              </a:rPr>
              <a:t>연 </a:t>
            </a:r>
            <a:r>
              <a:rPr lang="en-US" altLang="ko-KR" sz="2700" b="1" dirty="0" smtClean="0">
                <a:solidFill>
                  <a:srgbClr val="92D050"/>
                </a:solidFill>
              </a:rPr>
              <a:t>150</a:t>
            </a:r>
            <a:r>
              <a:rPr lang="ko-KR" altLang="en-US" sz="2700" b="1" dirty="0">
                <a:solidFill>
                  <a:srgbClr val="92D050"/>
                </a:solidFill>
              </a:rPr>
              <a:t>억 이상 재정적자에도 불구 </a:t>
            </a:r>
            <a:r>
              <a:rPr lang="en-US" altLang="ko-KR" sz="2700" b="1" dirty="0">
                <a:solidFill>
                  <a:srgbClr val="92D050"/>
                </a:solidFill>
              </a:rPr>
              <a:t>…</a:t>
            </a:r>
            <a:br>
              <a:rPr lang="en-US" altLang="ko-KR" sz="2700" b="1" dirty="0">
                <a:solidFill>
                  <a:srgbClr val="92D050"/>
                </a:solidFill>
              </a:rPr>
            </a:br>
            <a:r>
              <a:rPr lang="ko-KR" altLang="en-US" sz="2700" b="1" dirty="0" smtClean="0">
                <a:solidFill>
                  <a:srgbClr val="92D050"/>
                </a:solidFill>
              </a:rPr>
              <a:t>우리 앞에는 여전히 희망이 있다</a:t>
            </a:r>
            <a:r>
              <a:rPr lang="en-US" altLang="ko-KR" sz="2700" b="1" dirty="0" smtClean="0">
                <a:solidFill>
                  <a:srgbClr val="92D050"/>
                </a:solidFill>
              </a:rPr>
              <a:t>(</a:t>
            </a:r>
            <a:r>
              <a:rPr lang="ko-KR" altLang="en-US" sz="2700" b="1" dirty="0" smtClean="0">
                <a:solidFill>
                  <a:srgbClr val="92D050"/>
                </a:solidFill>
              </a:rPr>
              <a:t>아직 우리는 </a:t>
            </a:r>
            <a:r>
              <a:rPr lang="en-US" altLang="ko-KR" sz="2700" b="1" dirty="0" smtClean="0">
                <a:solidFill>
                  <a:srgbClr val="92D050"/>
                </a:solidFill>
              </a:rPr>
              <a:t>2</a:t>
            </a:r>
            <a:r>
              <a:rPr lang="ko-KR" altLang="en-US" sz="2700" b="1" dirty="0" smtClean="0">
                <a:solidFill>
                  <a:srgbClr val="92D050"/>
                </a:solidFill>
              </a:rPr>
              <a:t>개 주머니가</a:t>
            </a:r>
            <a:r>
              <a:rPr lang="en-US" altLang="ko-KR" sz="2700" b="1" dirty="0" smtClean="0">
                <a:solidFill>
                  <a:srgbClr val="92D050"/>
                </a:solidFill>
              </a:rPr>
              <a:t>?).</a:t>
            </a:r>
            <a:br>
              <a:rPr lang="en-US" altLang="ko-KR" sz="2700" b="1" dirty="0" smtClean="0">
                <a:solidFill>
                  <a:srgbClr val="92D050"/>
                </a:solidFill>
              </a:rPr>
            </a:br>
            <a:r>
              <a:rPr lang="en-US" altLang="ko-KR" sz="2700" b="1" dirty="0" smtClean="0">
                <a:solidFill>
                  <a:srgbClr val="92D050"/>
                </a:solidFill>
              </a:rPr>
              <a:t/>
            </a:r>
            <a:br>
              <a:rPr lang="en-US" altLang="ko-KR" sz="2700" b="1" dirty="0" smtClean="0">
                <a:solidFill>
                  <a:srgbClr val="92D050"/>
                </a:solidFill>
              </a:rPr>
            </a:br>
            <a:r>
              <a:rPr lang="en-US" altLang="ko-KR" sz="2700" b="1" dirty="0" smtClean="0">
                <a:solidFill>
                  <a:srgbClr val="92D050"/>
                </a:solidFill>
              </a:rPr>
              <a:t>- </a:t>
            </a:r>
            <a:r>
              <a:rPr lang="ko-KR" altLang="en-US" sz="2700" b="1" dirty="0" smtClean="0">
                <a:solidFill>
                  <a:srgbClr val="92D050"/>
                </a:solidFill>
              </a:rPr>
              <a:t>대학재정의 구성요소</a:t>
            </a:r>
            <a:r>
              <a:rPr lang="en-US" altLang="ko-KR" sz="2700" b="1" dirty="0" smtClean="0">
                <a:solidFill>
                  <a:srgbClr val="92D050"/>
                </a:solidFill>
              </a:rPr>
              <a:t>: </a:t>
            </a:r>
            <a:r>
              <a:rPr lang="ko-KR" altLang="en-US" sz="2700" b="1" dirty="0" smtClean="0">
                <a:solidFill>
                  <a:srgbClr val="92D050"/>
                </a:solidFill>
              </a:rPr>
              <a:t>등록금</a:t>
            </a:r>
            <a:r>
              <a:rPr lang="en-US" altLang="ko-KR" sz="2700" b="1" dirty="0" smtClean="0">
                <a:solidFill>
                  <a:srgbClr val="92D050"/>
                </a:solidFill>
              </a:rPr>
              <a:t>, </a:t>
            </a:r>
            <a:r>
              <a:rPr lang="ko-KR" altLang="en-US" sz="2700" b="1" dirty="0" smtClean="0">
                <a:solidFill>
                  <a:srgbClr val="92D050"/>
                </a:solidFill>
              </a:rPr>
              <a:t>기부금</a:t>
            </a:r>
            <a:r>
              <a:rPr lang="en-US" altLang="ko-KR" sz="2700" b="1" dirty="0" smtClean="0">
                <a:solidFill>
                  <a:srgbClr val="92D050"/>
                </a:solidFill>
              </a:rPr>
              <a:t>, </a:t>
            </a:r>
            <a:r>
              <a:rPr lang="ko-KR" altLang="en-US" sz="2700" b="1" dirty="0" smtClean="0">
                <a:solidFill>
                  <a:srgbClr val="92D050"/>
                </a:solidFill>
              </a:rPr>
              <a:t>연구비로 구성</a:t>
            </a:r>
            <a:r>
              <a:rPr lang="en-US" altLang="ko-KR" sz="2700" b="1" dirty="0" smtClean="0">
                <a:solidFill>
                  <a:srgbClr val="92D050"/>
                </a:solidFill>
              </a:rPr>
              <a:t/>
            </a:r>
            <a:br>
              <a:rPr lang="en-US" altLang="ko-KR" sz="2700" b="1" dirty="0" smtClean="0">
                <a:solidFill>
                  <a:srgbClr val="92D050"/>
                </a:solidFill>
              </a:rPr>
            </a:br>
            <a:r>
              <a:rPr lang="en-US" altLang="ko-KR" sz="2700" b="1" dirty="0" smtClean="0">
                <a:solidFill>
                  <a:srgbClr val="92D050"/>
                </a:solidFill>
              </a:rPr>
              <a:t>- </a:t>
            </a:r>
            <a:r>
              <a:rPr lang="ko-KR" altLang="en-US" sz="2700" b="1" dirty="0" smtClean="0">
                <a:solidFill>
                  <a:srgbClr val="92D050"/>
                </a:solidFill>
              </a:rPr>
              <a:t>공적 자금</a:t>
            </a:r>
            <a:r>
              <a:rPr lang="en-US" altLang="ko-KR" sz="2700" b="1" dirty="0" smtClean="0">
                <a:solidFill>
                  <a:srgbClr val="92D050"/>
                </a:solidFill>
              </a:rPr>
              <a:t>: </a:t>
            </a:r>
            <a:r>
              <a:rPr lang="ko-KR" altLang="en-US" sz="2700" b="1" dirty="0" smtClean="0">
                <a:solidFill>
                  <a:srgbClr val="92D050"/>
                </a:solidFill>
              </a:rPr>
              <a:t>한국</a:t>
            </a:r>
            <a:r>
              <a:rPr lang="en-US" altLang="ko-KR" sz="2700" b="1" dirty="0" smtClean="0">
                <a:solidFill>
                  <a:srgbClr val="92D050"/>
                </a:solidFill>
              </a:rPr>
              <a:t>(20%) </a:t>
            </a:r>
            <a:r>
              <a:rPr lang="ko-KR" altLang="en-US" sz="2700" b="1" dirty="0" smtClean="0">
                <a:solidFill>
                  <a:srgbClr val="92D050"/>
                </a:solidFill>
              </a:rPr>
              <a:t>유럽</a:t>
            </a:r>
            <a:r>
              <a:rPr lang="en-US" altLang="ko-KR" sz="2700" b="1" dirty="0" smtClean="0">
                <a:solidFill>
                  <a:srgbClr val="92D050"/>
                </a:solidFill>
              </a:rPr>
              <a:t>(90%) </a:t>
            </a:r>
            <a:r>
              <a:rPr lang="ko-KR" altLang="en-US" sz="2700" b="1" dirty="0" smtClean="0">
                <a:solidFill>
                  <a:srgbClr val="92D050"/>
                </a:solidFill>
              </a:rPr>
              <a:t>교육부 예산의 </a:t>
            </a:r>
            <a:r>
              <a:rPr lang="en-US" altLang="ko-KR" sz="2700" b="1" dirty="0" smtClean="0">
                <a:solidFill>
                  <a:srgbClr val="92D050"/>
                </a:solidFill>
              </a:rPr>
              <a:t>11%</a:t>
            </a:r>
            <a:r>
              <a:rPr lang="ko-KR" altLang="en-US" sz="2700" b="1" dirty="0" smtClean="0">
                <a:solidFill>
                  <a:srgbClr val="92D050"/>
                </a:solidFill>
              </a:rPr>
              <a:t>가 대학예산임</a:t>
            </a:r>
            <a:r>
              <a:rPr lang="en-US" altLang="ko-KR" sz="2700" b="1" dirty="0" smtClean="0">
                <a:solidFill>
                  <a:srgbClr val="92D050"/>
                </a:solidFill>
              </a:rPr>
              <a:t> </a:t>
            </a:r>
            <a:br>
              <a:rPr lang="en-US" altLang="ko-KR" sz="2700" b="1" dirty="0" smtClean="0">
                <a:solidFill>
                  <a:srgbClr val="92D050"/>
                </a:solidFill>
              </a:rPr>
            </a:br>
            <a:r>
              <a:rPr lang="en-US" altLang="ko-KR" sz="2700" b="1" dirty="0" smtClean="0">
                <a:solidFill>
                  <a:srgbClr val="92D050"/>
                </a:solidFill>
              </a:rPr>
              <a:t>-</a:t>
            </a:r>
            <a:r>
              <a:rPr lang="ko-KR" altLang="en-US" sz="2700" b="1" dirty="0" smtClean="0">
                <a:solidFill>
                  <a:srgbClr val="92D050"/>
                </a:solidFill>
              </a:rPr>
              <a:t> 그 중 </a:t>
            </a:r>
            <a:r>
              <a:rPr lang="en-US" altLang="ko-KR" sz="2700" b="1" dirty="0" smtClean="0">
                <a:solidFill>
                  <a:srgbClr val="92D050"/>
                </a:solidFill>
              </a:rPr>
              <a:t>60%</a:t>
            </a:r>
            <a:r>
              <a:rPr lang="ko-KR" altLang="en-US" sz="2700" b="1" dirty="0" smtClean="0">
                <a:solidFill>
                  <a:srgbClr val="92D050"/>
                </a:solidFill>
              </a:rPr>
              <a:t>는 국립대에 편중</a:t>
            </a:r>
            <a:r>
              <a:rPr lang="en-US" altLang="ko-KR" sz="2700" b="1" dirty="0" smtClean="0">
                <a:solidFill>
                  <a:srgbClr val="92D050"/>
                </a:solidFill>
              </a:rPr>
              <a:t>, </a:t>
            </a:r>
            <a:r>
              <a:rPr lang="ko-KR" altLang="en-US" sz="2700" b="1" dirty="0" smtClean="0">
                <a:solidFill>
                  <a:srgbClr val="92D050"/>
                </a:solidFill>
              </a:rPr>
              <a:t>교육은 </a:t>
            </a:r>
            <a:r>
              <a:rPr lang="en-US" altLang="ko-KR" sz="2700" b="1" dirty="0" smtClean="0">
                <a:solidFill>
                  <a:srgbClr val="92D050"/>
                </a:solidFill>
              </a:rPr>
              <a:t>80%</a:t>
            </a:r>
            <a:r>
              <a:rPr lang="ko-KR" altLang="en-US" sz="2700" b="1" dirty="0" smtClean="0">
                <a:solidFill>
                  <a:srgbClr val="92D050"/>
                </a:solidFill>
              </a:rPr>
              <a:t>가 사립대가 담당</a:t>
            </a:r>
            <a:r>
              <a:rPr lang="en-US" altLang="ko-KR" sz="2700" b="1" dirty="0" smtClean="0">
                <a:solidFill>
                  <a:srgbClr val="92D050"/>
                </a:solidFill>
              </a:rPr>
              <a:t>, </a:t>
            </a:r>
            <a:br>
              <a:rPr lang="en-US" altLang="ko-KR" sz="2700" b="1" dirty="0" smtClean="0">
                <a:solidFill>
                  <a:srgbClr val="92D050"/>
                </a:solidFill>
              </a:rPr>
            </a:br>
            <a:r>
              <a:rPr lang="en-US" altLang="ko-KR" sz="2700" b="1" dirty="0" smtClean="0">
                <a:solidFill>
                  <a:srgbClr val="92D050"/>
                </a:solidFill>
              </a:rPr>
              <a:t>- </a:t>
            </a:r>
            <a:r>
              <a:rPr lang="ko-KR" altLang="en-US" sz="2700" b="1" dirty="0" smtClean="0">
                <a:solidFill>
                  <a:srgbClr val="92D050"/>
                </a:solidFill>
              </a:rPr>
              <a:t>지방사립대는 지원이 거의 없는 실정</a:t>
            </a:r>
            <a:r>
              <a:rPr lang="en-US" altLang="ko-KR" sz="2700" b="1" dirty="0" smtClean="0">
                <a:solidFill>
                  <a:srgbClr val="92D050"/>
                </a:solidFill>
              </a:rPr>
              <a:t>: </a:t>
            </a:r>
            <a:r>
              <a:rPr lang="ko-KR" altLang="en-US" sz="2700" b="1" dirty="0" smtClean="0">
                <a:solidFill>
                  <a:srgbClr val="92D050"/>
                </a:solidFill>
              </a:rPr>
              <a:t>버려지고</a:t>
            </a:r>
            <a:r>
              <a:rPr lang="en-US" altLang="ko-KR" sz="2700" b="1" dirty="0" smtClean="0">
                <a:solidFill>
                  <a:srgbClr val="92D050"/>
                </a:solidFill>
              </a:rPr>
              <a:t>, </a:t>
            </a:r>
            <a:r>
              <a:rPr lang="ko-KR" altLang="en-US" sz="2700" b="1" dirty="0" smtClean="0">
                <a:solidFill>
                  <a:srgbClr val="92D050"/>
                </a:solidFill>
              </a:rPr>
              <a:t>퇴출대상 대학</a:t>
            </a:r>
            <a:r>
              <a:rPr lang="en-US" altLang="ko-KR" sz="2700" b="1" dirty="0" smtClean="0">
                <a:solidFill>
                  <a:srgbClr val="92D050"/>
                </a:solidFill>
              </a:rPr>
              <a:t/>
            </a:r>
            <a:br>
              <a:rPr lang="en-US" altLang="ko-KR" sz="2700" b="1" dirty="0" smtClean="0">
                <a:solidFill>
                  <a:srgbClr val="92D050"/>
                </a:solidFill>
              </a:rPr>
            </a:br>
            <a:r>
              <a:rPr lang="en-US" altLang="ko-KR" sz="2700" b="1" dirty="0" smtClean="0">
                <a:solidFill>
                  <a:srgbClr val="92D050"/>
                </a:solidFill>
              </a:rPr>
              <a:t>- </a:t>
            </a:r>
            <a:r>
              <a:rPr lang="ko-KR" altLang="en-US" sz="2700" b="1" dirty="0" smtClean="0">
                <a:solidFill>
                  <a:srgbClr val="92D050"/>
                </a:solidFill>
              </a:rPr>
              <a:t>지방사립대도 꿈을 깨야 함</a:t>
            </a:r>
            <a:r>
              <a:rPr lang="en-US" altLang="ko-KR" sz="2700" b="1" dirty="0" smtClean="0">
                <a:solidFill>
                  <a:srgbClr val="92D050"/>
                </a:solidFill>
              </a:rPr>
              <a:t>: </a:t>
            </a:r>
            <a:r>
              <a:rPr lang="ko-KR" altLang="en-US" sz="2700" b="1" dirty="0" smtClean="0">
                <a:solidFill>
                  <a:srgbClr val="92D050"/>
                </a:solidFill>
              </a:rPr>
              <a:t>대학경쟁률이 높아서 등록금이 쏟아져 들어와서 현금을 셀 때의 환상을 빨리 벗어나야 함</a:t>
            </a:r>
            <a:r>
              <a:rPr lang="en-US" altLang="ko-KR" sz="2700" b="1" dirty="0" smtClean="0">
                <a:solidFill>
                  <a:srgbClr val="92D050"/>
                </a:solidFill>
              </a:rPr>
              <a:t>.</a:t>
            </a:r>
            <a:br>
              <a:rPr lang="en-US" altLang="ko-KR" sz="2700" b="1" dirty="0" smtClean="0">
                <a:solidFill>
                  <a:srgbClr val="92D050"/>
                </a:solidFill>
              </a:rPr>
            </a:br>
            <a:r>
              <a:rPr lang="en-US" altLang="ko-KR" sz="2700" b="1" dirty="0" smtClean="0">
                <a:solidFill>
                  <a:srgbClr val="92D050"/>
                </a:solidFill>
              </a:rPr>
              <a:t/>
            </a:r>
            <a:br>
              <a:rPr lang="en-US" altLang="ko-KR" sz="2700" b="1" dirty="0" smtClean="0">
                <a:solidFill>
                  <a:srgbClr val="92D050"/>
                </a:solidFill>
              </a:rPr>
            </a:br>
            <a:r>
              <a:rPr lang="ko-KR" altLang="en-US" sz="3100" b="1" dirty="0" smtClean="0">
                <a:solidFill>
                  <a:srgbClr val="92D050"/>
                </a:solidFill>
              </a:rPr>
              <a:t>인식변화의 필요성</a:t>
            </a:r>
            <a:r>
              <a:rPr lang="en-US" altLang="ko-KR" sz="2700" b="1" dirty="0" smtClean="0">
                <a:solidFill>
                  <a:srgbClr val="92D050"/>
                </a:solidFill>
              </a:rPr>
              <a:t/>
            </a:r>
            <a:br>
              <a:rPr lang="en-US" altLang="ko-KR" sz="2700" b="1" dirty="0" smtClean="0">
                <a:solidFill>
                  <a:srgbClr val="92D050"/>
                </a:solidFill>
              </a:rPr>
            </a:br>
            <a:r>
              <a:rPr lang="en-US" altLang="ko-KR" sz="2700" b="1" dirty="0">
                <a:solidFill>
                  <a:srgbClr val="92D050"/>
                </a:solidFill>
              </a:rPr>
              <a:t/>
            </a:r>
            <a:br>
              <a:rPr lang="en-US" altLang="ko-KR" sz="2700" b="1" dirty="0">
                <a:solidFill>
                  <a:srgbClr val="92D050"/>
                </a:solidFill>
              </a:rPr>
            </a:br>
            <a:r>
              <a:rPr lang="en-US" altLang="ko-KR" sz="2700" b="1" dirty="0" smtClean="0">
                <a:solidFill>
                  <a:srgbClr val="92D050"/>
                </a:solidFill>
              </a:rPr>
              <a:t>- </a:t>
            </a:r>
            <a:r>
              <a:rPr lang="ko-KR" altLang="en-US" sz="2700" b="1" dirty="0" smtClean="0">
                <a:solidFill>
                  <a:srgbClr val="92D050"/>
                </a:solidFill>
              </a:rPr>
              <a:t>교육의 최종 수요자에 대한 인식전환</a:t>
            </a:r>
            <a:r>
              <a:rPr lang="en-US" altLang="ko-KR" sz="2700" b="1" dirty="0" smtClean="0">
                <a:solidFill>
                  <a:srgbClr val="92D050"/>
                </a:solidFill>
              </a:rPr>
              <a:t/>
            </a:r>
            <a:br>
              <a:rPr lang="en-US" altLang="ko-KR" sz="2700" b="1" dirty="0" smtClean="0">
                <a:solidFill>
                  <a:srgbClr val="92D050"/>
                </a:solidFill>
              </a:rPr>
            </a:br>
            <a:r>
              <a:rPr lang="en-US" altLang="ko-KR" sz="2700" b="1" dirty="0" smtClean="0">
                <a:solidFill>
                  <a:srgbClr val="92D050"/>
                </a:solidFill>
              </a:rPr>
              <a:t>- </a:t>
            </a:r>
            <a:r>
              <a:rPr lang="ko-KR" altLang="en-US" sz="2700" b="1" dirty="0" smtClean="0">
                <a:solidFill>
                  <a:srgbClr val="92D050"/>
                </a:solidFill>
              </a:rPr>
              <a:t>기부금 확충 및 지원대책이 필요</a:t>
            </a:r>
            <a:r>
              <a:rPr lang="en-US" altLang="ko-KR" sz="2700" b="1" dirty="0" smtClean="0">
                <a:solidFill>
                  <a:srgbClr val="92D050"/>
                </a:solidFill>
              </a:rPr>
              <a:t/>
            </a:r>
            <a:br>
              <a:rPr lang="en-US" altLang="ko-KR" sz="2700" b="1" dirty="0" smtClean="0">
                <a:solidFill>
                  <a:srgbClr val="92D050"/>
                </a:solidFill>
              </a:rPr>
            </a:br>
            <a:r>
              <a:rPr lang="en-US" altLang="ko-KR" sz="2700" b="1" dirty="0" smtClean="0">
                <a:solidFill>
                  <a:srgbClr val="92D050"/>
                </a:solidFill>
              </a:rPr>
              <a:t>- </a:t>
            </a:r>
            <a:r>
              <a:rPr lang="ko-KR" altLang="en-US" sz="2700" b="1" dirty="0" smtClean="0">
                <a:solidFill>
                  <a:srgbClr val="92D050"/>
                </a:solidFill>
              </a:rPr>
              <a:t>연구재단 등 정부연구비의 간접관리비 확대 및 연구자지원 확대</a:t>
            </a:r>
            <a:r>
              <a:rPr lang="en-US" altLang="ko-KR" sz="2700" b="1" dirty="0" smtClean="0">
                <a:solidFill>
                  <a:srgbClr val="92D050"/>
                </a:solidFill>
              </a:rPr>
              <a:t/>
            </a:r>
            <a:br>
              <a:rPr lang="en-US" altLang="ko-KR" sz="2700" b="1" dirty="0" smtClean="0">
                <a:solidFill>
                  <a:srgbClr val="92D050"/>
                </a:solidFill>
              </a:rPr>
            </a:br>
            <a:r>
              <a:rPr lang="en-US" altLang="ko-KR" sz="2700" b="1" dirty="0">
                <a:solidFill>
                  <a:srgbClr val="92D050"/>
                </a:solidFill>
              </a:rPr>
              <a:t/>
            </a:r>
            <a:br>
              <a:rPr lang="en-US" altLang="ko-KR" sz="2700" b="1" dirty="0">
                <a:solidFill>
                  <a:srgbClr val="92D050"/>
                </a:solidFill>
              </a:rPr>
            </a:br>
            <a:r>
              <a:rPr lang="en-US" altLang="ko-KR" sz="3200" b="1" dirty="0" smtClean="0">
                <a:solidFill>
                  <a:srgbClr val="92D050"/>
                </a:solidFill>
              </a:rPr>
              <a:t> </a:t>
            </a:r>
            <a:endParaRPr lang="ko-KR" altLang="en-US" sz="3200" b="1" dirty="0">
              <a:solidFill>
                <a:srgbClr val="92D05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95200" y="466077"/>
            <a:ext cx="5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 smtClean="0">
                <a:solidFill>
                  <a:srgbClr val="FFC000"/>
                </a:solidFill>
              </a:rPr>
              <a:t>I. </a:t>
            </a:r>
            <a:r>
              <a:rPr lang="ko-KR" altLang="en-US" sz="3600" b="1" dirty="0" smtClean="0">
                <a:solidFill>
                  <a:srgbClr val="FFC000"/>
                </a:solidFill>
              </a:rPr>
              <a:t>서론</a:t>
            </a:r>
            <a:endParaRPr lang="ko-KR" altLang="en-US" sz="36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7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내용 개체 틀 17"/>
          <p:cNvSpPr>
            <a:spLocks noGrp="1"/>
          </p:cNvSpPr>
          <p:nvPr>
            <p:ph idx="1"/>
          </p:nvPr>
        </p:nvSpPr>
        <p:spPr>
          <a:xfrm>
            <a:off x="1981200" y="1142984"/>
            <a:ext cx="8686800" cy="5715016"/>
          </a:xfrm>
        </p:spPr>
        <p:txBody>
          <a:bodyPr>
            <a:normAutofit/>
          </a:bodyPr>
          <a:lstStyle/>
          <a:p>
            <a:endParaRPr lang="en-US" altLang="ko-KR" sz="2400" b="1" dirty="0">
              <a:solidFill>
                <a:srgbClr val="00B0F0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buNone/>
            </a:pPr>
            <a:endParaRPr lang="en-US" altLang="ko-KR" b="1" dirty="0">
              <a:solidFill>
                <a:srgbClr val="DFDB33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buNone/>
            </a:pPr>
            <a:endParaRPr lang="en-US" altLang="ko-KR" b="1" dirty="0">
              <a:solidFill>
                <a:srgbClr val="DFDB33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buNone/>
            </a:pPr>
            <a:endParaRPr lang="en-US" altLang="ko-KR" b="1" dirty="0">
              <a:solidFill>
                <a:srgbClr val="DFDB33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buNone/>
            </a:pPr>
            <a:r>
              <a:rPr lang="en-US" altLang="ko-KR" b="1" dirty="0">
                <a:solidFill>
                  <a:srgbClr val="DFDB33"/>
                </a:solidFill>
                <a:latin typeface="맑은 고딕" pitchFamily="50" charset="-127"/>
                <a:ea typeface="맑은 고딕" pitchFamily="50" charset="-127"/>
              </a:rPr>
              <a:t>								</a:t>
            </a:r>
          </a:p>
          <a:p>
            <a:pPr>
              <a:buNone/>
            </a:pPr>
            <a:endParaRPr lang="en-US" altLang="ko-KR" sz="1500" dirty="0">
              <a:latin typeface="맑은 고딕" pitchFamily="50" charset="-127"/>
              <a:ea typeface="맑은 고딕" pitchFamily="50" charset="-127"/>
            </a:endParaRPr>
          </a:p>
          <a:p>
            <a:pPr>
              <a:buNone/>
            </a:pPr>
            <a:endParaRPr lang="en-US" altLang="ko-KR" sz="1500" dirty="0">
              <a:latin typeface="맑은 고딕" pitchFamily="50" charset="-127"/>
              <a:ea typeface="맑은 고딕" pitchFamily="50" charset="-127"/>
            </a:endParaRPr>
          </a:p>
          <a:p>
            <a:pPr>
              <a:buNone/>
            </a:pPr>
            <a:endParaRPr lang="en-US" altLang="ko-KR" sz="1500" dirty="0">
              <a:latin typeface="맑은 고딕" pitchFamily="50" charset="-127"/>
              <a:ea typeface="맑은 고딕" pitchFamily="50" charset="-127"/>
            </a:endParaRPr>
          </a:p>
          <a:p>
            <a:pPr>
              <a:buNone/>
            </a:pPr>
            <a:endParaRPr lang="en-US" altLang="ko-KR" sz="1500" dirty="0">
              <a:latin typeface="맑은 고딕" pitchFamily="50" charset="-127"/>
              <a:ea typeface="맑은 고딕" pitchFamily="50" charset="-127"/>
            </a:endParaRPr>
          </a:p>
          <a:p>
            <a:pPr>
              <a:buNone/>
            </a:pPr>
            <a:endParaRPr lang="en-US" altLang="ko-KR" sz="1500" dirty="0">
              <a:latin typeface="맑은 고딕" pitchFamily="50" charset="-127"/>
              <a:ea typeface="맑은 고딕" pitchFamily="50" charset="-127"/>
            </a:endParaRPr>
          </a:p>
          <a:p>
            <a:pPr>
              <a:buNone/>
            </a:pPr>
            <a:endParaRPr lang="en-US" altLang="ko-KR" sz="1500" dirty="0">
              <a:latin typeface="맑은 고딕" pitchFamily="50" charset="-127"/>
              <a:ea typeface="맑은 고딕" pitchFamily="50" charset="-127"/>
            </a:endParaRPr>
          </a:p>
          <a:p>
            <a:pPr>
              <a:buNone/>
            </a:pPr>
            <a:endParaRPr lang="en-US" altLang="ko-KR" sz="1500" dirty="0">
              <a:latin typeface="맑은 고딕" pitchFamily="50" charset="-127"/>
              <a:ea typeface="맑은 고딕" pitchFamily="50" charset="-127"/>
            </a:endParaRPr>
          </a:p>
          <a:p>
            <a:pPr>
              <a:buNone/>
            </a:pPr>
            <a:endParaRPr lang="en-US" altLang="ko-KR" sz="1500" dirty="0">
              <a:latin typeface="맑은 고딕" pitchFamily="50" charset="-127"/>
              <a:ea typeface="맑은 고딕" pitchFamily="50" charset="-127"/>
            </a:endParaRPr>
          </a:p>
          <a:p>
            <a:pPr>
              <a:buNone/>
            </a:pPr>
            <a:endParaRPr lang="en-US" altLang="ko-KR" sz="1500" dirty="0">
              <a:latin typeface="맑은 고딕" pitchFamily="50" charset="-127"/>
              <a:ea typeface="맑은 고딕" pitchFamily="50" charset="-127"/>
            </a:endParaRPr>
          </a:p>
          <a:p>
            <a:pPr>
              <a:buNone/>
            </a:pPr>
            <a:endParaRPr lang="en-US" altLang="ko-KR" sz="1500" dirty="0">
              <a:latin typeface="맑은 고딕" pitchFamily="50" charset="-127"/>
              <a:ea typeface="맑은 고딕" pitchFamily="50" charset="-127"/>
            </a:endParaRPr>
          </a:p>
          <a:p>
            <a:pPr>
              <a:buNone/>
            </a:pPr>
            <a:endParaRPr lang="en-US" altLang="ko-KR" sz="15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12800" y="71414"/>
            <a:ext cx="941242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재정위기 대응위주</a:t>
            </a:r>
            <a:r>
              <a:rPr lang="ko-KR" altLang="en-US" sz="3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에서</a:t>
            </a:r>
            <a:r>
              <a:rPr lang="ko-KR" altLang="en-US" sz="4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4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혁신주도</a:t>
            </a:r>
            <a:r>
              <a:rPr lang="ko-KR" altLang="en-US" sz="3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로</a:t>
            </a:r>
            <a:r>
              <a:rPr lang="en-US" altLang="ko-KR" sz="4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!</a:t>
            </a:r>
            <a:endParaRPr lang="ko-KR" altLang="en-US" sz="4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4" name="직선 연결선 3"/>
          <p:cNvCxnSpPr/>
          <p:nvPr/>
        </p:nvCxnSpPr>
        <p:spPr>
          <a:xfrm>
            <a:off x="1952596" y="908720"/>
            <a:ext cx="8715404" cy="1588"/>
          </a:xfrm>
          <a:prstGeom prst="line">
            <a:avLst/>
          </a:prstGeom>
          <a:ln w="88900">
            <a:solidFill>
              <a:srgbClr val="E0DC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화살표 연결선 8"/>
          <p:cNvCxnSpPr>
            <a:cxnSpLocks/>
          </p:cNvCxnSpPr>
          <p:nvPr/>
        </p:nvCxnSpPr>
        <p:spPr>
          <a:xfrm flipV="1">
            <a:off x="5953124" y="1412776"/>
            <a:ext cx="0" cy="480230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148017" y="6263269"/>
            <a:ext cx="2357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latin typeface="맑은 고딕" pitchFamily="50" charset="-127"/>
                <a:ea typeface="맑은 고딕" pitchFamily="50" charset="-127"/>
              </a:rPr>
              <a:t>취업률 감소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670306" y="3455236"/>
            <a:ext cx="398961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latin typeface="맑은 고딕" pitchFamily="50" charset="-127"/>
                <a:ea typeface="맑은 고딕" pitchFamily="50" charset="-127"/>
              </a:rPr>
              <a:t>학령인구감소</a:t>
            </a:r>
            <a:r>
              <a:rPr lang="ko-KR" altLang="en-US" sz="5000" b="1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5000" b="1" dirty="0">
                <a:latin typeface="맑은 고딕" pitchFamily="50" charset="-127"/>
                <a:ea typeface="맑은 고딕" pitchFamily="50" charset="-127"/>
              </a:rPr>
              <a:t>= </a:t>
            </a:r>
            <a:r>
              <a:rPr lang="ko-KR" altLang="en-US" sz="2000" b="1" dirty="0">
                <a:latin typeface="맑은 고딕" pitchFamily="50" charset="-127"/>
                <a:ea typeface="맑은 고딕" pitchFamily="50" charset="-127"/>
              </a:rPr>
              <a:t>재정감소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947475" y="4771990"/>
            <a:ext cx="257027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00B0F0"/>
                </a:solidFill>
                <a:latin typeface="맑은 고딕" pitchFamily="50" charset="-127"/>
                <a:ea typeface="맑은 고딕" pitchFamily="50" charset="-127"/>
              </a:rPr>
              <a:t>소극적</a:t>
            </a:r>
            <a:r>
              <a:rPr lang="en-US" altLang="ko-KR" sz="2500" b="1" dirty="0">
                <a:solidFill>
                  <a:srgbClr val="00B0F0"/>
                </a:solidFill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sz="2500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대응위주</a:t>
            </a:r>
            <a:r>
              <a:rPr lang="ko-KR" altLang="en-US" sz="2500" b="1" dirty="0">
                <a:solidFill>
                  <a:srgbClr val="00B0F0"/>
                </a:solidFill>
                <a:latin typeface="맑은 고딕" pitchFamily="50" charset="-127"/>
                <a:ea typeface="맑은 고딕" pitchFamily="50" charset="-127"/>
              </a:rPr>
              <a:t>전략</a:t>
            </a:r>
            <a:endParaRPr lang="en-US" altLang="ko-KR" sz="2500" b="1" dirty="0">
              <a:solidFill>
                <a:srgbClr val="00B0F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119057" y="1829429"/>
            <a:ext cx="266429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00B0F0"/>
                </a:solidFill>
                <a:latin typeface="맑은 고딕" pitchFamily="50" charset="-127"/>
                <a:ea typeface="맑은 고딕" pitchFamily="50" charset="-127"/>
              </a:rPr>
              <a:t>적극적</a:t>
            </a:r>
            <a:r>
              <a:rPr lang="en-US" altLang="ko-KR" sz="2500" b="1" dirty="0">
                <a:solidFill>
                  <a:srgbClr val="00B0F0"/>
                </a:solidFill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sz="2500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혁신주도</a:t>
            </a:r>
            <a:endParaRPr lang="en-US" altLang="ko-KR" sz="2500" b="1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2500" b="1" dirty="0" smtClean="0">
                <a:solidFill>
                  <a:srgbClr val="00B0F0"/>
                </a:solidFill>
                <a:latin typeface="맑은 고딕" pitchFamily="50" charset="-127"/>
                <a:ea typeface="맑은 고딕" pitchFamily="50" charset="-127"/>
              </a:rPr>
              <a:t>전략 추구</a:t>
            </a:r>
            <a:endParaRPr lang="ko-KR" altLang="en-US" sz="2500" b="1" dirty="0">
              <a:solidFill>
                <a:srgbClr val="00B0F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10" name="직선 화살표 연결선 9">
            <a:extLst>
              <a:ext uri="{FF2B5EF4-FFF2-40B4-BE49-F238E27FC236}">
                <a16:creationId xmlns="" xmlns:a16="http://schemas.microsoft.com/office/drawing/2014/main" id="{C00F359B-4B19-4061-BA89-37703DEB3EAB}"/>
              </a:ext>
            </a:extLst>
          </p:cNvPr>
          <p:cNvCxnSpPr>
            <a:cxnSpLocks/>
          </p:cNvCxnSpPr>
          <p:nvPr/>
        </p:nvCxnSpPr>
        <p:spPr>
          <a:xfrm>
            <a:off x="2567608" y="3717032"/>
            <a:ext cx="6912768" cy="6915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4568DF24-4E57-4BEA-B232-09B086E4EA1F}"/>
              </a:ext>
            </a:extLst>
          </p:cNvPr>
          <p:cNvSpPr txBox="1"/>
          <p:nvPr/>
        </p:nvSpPr>
        <p:spPr>
          <a:xfrm>
            <a:off x="7119057" y="3861048"/>
            <a:ext cx="4717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latin typeface="맑은 고딕" pitchFamily="50" charset="-127"/>
                <a:ea typeface="맑은 고딕" pitchFamily="50" charset="-127"/>
              </a:rPr>
              <a:t>재정 </a:t>
            </a:r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</a:rPr>
              <a:t>창출</a:t>
            </a:r>
            <a:r>
              <a:rPr lang="en-US" altLang="ko-KR" sz="2000" b="1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</a:rPr>
              <a:t>기부금</a:t>
            </a:r>
            <a:r>
              <a:rPr lang="en-US" altLang="ko-KR" sz="2000" b="1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</a:rPr>
              <a:t>연구비</a:t>
            </a:r>
            <a:r>
              <a:rPr lang="en-US" altLang="ko-KR" sz="2000" b="1" dirty="0" smtClean="0">
                <a:latin typeface="맑은 고딕" pitchFamily="50" charset="-127"/>
                <a:ea typeface="맑은 고딕" pitchFamily="50" charset="-127"/>
              </a:rPr>
              <a:t>: CEO</a:t>
            </a:r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</a:rPr>
              <a:t>의</a:t>
            </a:r>
            <a:r>
              <a:rPr lang="en-US" altLang="ko-KR" sz="20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</a:rPr>
              <a:t>책임</a:t>
            </a:r>
            <a:r>
              <a:rPr lang="en-US" altLang="ko-KR" sz="2000" b="1" dirty="0" smtClean="0">
                <a:latin typeface="맑은 고딕" pitchFamily="50" charset="-127"/>
                <a:ea typeface="맑은 고딕" pitchFamily="50" charset="-127"/>
              </a:rPr>
              <a:t>)</a:t>
            </a:r>
            <a:endParaRPr lang="ko-KR" altLang="en-US" sz="20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A797697B-7411-46A3-95A5-D46D4BE9E988}"/>
              </a:ext>
            </a:extLst>
          </p:cNvPr>
          <p:cNvSpPr txBox="1"/>
          <p:nvPr/>
        </p:nvSpPr>
        <p:spPr>
          <a:xfrm>
            <a:off x="4232613" y="997532"/>
            <a:ext cx="38833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latin typeface="맑은 고딕" pitchFamily="50" charset="-127"/>
                <a:ea typeface="맑은 고딕" pitchFamily="50" charset="-127"/>
              </a:rPr>
              <a:t>4</a:t>
            </a:r>
            <a:r>
              <a:rPr lang="ko-KR" altLang="en-US" sz="2000" b="1" dirty="0" err="1" smtClean="0">
                <a:latin typeface="맑은 고딕" pitchFamily="50" charset="-127"/>
                <a:ea typeface="맑은 고딕" pitchFamily="50" charset="-127"/>
              </a:rPr>
              <a:t>차산업혁명시대</a:t>
            </a:r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</a:rPr>
              <a:t> 취업기회 </a:t>
            </a:r>
            <a:r>
              <a:rPr lang="ko-KR" altLang="en-US" sz="2000" b="1" dirty="0">
                <a:latin typeface="맑은 고딕" pitchFamily="50" charset="-127"/>
                <a:ea typeface="맑은 고딕" pitchFamily="50" charset="-127"/>
              </a:rPr>
              <a:t>창출</a:t>
            </a:r>
          </a:p>
        </p:txBody>
      </p:sp>
      <p:cxnSp>
        <p:nvCxnSpPr>
          <p:cNvPr id="3" name="직선 화살표 연결선 2">
            <a:extLst>
              <a:ext uri="{FF2B5EF4-FFF2-40B4-BE49-F238E27FC236}">
                <a16:creationId xmlns="" xmlns:a16="http://schemas.microsoft.com/office/drawing/2014/main" id="{17421258-07EA-4750-98B7-C0675E03AD41}"/>
              </a:ext>
            </a:extLst>
          </p:cNvPr>
          <p:cNvCxnSpPr/>
          <p:nvPr/>
        </p:nvCxnSpPr>
        <p:spPr>
          <a:xfrm flipV="1">
            <a:off x="4622068" y="2695020"/>
            <a:ext cx="2803848" cy="203135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6" name="직선 연결선 15">
            <a:extLst>
              <a:ext uri="{FF2B5EF4-FFF2-40B4-BE49-F238E27FC236}">
                <a16:creationId xmlns="" xmlns:a16="http://schemas.microsoft.com/office/drawing/2014/main" id="{4C2A15CF-202F-4368-8AAF-07FA6C8D860A}"/>
              </a:ext>
            </a:extLst>
          </p:cNvPr>
          <p:cNvCxnSpPr>
            <a:cxnSpLocks/>
          </p:cNvCxnSpPr>
          <p:nvPr/>
        </p:nvCxnSpPr>
        <p:spPr>
          <a:xfrm flipH="1">
            <a:off x="3578098" y="3789041"/>
            <a:ext cx="357663" cy="315369"/>
          </a:xfrm>
          <a:prstGeom prst="line">
            <a:avLst/>
          </a:prstGeom>
          <a:ln w="88900">
            <a:solidFill>
              <a:srgbClr val="E0DC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118" y="3231035"/>
            <a:ext cx="1116012" cy="1116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587" y="0"/>
            <a:ext cx="1116012" cy="1116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29234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77674" y="2741219"/>
            <a:ext cx="6701589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2414239" y="2056334"/>
            <a:ext cx="1968809" cy="5601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dirty="0" err="1">
                <a:solidFill>
                  <a:srgbClr val="92D050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그랜드비전</a:t>
            </a:r>
            <a:r>
              <a:rPr lang="ko-KR" altLang="en-US" sz="2400" b="1" dirty="0">
                <a:solidFill>
                  <a:srgbClr val="92D050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 </a:t>
            </a:r>
            <a:r>
              <a:rPr lang="en-US" altLang="ko-KR" sz="2400" b="1" dirty="0">
                <a:solidFill>
                  <a:srgbClr val="92D050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1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1668094" y="2056334"/>
            <a:ext cx="94325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dirty="0" smtClean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향후 </a:t>
            </a:r>
            <a:r>
              <a:rPr lang="en-US" altLang="ko-KR" sz="2400" b="1" dirty="0" smtClean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4</a:t>
            </a:r>
            <a:r>
              <a:rPr lang="ko-KR" altLang="en-US" sz="2400" b="1" dirty="0" smtClean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년 내에 큰 </a:t>
            </a:r>
            <a:r>
              <a:rPr lang="ko-KR" altLang="en-US" sz="24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뜻을 </a:t>
            </a:r>
            <a:r>
              <a:rPr lang="ko-KR" altLang="en-US" sz="2400" b="1" dirty="0" smtClean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품은 대학에서 </a:t>
            </a:r>
            <a:r>
              <a:rPr lang="ko-KR" altLang="en-US" sz="24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그 꿈을 실현하는 대학으로</a:t>
            </a:r>
            <a:r>
              <a:rPr lang="en-US" altLang="ko-KR" sz="24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!</a:t>
            </a:r>
            <a:r>
              <a:rPr lang="ko-KR" altLang="en-US" sz="24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 </a:t>
            </a:r>
            <a:endParaRPr lang="en-US" altLang="ko-KR" sz="2400" b="1" dirty="0">
              <a:solidFill>
                <a:prstClr val="white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12" name="자유형 11"/>
          <p:cNvSpPr/>
          <p:nvPr/>
        </p:nvSpPr>
        <p:spPr>
          <a:xfrm rot="3600000">
            <a:off x="10786258" y="2079321"/>
            <a:ext cx="316535" cy="431157"/>
          </a:xfrm>
          <a:custGeom>
            <a:avLst/>
            <a:gdLst>
              <a:gd name="connsiteX0" fmla="*/ 79068 w 477562"/>
              <a:gd name="connsiteY0" fmla="*/ 20041 h 650494"/>
              <a:gd name="connsiteX1" fmla="*/ 94110 w 477562"/>
              <a:gd name="connsiteY1" fmla="*/ 6773 h 650494"/>
              <a:gd name="connsiteX2" fmla="*/ 94110 w 477562"/>
              <a:gd name="connsiteY2" fmla="*/ 6774 h 650494"/>
              <a:gd name="connsiteX3" fmla="*/ 163106 w 477562"/>
              <a:gd name="connsiteY3" fmla="*/ 25261 h 650494"/>
              <a:gd name="connsiteX4" fmla="*/ 470787 w 477562"/>
              <a:gd name="connsiteY4" fmla="*/ 558183 h 650494"/>
              <a:gd name="connsiteX5" fmla="*/ 467341 w 477562"/>
              <a:gd name="connsiteY5" fmla="*/ 613911 h 650494"/>
              <a:gd name="connsiteX6" fmla="*/ 464722 w 477562"/>
              <a:gd name="connsiteY6" fmla="*/ 616221 h 650494"/>
              <a:gd name="connsiteX7" fmla="*/ 464031 w 477562"/>
              <a:gd name="connsiteY7" fmla="*/ 619646 h 650494"/>
              <a:gd name="connsiteX8" fmla="*/ 417492 w 477562"/>
              <a:gd name="connsiteY8" fmla="*/ 650494 h 650494"/>
              <a:gd name="connsiteX9" fmla="*/ 50508 w 477562"/>
              <a:gd name="connsiteY9" fmla="*/ 650493 h 650494"/>
              <a:gd name="connsiteX10" fmla="*/ 0 w 477562"/>
              <a:gd name="connsiteY10" fmla="*/ 599985 h 650494"/>
              <a:gd name="connsiteX11" fmla="*/ 0 w 477562"/>
              <a:gd name="connsiteY11" fmla="*/ 599986 h 650494"/>
              <a:gd name="connsiteX12" fmla="*/ 50508 w 477562"/>
              <a:gd name="connsiteY12" fmla="*/ 549478 h 650494"/>
              <a:gd name="connsiteX13" fmla="*/ 349119 w 477562"/>
              <a:gd name="connsiteY13" fmla="*/ 549478 h 650494"/>
              <a:gd name="connsiteX14" fmla="*/ 75623 w 477562"/>
              <a:gd name="connsiteY14" fmla="*/ 75768 h 650494"/>
              <a:gd name="connsiteX15" fmla="*/ 79068 w 477562"/>
              <a:gd name="connsiteY15" fmla="*/ 20041 h 650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77562" h="650494">
                <a:moveTo>
                  <a:pt x="79068" y="20041"/>
                </a:moveTo>
                <a:cubicBezTo>
                  <a:pt x="83024" y="14806"/>
                  <a:pt x="88071" y="10260"/>
                  <a:pt x="94110" y="6773"/>
                </a:cubicBezTo>
                <a:lnTo>
                  <a:pt x="94110" y="6774"/>
                </a:lnTo>
                <a:cubicBezTo>
                  <a:pt x="118268" y="-7173"/>
                  <a:pt x="149158" y="1104"/>
                  <a:pt x="163106" y="25261"/>
                </a:cubicBezTo>
                <a:lnTo>
                  <a:pt x="470787" y="558183"/>
                </a:lnTo>
                <a:cubicBezTo>
                  <a:pt x="481248" y="576301"/>
                  <a:pt x="479207" y="598207"/>
                  <a:pt x="467341" y="613911"/>
                </a:cubicBezTo>
                <a:lnTo>
                  <a:pt x="464722" y="616221"/>
                </a:lnTo>
                <a:lnTo>
                  <a:pt x="464031" y="619646"/>
                </a:lnTo>
                <a:cubicBezTo>
                  <a:pt x="456364" y="637774"/>
                  <a:pt x="438413" y="650494"/>
                  <a:pt x="417492" y="650494"/>
                </a:cubicBezTo>
                <a:lnTo>
                  <a:pt x="50508" y="650493"/>
                </a:lnTo>
                <a:cubicBezTo>
                  <a:pt x="22613" y="650493"/>
                  <a:pt x="0" y="627880"/>
                  <a:pt x="0" y="599985"/>
                </a:cubicBezTo>
                <a:lnTo>
                  <a:pt x="0" y="599986"/>
                </a:lnTo>
                <a:cubicBezTo>
                  <a:pt x="0" y="572091"/>
                  <a:pt x="22613" y="549478"/>
                  <a:pt x="50508" y="549478"/>
                </a:cubicBezTo>
                <a:lnTo>
                  <a:pt x="349119" y="549478"/>
                </a:lnTo>
                <a:lnTo>
                  <a:pt x="75623" y="75768"/>
                </a:lnTo>
                <a:cubicBezTo>
                  <a:pt x="65162" y="57651"/>
                  <a:pt x="67203" y="35745"/>
                  <a:pt x="79068" y="2004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2425525" y="2158785"/>
            <a:ext cx="18000" cy="4852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="" xmlns:a16="http://schemas.microsoft.com/office/drawing/2014/main" id="{514372AC-0571-4FA3-80FE-F320CAF6689F}"/>
              </a:ext>
            </a:extLst>
          </p:cNvPr>
          <p:cNvSpPr/>
          <p:nvPr/>
        </p:nvSpPr>
        <p:spPr>
          <a:xfrm>
            <a:off x="1777675" y="3910188"/>
            <a:ext cx="6701589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="" xmlns:a16="http://schemas.microsoft.com/office/drawing/2014/main" id="{F8E1BDB4-713B-4F1E-AEFC-279049BC2B6E}"/>
              </a:ext>
            </a:extLst>
          </p:cNvPr>
          <p:cNvSpPr/>
          <p:nvPr/>
        </p:nvSpPr>
        <p:spPr>
          <a:xfrm>
            <a:off x="2397962" y="3309576"/>
            <a:ext cx="1968809" cy="5601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dirty="0" err="1">
                <a:solidFill>
                  <a:srgbClr val="92D050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그랜드비전</a:t>
            </a:r>
            <a:r>
              <a:rPr lang="ko-KR" altLang="en-US" sz="2400" b="1" dirty="0">
                <a:solidFill>
                  <a:srgbClr val="92D050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 </a:t>
            </a:r>
            <a:r>
              <a:rPr lang="en-US" altLang="ko-KR" sz="2400" b="1" dirty="0">
                <a:solidFill>
                  <a:srgbClr val="92D050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2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="" xmlns:a16="http://schemas.microsoft.com/office/drawing/2014/main" id="{D62460DE-CEB9-42CB-A1F9-03CAC07D37FF}"/>
              </a:ext>
            </a:extLst>
          </p:cNvPr>
          <p:cNvSpPr/>
          <p:nvPr/>
        </p:nvSpPr>
        <p:spPr>
          <a:xfrm>
            <a:off x="1668096" y="3309576"/>
            <a:ext cx="90869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구체적 목표</a:t>
            </a:r>
            <a:r>
              <a:rPr lang="en-US" altLang="ko-KR" sz="24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: </a:t>
            </a:r>
            <a:r>
              <a:rPr lang="ko-KR" altLang="en-US" sz="24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대구경북 </a:t>
            </a:r>
            <a:r>
              <a:rPr lang="en-US" altLang="ko-KR" sz="24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3-4</a:t>
            </a:r>
            <a:r>
              <a:rPr lang="ko-KR" altLang="en-US" sz="24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위권 대학에서 </a:t>
            </a:r>
            <a:r>
              <a:rPr lang="ko-KR" altLang="en-US" sz="2400" b="1" dirty="0" smtClean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최소 </a:t>
            </a:r>
            <a:r>
              <a:rPr lang="en-US" altLang="ko-KR" sz="2400" b="1" dirty="0" smtClean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2</a:t>
            </a:r>
            <a:r>
              <a:rPr lang="ko-KR" altLang="en-US" sz="24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위권 대학으로</a:t>
            </a:r>
            <a:r>
              <a:rPr lang="en-US" altLang="ko-KR" sz="24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!</a:t>
            </a:r>
            <a:r>
              <a:rPr lang="ko-KR" altLang="en-US" sz="2400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 </a:t>
            </a:r>
            <a:endParaRPr lang="en-US" altLang="ko-KR" sz="2400" dirty="0">
              <a:solidFill>
                <a:prstClr val="white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10" name="자유형 11">
            <a:extLst>
              <a:ext uri="{FF2B5EF4-FFF2-40B4-BE49-F238E27FC236}">
                <a16:creationId xmlns="" xmlns:a16="http://schemas.microsoft.com/office/drawing/2014/main" id="{EDF9F1C8-32C1-495B-80AA-476782CEE56B}"/>
              </a:ext>
            </a:extLst>
          </p:cNvPr>
          <p:cNvSpPr/>
          <p:nvPr/>
        </p:nvSpPr>
        <p:spPr>
          <a:xfrm rot="3600000">
            <a:off x="10574282" y="3356468"/>
            <a:ext cx="316535" cy="431157"/>
          </a:xfrm>
          <a:custGeom>
            <a:avLst/>
            <a:gdLst>
              <a:gd name="connsiteX0" fmla="*/ 79068 w 477562"/>
              <a:gd name="connsiteY0" fmla="*/ 20041 h 650494"/>
              <a:gd name="connsiteX1" fmla="*/ 94110 w 477562"/>
              <a:gd name="connsiteY1" fmla="*/ 6773 h 650494"/>
              <a:gd name="connsiteX2" fmla="*/ 94110 w 477562"/>
              <a:gd name="connsiteY2" fmla="*/ 6774 h 650494"/>
              <a:gd name="connsiteX3" fmla="*/ 163106 w 477562"/>
              <a:gd name="connsiteY3" fmla="*/ 25261 h 650494"/>
              <a:gd name="connsiteX4" fmla="*/ 470787 w 477562"/>
              <a:gd name="connsiteY4" fmla="*/ 558183 h 650494"/>
              <a:gd name="connsiteX5" fmla="*/ 467341 w 477562"/>
              <a:gd name="connsiteY5" fmla="*/ 613911 h 650494"/>
              <a:gd name="connsiteX6" fmla="*/ 464722 w 477562"/>
              <a:gd name="connsiteY6" fmla="*/ 616221 h 650494"/>
              <a:gd name="connsiteX7" fmla="*/ 464031 w 477562"/>
              <a:gd name="connsiteY7" fmla="*/ 619646 h 650494"/>
              <a:gd name="connsiteX8" fmla="*/ 417492 w 477562"/>
              <a:gd name="connsiteY8" fmla="*/ 650494 h 650494"/>
              <a:gd name="connsiteX9" fmla="*/ 50508 w 477562"/>
              <a:gd name="connsiteY9" fmla="*/ 650493 h 650494"/>
              <a:gd name="connsiteX10" fmla="*/ 0 w 477562"/>
              <a:gd name="connsiteY10" fmla="*/ 599985 h 650494"/>
              <a:gd name="connsiteX11" fmla="*/ 0 w 477562"/>
              <a:gd name="connsiteY11" fmla="*/ 599986 h 650494"/>
              <a:gd name="connsiteX12" fmla="*/ 50508 w 477562"/>
              <a:gd name="connsiteY12" fmla="*/ 549478 h 650494"/>
              <a:gd name="connsiteX13" fmla="*/ 349119 w 477562"/>
              <a:gd name="connsiteY13" fmla="*/ 549478 h 650494"/>
              <a:gd name="connsiteX14" fmla="*/ 75623 w 477562"/>
              <a:gd name="connsiteY14" fmla="*/ 75768 h 650494"/>
              <a:gd name="connsiteX15" fmla="*/ 79068 w 477562"/>
              <a:gd name="connsiteY15" fmla="*/ 20041 h 650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77562" h="650494">
                <a:moveTo>
                  <a:pt x="79068" y="20041"/>
                </a:moveTo>
                <a:cubicBezTo>
                  <a:pt x="83024" y="14806"/>
                  <a:pt x="88071" y="10260"/>
                  <a:pt x="94110" y="6773"/>
                </a:cubicBezTo>
                <a:lnTo>
                  <a:pt x="94110" y="6774"/>
                </a:lnTo>
                <a:cubicBezTo>
                  <a:pt x="118268" y="-7173"/>
                  <a:pt x="149158" y="1104"/>
                  <a:pt x="163106" y="25261"/>
                </a:cubicBezTo>
                <a:lnTo>
                  <a:pt x="470787" y="558183"/>
                </a:lnTo>
                <a:cubicBezTo>
                  <a:pt x="481248" y="576301"/>
                  <a:pt x="479207" y="598207"/>
                  <a:pt x="467341" y="613911"/>
                </a:cubicBezTo>
                <a:lnTo>
                  <a:pt x="464722" y="616221"/>
                </a:lnTo>
                <a:lnTo>
                  <a:pt x="464031" y="619646"/>
                </a:lnTo>
                <a:cubicBezTo>
                  <a:pt x="456364" y="637774"/>
                  <a:pt x="438413" y="650494"/>
                  <a:pt x="417492" y="650494"/>
                </a:cubicBezTo>
                <a:lnTo>
                  <a:pt x="50508" y="650493"/>
                </a:lnTo>
                <a:cubicBezTo>
                  <a:pt x="22613" y="650493"/>
                  <a:pt x="0" y="627880"/>
                  <a:pt x="0" y="599985"/>
                </a:cubicBezTo>
                <a:lnTo>
                  <a:pt x="0" y="599986"/>
                </a:lnTo>
                <a:cubicBezTo>
                  <a:pt x="0" y="572091"/>
                  <a:pt x="22613" y="549478"/>
                  <a:pt x="50508" y="549478"/>
                </a:cubicBezTo>
                <a:lnTo>
                  <a:pt x="349119" y="549478"/>
                </a:lnTo>
                <a:lnTo>
                  <a:pt x="75623" y="75768"/>
                </a:lnTo>
                <a:cubicBezTo>
                  <a:pt x="65162" y="57651"/>
                  <a:pt x="67203" y="35745"/>
                  <a:pt x="79068" y="2004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="" xmlns:a16="http://schemas.microsoft.com/office/drawing/2014/main" id="{8378A185-A79B-49B5-833C-12D9A31CFA39}"/>
              </a:ext>
            </a:extLst>
          </p:cNvPr>
          <p:cNvSpPr/>
          <p:nvPr/>
        </p:nvSpPr>
        <p:spPr>
          <a:xfrm>
            <a:off x="1650096" y="3384455"/>
            <a:ext cx="18000" cy="4852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="" xmlns:a16="http://schemas.microsoft.com/office/drawing/2014/main" id="{52CA398E-E600-4D35-9C98-A1047A0CAF91}"/>
              </a:ext>
            </a:extLst>
          </p:cNvPr>
          <p:cNvSpPr/>
          <p:nvPr/>
        </p:nvSpPr>
        <p:spPr>
          <a:xfrm>
            <a:off x="1777675" y="5274437"/>
            <a:ext cx="6701589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="" xmlns:a16="http://schemas.microsoft.com/office/drawing/2014/main" id="{4FD45755-FF32-49E2-AAD3-ADB66FABD6F8}"/>
              </a:ext>
            </a:extLst>
          </p:cNvPr>
          <p:cNvSpPr/>
          <p:nvPr/>
        </p:nvSpPr>
        <p:spPr>
          <a:xfrm>
            <a:off x="2406840" y="4587960"/>
            <a:ext cx="1968809" cy="5601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dirty="0" err="1">
                <a:solidFill>
                  <a:srgbClr val="92D050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그랜드비전</a:t>
            </a:r>
            <a:r>
              <a:rPr lang="ko-KR" altLang="en-US" sz="2400" b="1" dirty="0">
                <a:solidFill>
                  <a:srgbClr val="92D050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 </a:t>
            </a:r>
            <a:r>
              <a:rPr lang="en-US" altLang="ko-KR" sz="2400" b="1" dirty="0">
                <a:solidFill>
                  <a:srgbClr val="92D050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3</a:t>
            </a:r>
          </a:p>
        </p:txBody>
      </p:sp>
      <p:sp>
        <p:nvSpPr>
          <p:cNvPr id="16" name="직사각형 15">
            <a:extLst>
              <a:ext uri="{FF2B5EF4-FFF2-40B4-BE49-F238E27FC236}">
                <a16:creationId xmlns="" xmlns:a16="http://schemas.microsoft.com/office/drawing/2014/main" id="{530DDE5E-3B9F-40B2-9FFD-F666AF66F0BE}"/>
              </a:ext>
            </a:extLst>
          </p:cNvPr>
          <p:cNvSpPr/>
          <p:nvPr/>
        </p:nvSpPr>
        <p:spPr>
          <a:xfrm>
            <a:off x="1650096" y="4529354"/>
            <a:ext cx="95602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전국 </a:t>
            </a:r>
            <a:r>
              <a:rPr lang="en-US" altLang="ko-KR" sz="24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5</a:t>
            </a:r>
            <a:r>
              <a:rPr lang="en-US" altLang="ko-KR" sz="2400" b="1" dirty="0" smtClean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0</a:t>
            </a:r>
            <a:r>
              <a:rPr lang="ko-KR" altLang="en-US" sz="24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위권 대학으로 도약하여</a:t>
            </a:r>
            <a:r>
              <a:rPr lang="en-US" altLang="ko-KR" sz="24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, </a:t>
            </a:r>
            <a:r>
              <a:rPr lang="ko-KR" altLang="en-US" sz="24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정부평가로부터 자유로운 대학으로</a:t>
            </a:r>
            <a:r>
              <a:rPr lang="en-US" altLang="ko-KR" sz="24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!</a:t>
            </a:r>
          </a:p>
        </p:txBody>
      </p:sp>
      <p:sp>
        <p:nvSpPr>
          <p:cNvPr id="17" name="자유형 11">
            <a:extLst>
              <a:ext uri="{FF2B5EF4-FFF2-40B4-BE49-F238E27FC236}">
                <a16:creationId xmlns="" xmlns:a16="http://schemas.microsoft.com/office/drawing/2014/main" id="{3E561616-C7B1-4A95-BB2A-977F1D8CCFE1}"/>
              </a:ext>
            </a:extLst>
          </p:cNvPr>
          <p:cNvSpPr/>
          <p:nvPr/>
        </p:nvSpPr>
        <p:spPr>
          <a:xfrm rot="3600000">
            <a:off x="11208183" y="4552365"/>
            <a:ext cx="316535" cy="431157"/>
          </a:xfrm>
          <a:custGeom>
            <a:avLst/>
            <a:gdLst>
              <a:gd name="connsiteX0" fmla="*/ 79068 w 477562"/>
              <a:gd name="connsiteY0" fmla="*/ 20041 h 650494"/>
              <a:gd name="connsiteX1" fmla="*/ 94110 w 477562"/>
              <a:gd name="connsiteY1" fmla="*/ 6773 h 650494"/>
              <a:gd name="connsiteX2" fmla="*/ 94110 w 477562"/>
              <a:gd name="connsiteY2" fmla="*/ 6774 h 650494"/>
              <a:gd name="connsiteX3" fmla="*/ 163106 w 477562"/>
              <a:gd name="connsiteY3" fmla="*/ 25261 h 650494"/>
              <a:gd name="connsiteX4" fmla="*/ 470787 w 477562"/>
              <a:gd name="connsiteY4" fmla="*/ 558183 h 650494"/>
              <a:gd name="connsiteX5" fmla="*/ 467341 w 477562"/>
              <a:gd name="connsiteY5" fmla="*/ 613911 h 650494"/>
              <a:gd name="connsiteX6" fmla="*/ 464722 w 477562"/>
              <a:gd name="connsiteY6" fmla="*/ 616221 h 650494"/>
              <a:gd name="connsiteX7" fmla="*/ 464031 w 477562"/>
              <a:gd name="connsiteY7" fmla="*/ 619646 h 650494"/>
              <a:gd name="connsiteX8" fmla="*/ 417492 w 477562"/>
              <a:gd name="connsiteY8" fmla="*/ 650494 h 650494"/>
              <a:gd name="connsiteX9" fmla="*/ 50508 w 477562"/>
              <a:gd name="connsiteY9" fmla="*/ 650493 h 650494"/>
              <a:gd name="connsiteX10" fmla="*/ 0 w 477562"/>
              <a:gd name="connsiteY10" fmla="*/ 599985 h 650494"/>
              <a:gd name="connsiteX11" fmla="*/ 0 w 477562"/>
              <a:gd name="connsiteY11" fmla="*/ 599986 h 650494"/>
              <a:gd name="connsiteX12" fmla="*/ 50508 w 477562"/>
              <a:gd name="connsiteY12" fmla="*/ 549478 h 650494"/>
              <a:gd name="connsiteX13" fmla="*/ 349119 w 477562"/>
              <a:gd name="connsiteY13" fmla="*/ 549478 h 650494"/>
              <a:gd name="connsiteX14" fmla="*/ 75623 w 477562"/>
              <a:gd name="connsiteY14" fmla="*/ 75768 h 650494"/>
              <a:gd name="connsiteX15" fmla="*/ 79068 w 477562"/>
              <a:gd name="connsiteY15" fmla="*/ 20041 h 650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77562" h="650494">
                <a:moveTo>
                  <a:pt x="79068" y="20041"/>
                </a:moveTo>
                <a:cubicBezTo>
                  <a:pt x="83024" y="14806"/>
                  <a:pt x="88071" y="10260"/>
                  <a:pt x="94110" y="6773"/>
                </a:cubicBezTo>
                <a:lnTo>
                  <a:pt x="94110" y="6774"/>
                </a:lnTo>
                <a:cubicBezTo>
                  <a:pt x="118268" y="-7173"/>
                  <a:pt x="149158" y="1104"/>
                  <a:pt x="163106" y="25261"/>
                </a:cubicBezTo>
                <a:lnTo>
                  <a:pt x="470787" y="558183"/>
                </a:lnTo>
                <a:cubicBezTo>
                  <a:pt x="481248" y="576301"/>
                  <a:pt x="479207" y="598207"/>
                  <a:pt x="467341" y="613911"/>
                </a:cubicBezTo>
                <a:lnTo>
                  <a:pt x="464722" y="616221"/>
                </a:lnTo>
                <a:lnTo>
                  <a:pt x="464031" y="619646"/>
                </a:lnTo>
                <a:cubicBezTo>
                  <a:pt x="456364" y="637774"/>
                  <a:pt x="438413" y="650494"/>
                  <a:pt x="417492" y="650494"/>
                </a:cubicBezTo>
                <a:lnTo>
                  <a:pt x="50508" y="650493"/>
                </a:lnTo>
                <a:cubicBezTo>
                  <a:pt x="22613" y="650493"/>
                  <a:pt x="0" y="627880"/>
                  <a:pt x="0" y="599985"/>
                </a:cubicBezTo>
                <a:lnTo>
                  <a:pt x="0" y="599986"/>
                </a:lnTo>
                <a:cubicBezTo>
                  <a:pt x="0" y="572091"/>
                  <a:pt x="22613" y="549478"/>
                  <a:pt x="50508" y="549478"/>
                </a:cubicBezTo>
                <a:lnTo>
                  <a:pt x="349119" y="549478"/>
                </a:lnTo>
                <a:lnTo>
                  <a:pt x="75623" y="75768"/>
                </a:lnTo>
                <a:cubicBezTo>
                  <a:pt x="65162" y="57651"/>
                  <a:pt x="67203" y="35745"/>
                  <a:pt x="79068" y="2004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="" xmlns:a16="http://schemas.microsoft.com/office/drawing/2014/main" id="{739EF0C6-E3F5-451E-9FA4-74098E2AB861}"/>
              </a:ext>
            </a:extLst>
          </p:cNvPr>
          <p:cNvSpPr/>
          <p:nvPr/>
        </p:nvSpPr>
        <p:spPr>
          <a:xfrm>
            <a:off x="2418126" y="4690411"/>
            <a:ext cx="18000" cy="4852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9" name="제목 1">
            <a:extLst>
              <a:ext uri="{FF2B5EF4-FFF2-40B4-BE49-F238E27FC236}">
                <a16:creationId xmlns="" xmlns:a16="http://schemas.microsoft.com/office/drawing/2014/main" id="{5FED03B2-D9C9-4A15-8F0D-9754E0E94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6657" y="283444"/>
            <a:ext cx="11115343" cy="936104"/>
          </a:xfrm>
        </p:spPr>
        <p:txBody>
          <a:bodyPr>
            <a:normAutofit fontScale="90000"/>
          </a:bodyPr>
          <a:lstStyle/>
          <a:p>
            <a:r>
              <a:rPr lang="en-US" altLang="ko-KR" b="1" dirty="0" smtClean="0">
                <a:solidFill>
                  <a:srgbClr val="00B050"/>
                </a:solidFill>
              </a:rPr>
              <a:t/>
            </a:r>
            <a:br>
              <a:rPr lang="en-US" altLang="ko-KR" b="1" dirty="0" smtClean="0">
                <a:solidFill>
                  <a:srgbClr val="00B050"/>
                </a:solidFill>
              </a:rPr>
            </a:br>
            <a:r>
              <a:rPr lang="en-US" altLang="ko-KR" b="1" dirty="0" smtClean="0">
                <a:solidFill>
                  <a:srgbClr val="00B050"/>
                </a:solidFill>
              </a:rPr>
              <a:t>[DU </a:t>
            </a:r>
            <a:r>
              <a:rPr lang="ko-KR" altLang="en-US" b="1" dirty="0" smtClean="0">
                <a:solidFill>
                  <a:srgbClr val="00B050"/>
                </a:solidFill>
              </a:rPr>
              <a:t>비전</a:t>
            </a:r>
            <a:r>
              <a:rPr lang="en-US" altLang="ko-KR" b="1" dirty="0" smtClean="0">
                <a:solidFill>
                  <a:srgbClr val="00B050"/>
                </a:solidFill>
              </a:rPr>
              <a:t>]</a:t>
            </a:r>
            <a:r>
              <a:rPr lang="ko-KR" altLang="en-US" b="1" dirty="0" smtClean="0">
                <a:solidFill>
                  <a:srgbClr val="00B050"/>
                </a:solidFill>
              </a:rPr>
              <a:t> </a:t>
            </a:r>
            <a:r>
              <a:rPr lang="ko-KR" altLang="en-US" b="1" dirty="0">
                <a:solidFill>
                  <a:schemeClr val="bg1"/>
                </a:solidFill>
              </a:rPr>
              <a:t>큰 뜻을 </a:t>
            </a:r>
            <a:r>
              <a:rPr lang="ko-KR" altLang="en-US" b="1" dirty="0" smtClean="0">
                <a:solidFill>
                  <a:schemeClr val="bg1"/>
                </a:solidFill>
              </a:rPr>
              <a:t>품어라</a:t>
            </a:r>
            <a:r>
              <a:rPr lang="en-US" altLang="ko-KR" sz="3500" b="1" dirty="0" smtClean="0">
                <a:solidFill>
                  <a:srgbClr val="00B050"/>
                </a:solidFill>
              </a:rPr>
              <a:t/>
            </a:r>
            <a:br>
              <a:rPr lang="en-US" altLang="ko-KR" sz="3500" b="1" dirty="0" smtClean="0">
                <a:solidFill>
                  <a:srgbClr val="00B050"/>
                </a:solidFill>
              </a:rPr>
            </a:br>
            <a:r>
              <a:rPr lang="en-US" altLang="ko-KR" sz="3500" b="1" dirty="0">
                <a:solidFill>
                  <a:srgbClr val="00B050"/>
                </a:solidFill>
              </a:rPr>
              <a:t/>
            </a:r>
            <a:br>
              <a:rPr lang="en-US" altLang="ko-KR" sz="3500" b="1" dirty="0">
                <a:solidFill>
                  <a:srgbClr val="00B050"/>
                </a:solidFill>
              </a:rPr>
            </a:br>
            <a:r>
              <a:rPr lang="en-US" altLang="ko-KR" sz="3500" b="1" dirty="0" smtClean="0">
                <a:solidFill>
                  <a:srgbClr val="00B050"/>
                </a:solidFill>
              </a:rPr>
              <a:t/>
            </a:r>
            <a:br>
              <a:rPr lang="en-US" altLang="ko-KR" sz="3500" b="1" dirty="0" smtClean="0">
                <a:solidFill>
                  <a:srgbClr val="00B050"/>
                </a:solidFill>
              </a:rPr>
            </a:br>
            <a:r>
              <a:rPr lang="en-US" altLang="ko-KR" sz="3500" b="1" dirty="0" smtClean="0">
                <a:solidFill>
                  <a:srgbClr val="00B050"/>
                </a:solidFill>
              </a:rPr>
              <a:t>DREAM CAMPUS</a:t>
            </a:r>
            <a:r>
              <a:rPr lang="en-US" altLang="ko-KR" sz="2800" b="1" dirty="0" smtClean="0">
                <a:solidFill>
                  <a:srgbClr val="00B050"/>
                </a:solidFill>
              </a:rPr>
              <a:t>(</a:t>
            </a:r>
            <a:r>
              <a:rPr lang="ko-KR" altLang="en-US" sz="2800" b="1" dirty="0" smtClean="0">
                <a:solidFill>
                  <a:srgbClr val="00B050"/>
                </a:solidFill>
              </a:rPr>
              <a:t>대구대 캠퍼스</a:t>
            </a:r>
            <a:r>
              <a:rPr lang="en-US" altLang="ko-KR" sz="2800" b="1" dirty="0" smtClean="0">
                <a:solidFill>
                  <a:srgbClr val="00B050"/>
                </a:solidFill>
              </a:rPr>
              <a:t>)</a:t>
            </a:r>
            <a:r>
              <a:rPr lang="ko-KR" altLang="en-US" sz="3500" b="1" dirty="0" smtClean="0">
                <a:solidFill>
                  <a:srgbClr val="00B050"/>
                </a:solidFill>
              </a:rPr>
              <a:t>에서 </a:t>
            </a:r>
            <a:r>
              <a:rPr lang="ko-KR" altLang="en-US" sz="3500" b="1" dirty="0">
                <a:solidFill>
                  <a:srgbClr val="FFC000"/>
                </a:solidFill>
              </a:rPr>
              <a:t>큰 꿈을 </a:t>
            </a:r>
            <a:r>
              <a:rPr lang="ko-KR" altLang="en-US" sz="3500" b="1" dirty="0" smtClean="0">
                <a:solidFill>
                  <a:srgbClr val="FFC000"/>
                </a:solidFill>
              </a:rPr>
              <a:t>펼쳐라</a:t>
            </a:r>
            <a:r>
              <a:rPr lang="en-US" altLang="ko-KR" sz="3500" b="1" dirty="0" smtClean="0">
                <a:solidFill>
                  <a:srgbClr val="00B050"/>
                </a:solidFill>
              </a:rPr>
              <a:t>!</a:t>
            </a:r>
            <a:endParaRPr lang="ko-KR" altLang="en-US" sz="3500" b="1" dirty="0">
              <a:solidFill>
                <a:srgbClr val="00B050"/>
              </a:solidFill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="" xmlns:a16="http://schemas.microsoft.com/office/drawing/2014/main" id="{436901DB-E88E-4BBC-83C0-5DCD7322E3D9}"/>
              </a:ext>
            </a:extLst>
          </p:cNvPr>
          <p:cNvSpPr/>
          <p:nvPr/>
        </p:nvSpPr>
        <p:spPr>
          <a:xfrm flipV="1">
            <a:off x="7644670" y="1987591"/>
            <a:ext cx="2744677" cy="545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987" y="-11806"/>
            <a:ext cx="1116012" cy="1116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7599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7.40741E-7 L -0.01693 0.10903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6" y="5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48148E-6 L 0.40039 0.00116 " pathEditMode="relative" rAng="0" ptsTypes="AA">
                                      <p:cBhvr>
                                        <p:cTn id="23" dur="4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13" y="46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1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650"/>
                            </p:stCondLst>
                            <p:childTnLst>
                              <p:par>
                                <p:cTn id="36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150"/>
                            </p:stCondLst>
                            <p:childTnLst>
                              <p:par>
                                <p:cTn id="43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650"/>
                            </p:stCondLst>
                            <p:childTnLst>
                              <p:par>
                                <p:cTn id="47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150"/>
                            </p:stCondLst>
                            <p:childTnLst>
                              <p:par>
                                <p:cTn id="50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3.7037E-7 L -0.01692 0.10903 " pathEditMode="relative" rAng="0" ptsTypes="AA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6" y="5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65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650"/>
                            </p:stCondLst>
                            <p:childTnLst>
                              <p:par>
                                <p:cTn id="5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3.7037E-7 L 0.40039 0.00116 " pathEditMode="relative" rAng="0" ptsTypes="AA">
                                      <p:cBhvr>
                                        <p:cTn id="57" dur="4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13" y="46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150"/>
                            </p:stCondLst>
                            <p:childTnLst>
                              <p:par>
                                <p:cTn id="62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650"/>
                            </p:stCondLst>
                            <p:childTnLst>
                              <p:par>
                                <p:cTn id="66" presetID="10" presetClass="entr" presetSubtype="0" fill="hold" grpId="1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300"/>
                            </p:stCondLst>
                            <p:childTnLst>
                              <p:par>
                                <p:cTn id="70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800"/>
                            </p:stCondLst>
                            <p:childTnLst>
                              <p:par>
                                <p:cTn id="77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300"/>
                            </p:stCondLst>
                            <p:childTnLst>
                              <p:par>
                                <p:cTn id="81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800"/>
                            </p:stCondLst>
                            <p:childTnLst>
                              <p:par>
                                <p:cTn id="84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22222E-6 L -0.01693 0.10903 " pathEditMode="relative" rAng="0" ptsTypes="AA">
                                      <p:cBhvr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6" y="5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93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9300"/>
                            </p:stCondLst>
                            <p:childTnLst>
                              <p:par>
                                <p:cTn id="90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2.96296E-6 L 0.40039 0.00116 " pathEditMode="relative" rAng="0" ptsTypes="AA">
                                      <p:cBhvr>
                                        <p:cTn id="91" dur="4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13" y="46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9800"/>
                            </p:stCondLst>
                            <p:childTnLst>
                              <p:par>
                                <p:cTn id="96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300"/>
                            </p:stCondLst>
                            <p:childTnLst>
                              <p:par>
                                <p:cTn id="100" presetID="10" presetClass="entr" presetSubtype="0" fill="hold" grpId="1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950"/>
                            </p:stCondLst>
                            <p:childTnLst>
                              <p:par>
                                <p:cTn id="104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5" grpId="1"/>
      <p:bldP spid="5" grpId="2"/>
      <p:bldP spid="6" grpId="0"/>
      <p:bldP spid="12" grpId="0" animBg="1"/>
      <p:bldP spid="12" grpId="1" animBg="1"/>
      <p:bldP spid="13" grpId="0" animBg="1"/>
      <p:bldP spid="13" grpId="1" animBg="1"/>
      <p:bldP spid="13" grpId="2" animBg="1"/>
      <p:bldP spid="7" grpId="0" animBg="1"/>
      <p:bldP spid="8" grpId="0"/>
      <p:bldP spid="8" grpId="1"/>
      <p:bldP spid="8" grpId="2"/>
      <p:bldP spid="9" grpId="0"/>
      <p:bldP spid="10" grpId="0" animBg="1"/>
      <p:bldP spid="10" grpId="1" animBg="1"/>
      <p:bldP spid="11" grpId="0" animBg="1"/>
      <p:bldP spid="11" grpId="1" animBg="1"/>
      <p:bldP spid="11" grpId="2" animBg="1"/>
      <p:bldP spid="14" grpId="0" animBg="1"/>
      <p:bldP spid="15" grpId="0"/>
      <p:bldP spid="15" grpId="1"/>
      <p:bldP spid="15" grpId="2"/>
      <p:bldP spid="16" grpId="0"/>
      <p:bldP spid="17" grpId="0" animBg="1"/>
      <p:bldP spid="17" grpId="1" animBg="1"/>
      <p:bldP spid="18" grpId="0" animBg="1"/>
      <p:bldP spid="18" grpId="1" animBg="1"/>
      <p:bldP spid="18" grpId="2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200" y="2833934"/>
            <a:ext cx="7740000" cy="355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4099498" y="6390734"/>
            <a:ext cx="29274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>
                <a:solidFill>
                  <a:srgbClr val="FFC000"/>
                </a:solidFill>
              </a:rPr>
              <a:t>&lt;</a:t>
            </a:r>
            <a:r>
              <a:rPr lang="ko-KR" altLang="en-US" b="1" dirty="0">
                <a:solidFill>
                  <a:srgbClr val="FFC000"/>
                </a:solidFill>
              </a:rPr>
              <a:t>그림 </a:t>
            </a:r>
            <a:r>
              <a:rPr lang="en-US" altLang="ko-KR" b="1" dirty="0">
                <a:solidFill>
                  <a:srgbClr val="FFC000"/>
                </a:solidFill>
              </a:rPr>
              <a:t>1&gt;.</a:t>
            </a:r>
            <a:r>
              <a:rPr lang="ko-KR" altLang="en-US" b="1" dirty="0">
                <a:solidFill>
                  <a:srgbClr val="FFC000"/>
                </a:solidFill>
              </a:rPr>
              <a:t>신입생 입학정원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1152000" y="1944935"/>
            <a:ext cx="10886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solidFill>
                  <a:srgbClr val="FFC000"/>
                </a:solidFill>
              </a:rPr>
              <a:t>- </a:t>
            </a:r>
            <a:r>
              <a:rPr lang="ko-KR" altLang="en-US" sz="2000" dirty="0" smtClean="0">
                <a:solidFill>
                  <a:srgbClr val="FFC000"/>
                </a:solidFill>
              </a:rPr>
              <a:t>우리학교는 </a:t>
            </a:r>
            <a:r>
              <a:rPr lang="en-US" altLang="ko-KR" sz="2000" dirty="0">
                <a:solidFill>
                  <a:srgbClr val="FFC000"/>
                </a:solidFill>
              </a:rPr>
              <a:t>2016</a:t>
            </a:r>
            <a:r>
              <a:rPr lang="ko-KR" altLang="en-US" sz="2000" dirty="0">
                <a:solidFill>
                  <a:srgbClr val="FFC000"/>
                </a:solidFill>
              </a:rPr>
              <a:t>년 기준 입학정원은 </a:t>
            </a:r>
            <a:r>
              <a:rPr lang="en-US" altLang="ko-KR" sz="2000" dirty="0">
                <a:solidFill>
                  <a:srgbClr val="FFC000"/>
                </a:solidFill>
              </a:rPr>
              <a:t>4,149</a:t>
            </a:r>
            <a:r>
              <a:rPr lang="ko-KR" altLang="en-US" sz="2000" dirty="0">
                <a:solidFill>
                  <a:srgbClr val="FFC000"/>
                </a:solidFill>
              </a:rPr>
              <a:t>명으로 전국 </a:t>
            </a:r>
            <a:r>
              <a:rPr lang="en-US" altLang="ko-KR" sz="2000" dirty="0">
                <a:solidFill>
                  <a:srgbClr val="FFC000"/>
                </a:solidFill>
              </a:rPr>
              <a:t>5</a:t>
            </a:r>
            <a:r>
              <a:rPr lang="ko-KR" altLang="en-US" sz="2000" dirty="0">
                <a:solidFill>
                  <a:srgbClr val="FFC000"/>
                </a:solidFill>
              </a:rPr>
              <a:t>위에 해당되는 규모로 이는 경희대 계명대 </a:t>
            </a:r>
            <a:r>
              <a:rPr lang="ko-KR" altLang="en-US" sz="2000" dirty="0" err="1">
                <a:solidFill>
                  <a:srgbClr val="FFC000"/>
                </a:solidFill>
              </a:rPr>
              <a:t>영남대</a:t>
            </a:r>
            <a:r>
              <a:rPr lang="ko-KR" altLang="en-US" sz="2000" dirty="0">
                <a:solidFill>
                  <a:srgbClr val="FFC000"/>
                </a:solidFill>
              </a:rPr>
              <a:t> 조선대 다음 순위다</a:t>
            </a:r>
            <a:r>
              <a:rPr lang="en-US" altLang="ko-KR" sz="2000" dirty="0">
                <a:solidFill>
                  <a:srgbClr val="FFC000"/>
                </a:solidFill>
              </a:rPr>
              <a:t>.</a:t>
            </a:r>
            <a:r>
              <a:rPr lang="en-US" altLang="ko-KR" sz="2000" dirty="0"/>
              <a:t> </a:t>
            </a:r>
            <a:endParaRPr lang="ko-KR" altLang="en-US" sz="20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587" y="0"/>
            <a:ext cx="1116012" cy="1116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제목 1"/>
          <p:cNvSpPr>
            <a:spLocks noGrp="1"/>
          </p:cNvSpPr>
          <p:nvPr>
            <p:ph type="title"/>
          </p:nvPr>
        </p:nvSpPr>
        <p:spPr>
          <a:xfrm>
            <a:off x="1191000" y="453230"/>
            <a:ext cx="10515600" cy="1325563"/>
          </a:xfrm>
        </p:spPr>
        <p:txBody>
          <a:bodyPr/>
          <a:lstStyle/>
          <a:p>
            <a:r>
              <a:rPr lang="en-US" altLang="ko-KR" b="1" dirty="0" smtClean="0">
                <a:solidFill>
                  <a:srgbClr val="FFC000"/>
                </a:solidFill>
              </a:rPr>
              <a:t>II. </a:t>
            </a:r>
            <a:r>
              <a:rPr lang="ko-KR" altLang="en-US" b="1" dirty="0" smtClean="0">
                <a:solidFill>
                  <a:srgbClr val="FFC000"/>
                </a:solidFill>
              </a:rPr>
              <a:t>대구대학교 재정현황</a:t>
            </a:r>
            <a:endParaRPr lang="ko-KR" altLang="en-US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70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598" y="2567438"/>
            <a:ext cx="8939213" cy="366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직사각형 6"/>
          <p:cNvSpPr/>
          <p:nvPr/>
        </p:nvSpPr>
        <p:spPr>
          <a:xfrm>
            <a:off x="1382400" y="338776"/>
            <a:ext cx="10036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ko-KR" altLang="en-US" sz="2000" dirty="0" err="1" smtClean="0">
                <a:solidFill>
                  <a:srgbClr val="FFC000"/>
                </a:solidFill>
              </a:rPr>
              <a:t>정원내</a:t>
            </a:r>
            <a:r>
              <a:rPr lang="ko-KR" altLang="en-US" sz="2000" dirty="0" smtClean="0">
                <a:solidFill>
                  <a:srgbClr val="FFC000"/>
                </a:solidFill>
              </a:rPr>
              <a:t> 재학생 </a:t>
            </a:r>
            <a:r>
              <a:rPr lang="ko-KR" altLang="en-US" sz="2000" dirty="0" err="1">
                <a:solidFill>
                  <a:srgbClr val="FFC000"/>
                </a:solidFill>
              </a:rPr>
              <a:t>충원률은</a:t>
            </a:r>
            <a:r>
              <a:rPr lang="ko-KR" altLang="en-US" sz="2000" dirty="0">
                <a:solidFill>
                  <a:srgbClr val="FFC000"/>
                </a:solidFill>
              </a:rPr>
              <a:t> </a:t>
            </a:r>
            <a:r>
              <a:rPr lang="en-US" altLang="ko-KR" sz="2000" dirty="0" smtClean="0">
                <a:solidFill>
                  <a:srgbClr val="FFC000"/>
                </a:solidFill>
              </a:rPr>
              <a:t>97.1%</a:t>
            </a:r>
            <a:r>
              <a:rPr lang="ko-KR" altLang="en-US" sz="2000" dirty="0">
                <a:solidFill>
                  <a:srgbClr val="FFC000"/>
                </a:solidFill>
              </a:rPr>
              <a:t>로 인근지역 및 타 지역보다 </a:t>
            </a:r>
            <a:r>
              <a:rPr lang="ko-KR" altLang="en-US" sz="2000" dirty="0" smtClean="0">
                <a:solidFill>
                  <a:srgbClr val="FFC000"/>
                </a:solidFill>
              </a:rPr>
              <a:t>매우 높음</a:t>
            </a:r>
            <a:r>
              <a:rPr lang="en-US" altLang="ko-KR" sz="2000" dirty="0" smtClean="0">
                <a:solidFill>
                  <a:srgbClr val="FFC000"/>
                </a:solidFill>
              </a:rPr>
              <a:t>. </a:t>
            </a:r>
            <a:r>
              <a:rPr lang="ko-KR" altLang="en-US" sz="2000" dirty="0">
                <a:solidFill>
                  <a:srgbClr val="FFC000"/>
                </a:solidFill>
              </a:rPr>
              <a:t>특히 신입생의 </a:t>
            </a:r>
            <a:r>
              <a:rPr lang="en-US" altLang="ko-KR" sz="2000" dirty="0">
                <a:solidFill>
                  <a:srgbClr val="FFC000"/>
                </a:solidFill>
              </a:rPr>
              <a:t>92.8%(2016</a:t>
            </a:r>
            <a:r>
              <a:rPr lang="ko-KR" altLang="en-US" sz="2000" dirty="0">
                <a:solidFill>
                  <a:srgbClr val="FFC000"/>
                </a:solidFill>
              </a:rPr>
              <a:t>년 기준</a:t>
            </a:r>
            <a:r>
              <a:rPr lang="en-US" altLang="ko-KR" sz="2000" dirty="0">
                <a:solidFill>
                  <a:srgbClr val="FFC000"/>
                </a:solidFill>
              </a:rPr>
              <a:t>)</a:t>
            </a:r>
            <a:r>
              <a:rPr lang="ko-KR" altLang="en-US" sz="2000" dirty="0">
                <a:solidFill>
                  <a:srgbClr val="FFC000"/>
                </a:solidFill>
              </a:rPr>
              <a:t>가 영남지역을 </a:t>
            </a:r>
            <a:r>
              <a:rPr lang="ko-KR" altLang="en-US" sz="2000" dirty="0" smtClean="0">
                <a:solidFill>
                  <a:srgbClr val="FFC000"/>
                </a:solidFill>
              </a:rPr>
              <a:t>배경</a:t>
            </a:r>
            <a:r>
              <a:rPr lang="en-US" altLang="ko-KR" sz="2000" dirty="0" smtClean="0">
                <a:solidFill>
                  <a:srgbClr val="FFC000"/>
                </a:solidFill>
              </a:rPr>
              <a:t>(</a:t>
            </a:r>
            <a:r>
              <a:rPr lang="ko-KR" altLang="en-US" sz="2000" dirty="0" smtClean="0">
                <a:solidFill>
                  <a:srgbClr val="FFC000"/>
                </a:solidFill>
              </a:rPr>
              <a:t>입시홍보 </a:t>
            </a:r>
            <a:r>
              <a:rPr lang="ko-KR" altLang="en-US" sz="2000" dirty="0">
                <a:solidFill>
                  <a:srgbClr val="FFC000"/>
                </a:solidFill>
              </a:rPr>
              <a:t>및 관리차원에서 보다 세밀한 지역 밀착형 </a:t>
            </a:r>
            <a:r>
              <a:rPr lang="ko-KR" altLang="en-US" sz="2000" dirty="0" smtClean="0">
                <a:solidFill>
                  <a:srgbClr val="FFC000"/>
                </a:solidFill>
              </a:rPr>
              <a:t>입시전략</a:t>
            </a:r>
            <a:r>
              <a:rPr lang="en-US" altLang="ko-KR" sz="2000" dirty="0" smtClean="0">
                <a:solidFill>
                  <a:srgbClr val="FFC000"/>
                </a:solidFill>
              </a:rPr>
              <a:t>)</a:t>
            </a:r>
          </a:p>
          <a:p>
            <a:pPr marL="285750" indent="-285750">
              <a:buFontTx/>
              <a:buChar char="-"/>
            </a:pPr>
            <a:r>
              <a:rPr lang="ko-KR" altLang="en-US" sz="2000" dirty="0" smtClean="0">
                <a:solidFill>
                  <a:srgbClr val="FFC000"/>
                </a:solidFill>
              </a:rPr>
              <a:t>장애인 </a:t>
            </a:r>
            <a:r>
              <a:rPr lang="ko-KR" altLang="en-US" sz="2000" dirty="0">
                <a:solidFill>
                  <a:srgbClr val="FFC000"/>
                </a:solidFill>
              </a:rPr>
              <a:t>및 유학생의 다변화에도 보다 많은 노력이 </a:t>
            </a:r>
            <a:r>
              <a:rPr lang="ko-KR" altLang="en-US" sz="2000" dirty="0" smtClean="0">
                <a:solidFill>
                  <a:srgbClr val="FFC000"/>
                </a:solidFill>
              </a:rPr>
              <a:t>요구됨</a:t>
            </a:r>
            <a:r>
              <a:rPr lang="en-US" altLang="ko-KR" sz="2000" dirty="0" smtClean="0">
                <a:solidFill>
                  <a:srgbClr val="FFC000"/>
                </a:solidFill>
              </a:rPr>
              <a:t>. </a:t>
            </a:r>
          </a:p>
          <a:p>
            <a:pPr marL="285750" indent="-285750">
              <a:buFontTx/>
              <a:buChar char="-"/>
            </a:pPr>
            <a:r>
              <a:rPr lang="ko-KR" altLang="en-US" sz="2000" dirty="0" smtClean="0">
                <a:solidFill>
                  <a:srgbClr val="FFC000"/>
                </a:solidFill>
              </a:rPr>
              <a:t>재학생 </a:t>
            </a:r>
            <a:r>
              <a:rPr lang="ko-KR" altLang="en-US" sz="2000" dirty="0" err="1">
                <a:solidFill>
                  <a:srgbClr val="FFC000"/>
                </a:solidFill>
              </a:rPr>
              <a:t>충원률은</a:t>
            </a:r>
            <a:r>
              <a:rPr lang="ko-KR" altLang="en-US" sz="2000" dirty="0">
                <a:solidFill>
                  <a:srgbClr val="FFC000"/>
                </a:solidFill>
              </a:rPr>
              <a:t> 전국평균보다 높지만 인근경쟁대학보다는 평균치 </a:t>
            </a:r>
            <a:r>
              <a:rPr lang="en-US" altLang="ko-KR" sz="2000" dirty="0">
                <a:solidFill>
                  <a:srgbClr val="FFC000"/>
                </a:solidFill>
              </a:rPr>
              <a:t>101.8%</a:t>
            </a:r>
            <a:r>
              <a:rPr lang="ko-KR" altLang="en-US" sz="2000" dirty="0">
                <a:solidFill>
                  <a:srgbClr val="FFC000"/>
                </a:solidFill>
              </a:rPr>
              <a:t>보다는 </a:t>
            </a:r>
            <a:r>
              <a:rPr lang="en-US" altLang="ko-KR" sz="2000" dirty="0">
                <a:solidFill>
                  <a:srgbClr val="FFC000"/>
                </a:solidFill>
              </a:rPr>
              <a:t>97.1%</a:t>
            </a:r>
            <a:r>
              <a:rPr lang="ko-KR" altLang="en-US" sz="2000" dirty="0">
                <a:solidFill>
                  <a:srgbClr val="FFC000"/>
                </a:solidFill>
              </a:rPr>
              <a:t>로 </a:t>
            </a:r>
            <a:r>
              <a:rPr lang="en-US" altLang="ko-KR" sz="2000" dirty="0">
                <a:solidFill>
                  <a:srgbClr val="FFC000"/>
                </a:solidFill>
              </a:rPr>
              <a:t>4%</a:t>
            </a:r>
            <a:r>
              <a:rPr lang="ko-KR" altLang="en-US" sz="2000" dirty="0">
                <a:solidFill>
                  <a:srgbClr val="FFC000"/>
                </a:solidFill>
              </a:rPr>
              <a:t>정도 </a:t>
            </a:r>
            <a:r>
              <a:rPr lang="ko-KR" altLang="en-US" sz="2000" dirty="0" smtClean="0">
                <a:solidFill>
                  <a:srgbClr val="FFC000"/>
                </a:solidFill>
              </a:rPr>
              <a:t>낮음 </a:t>
            </a:r>
            <a:r>
              <a:rPr lang="en-US" altLang="ko-KR" sz="2000" dirty="0" smtClean="0">
                <a:solidFill>
                  <a:srgbClr val="FFC000"/>
                </a:solidFill>
              </a:rPr>
              <a:t>(54</a:t>
            </a:r>
            <a:r>
              <a:rPr lang="ko-KR" altLang="en-US" sz="2000" dirty="0" err="1" smtClean="0">
                <a:solidFill>
                  <a:srgbClr val="FFC000"/>
                </a:solidFill>
              </a:rPr>
              <a:t>억원</a:t>
            </a:r>
            <a:r>
              <a:rPr lang="ko-KR" altLang="en-US" sz="2000" dirty="0" smtClean="0">
                <a:solidFill>
                  <a:srgbClr val="FFC000"/>
                </a:solidFill>
              </a:rPr>
              <a:t> 등록금</a:t>
            </a:r>
            <a:r>
              <a:rPr lang="en-US" altLang="ko-KR" sz="2000" dirty="0" smtClean="0">
                <a:solidFill>
                  <a:srgbClr val="FFC000"/>
                </a:solidFill>
              </a:rPr>
              <a:t>)</a:t>
            </a:r>
            <a:r>
              <a:rPr lang="ko-KR" altLang="en-US" sz="2000" dirty="0" smtClean="0">
                <a:solidFill>
                  <a:srgbClr val="FFC000"/>
                </a:solidFill>
              </a:rPr>
              <a:t> </a:t>
            </a:r>
            <a:r>
              <a:rPr lang="ko-KR" altLang="en-US" sz="2000" dirty="0">
                <a:solidFill>
                  <a:srgbClr val="FFC000"/>
                </a:solidFill>
              </a:rPr>
              <a:t>재정압박의 주요한 </a:t>
            </a:r>
            <a:r>
              <a:rPr lang="ko-KR" altLang="en-US" sz="2000" dirty="0" smtClean="0">
                <a:solidFill>
                  <a:srgbClr val="FFC000"/>
                </a:solidFill>
              </a:rPr>
              <a:t>요인임</a:t>
            </a:r>
            <a:r>
              <a:rPr lang="en-US" altLang="ko-KR" sz="2000" dirty="0" smtClean="0">
                <a:solidFill>
                  <a:srgbClr val="FFC000"/>
                </a:solidFill>
              </a:rPr>
              <a:t>.</a:t>
            </a:r>
            <a:endParaRPr lang="ko-KR" altLang="en-US" sz="2000" dirty="0">
              <a:solidFill>
                <a:srgbClr val="FFC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987" y="-3230"/>
            <a:ext cx="1116012" cy="1116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625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200" y="3124800"/>
            <a:ext cx="9734399" cy="34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1238400" y="475643"/>
            <a:ext cx="10029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ko-KR" altLang="en-US" b="1" dirty="0" smtClean="0">
                <a:solidFill>
                  <a:srgbClr val="FFC000"/>
                </a:solidFill>
              </a:rPr>
              <a:t>장학금의 </a:t>
            </a:r>
            <a:r>
              <a:rPr lang="ko-KR" altLang="en-US" b="1" dirty="0" err="1" smtClean="0">
                <a:solidFill>
                  <a:srgbClr val="FFC000"/>
                </a:solidFill>
              </a:rPr>
              <a:t>지급정도</a:t>
            </a:r>
            <a:r>
              <a:rPr lang="en-US" altLang="ko-KR" b="1" dirty="0" smtClean="0">
                <a:solidFill>
                  <a:srgbClr val="FFC000"/>
                </a:solidFill>
              </a:rPr>
              <a:t>:</a:t>
            </a:r>
            <a:r>
              <a:rPr lang="ko-KR" altLang="en-US" b="1" dirty="0" smtClean="0">
                <a:solidFill>
                  <a:srgbClr val="FFC000"/>
                </a:solidFill>
              </a:rPr>
              <a:t> </a:t>
            </a:r>
            <a:r>
              <a:rPr lang="ko-KR" altLang="en-US" b="1" dirty="0">
                <a:solidFill>
                  <a:srgbClr val="FFC000"/>
                </a:solidFill>
              </a:rPr>
              <a:t>재학생 </a:t>
            </a:r>
            <a:r>
              <a:rPr lang="en-US" altLang="ko-KR" b="1" dirty="0">
                <a:solidFill>
                  <a:srgbClr val="FFC000"/>
                </a:solidFill>
              </a:rPr>
              <a:t>1</a:t>
            </a:r>
            <a:r>
              <a:rPr lang="ko-KR" altLang="en-US" b="1" dirty="0">
                <a:solidFill>
                  <a:srgbClr val="FFC000"/>
                </a:solidFill>
              </a:rPr>
              <a:t>인당 </a:t>
            </a:r>
            <a:r>
              <a:rPr lang="en-US" altLang="ko-KR" b="1" dirty="0">
                <a:solidFill>
                  <a:srgbClr val="FFC000"/>
                </a:solidFill>
              </a:rPr>
              <a:t>3,125</a:t>
            </a:r>
            <a:r>
              <a:rPr lang="ko-KR" altLang="en-US" b="1" dirty="0" smtClean="0">
                <a:solidFill>
                  <a:srgbClr val="FFC000"/>
                </a:solidFill>
              </a:rPr>
              <a:t>천원</a:t>
            </a:r>
            <a:r>
              <a:rPr lang="en-US" altLang="ko-KR" b="1" dirty="0" smtClean="0">
                <a:solidFill>
                  <a:srgbClr val="FFC000"/>
                </a:solidFill>
              </a:rPr>
              <a:t>,</a:t>
            </a:r>
            <a:r>
              <a:rPr lang="ko-KR" altLang="en-US" b="1" dirty="0" smtClean="0">
                <a:solidFill>
                  <a:srgbClr val="FFC000"/>
                </a:solidFill>
              </a:rPr>
              <a:t> </a:t>
            </a:r>
            <a:r>
              <a:rPr lang="ko-KR" altLang="en-US" b="1" dirty="0">
                <a:solidFill>
                  <a:srgbClr val="FFC000"/>
                </a:solidFill>
              </a:rPr>
              <a:t>인근대학 평균 </a:t>
            </a:r>
            <a:r>
              <a:rPr lang="en-US" altLang="ko-KR" b="1" dirty="0">
                <a:solidFill>
                  <a:srgbClr val="FFC000"/>
                </a:solidFill>
              </a:rPr>
              <a:t>3,303</a:t>
            </a:r>
            <a:r>
              <a:rPr lang="ko-KR" altLang="en-US" b="1" dirty="0" smtClean="0">
                <a:solidFill>
                  <a:srgbClr val="FFC000"/>
                </a:solidFill>
              </a:rPr>
              <a:t>천원</a:t>
            </a:r>
            <a:r>
              <a:rPr lang="en-US" altLang="ko-KR" b="1" dirty="0" smtClean="0">
                <a:solidFill>
                  <a:srgbClr val="FFC000"/>
                </a:solidFill>
              </a:rPr>
              <a:t>. </a:t>
            </a:r>
          </a:p>
          <a:p>
            <a:pPr marL="285750" indent="-285750">
              <a:buFontTx/>
              <a:buChar char="-"/>
            </a:pPr>
            <a:r>
              <a:rPr lang="ko-KR" altLang="en-US" b="1" dirty="0" smtClean="0">
                <a:solidFill>
                  <a:srgbClr val="FFC000"/>
                </a:solidFill>
              </a:rPr>
              <a:t>취업률</a:t>
            </a:r>
            <a:r>
              <a:rPr lang="en-US" altLang="ko-KR" b="1" dirty="0">
                <a:solidFill>
                  <a:srgbClr val="FFC000"/>
                </a:solidFill>
              </a:rPr>
              <a:t>(59.4</a:t>
            </a:r>
            <a:r>
              <a:rPr lang="en-US" altLang="ko-KR" b="1" dirty="0" smtClean="0">
                <a:solidFill>
                  <a:srgbClr val="FFC000"/>
                </a:solidFill>
              </a:rPr>
              <a:t>%), </a:t>
            </a:r>
            <a:r>
              <a:rPr lang="ko-KR" altLang="en-US" b="1" dirty="0" smtClean="0">
                <a:solidFill>
                  <a:srgbClr val="FFC000"/>
                </a:solidFill>
              </a:rPr>
              <a:t>전국평균</a:t>
            </a:r>
            <a:r>
              <a:rPr lang="en-US" altLang="ko-KR" b="1" dirty="0">
                <a:solidFill>
                  <a:srgbClr val="FFC000"/>
                </a:solidFill>
              </a:rPr>
              <a:t>(66.3%)</a:t>
            </a:r>
            <a:r>
              <a:rPr lang="ko-KR" altLang="en-US" b="1" dirty="0">
                <a:solidFill>
                  <a:srgbClr val="FFC000"/>
                </a:solidFill>
              </a:rPr>
              <a:t>보다 상당히 낮고 경쟁대학 평균</a:t>
            </a:r>
            <a:r>
              <a:rPr lang="en-US" altLang="ko-KR" b="1" dirty="0">
                <a:solidFill>
                  <a:srgbClr val="FFC000"/>
                </a:solidFill>
              </a:rPr>
              <a:t>(63.1%)</a:t>
            </a:r>
            <a:r>
              <a:rPr lang="ko-KR" altLang="en-US" b="1" dirty="0">
                <a:solidFill>
                  <a:srgbClr val="FFC000"/>
                </a:solidFill>
              </a:rPr>
              <a:t>보다 </a:t>
            </a:r>
            <a:r>
              <a:rPr lang="ko-KR" altLang="en-US" b="1" dirty="0" smtClean="0">
                <a:solidFill>
                  <a:srgbClr val="FFC000"/>
                </a:solidFill>
              </a:rPr>
              <a:t>낮음</a:t>
            </a:r>
            <a:r>
              <a:rPr lang="en-US" altLang="ko-KR" b="1" dirty="0" smtClean="0">
                <a:solidFill>
                  <a:srgbClr val="FFC000"/>
                </a:solidFill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ko-KR" altLang="en-US" b="1" dirty="0" err="1" smtClean="0">
                <a:solidFill>
                  <a:srgbClr val="FFC000"/>
                </a:solidFill>
              </a:rPr>
              <a:t>중도탈락률과</a:t>
            </a:r>
            <a:r>
              <a:rPr lang="ko-KR" altLang="en-US" b="1" dirty="0" smtClean="0">
                <a:solidFill>
                  <a:srgbClr val="FFC000"/>
                </a:solidFill>
              </a:rPr>
              <a:t> 연계됨</a:t>
            </a:r>
            <a:endParaRPr lang="en-US" altLang="ko-KR" b="1" dirty="0" smtClean="0">
              <a:solidFill>
                <a:srgbClr val="FFC000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altLang="ko-KR" b="1" dirty="0" smtClean="0">
                <a:solidFill>
                  <a:srgbClr val="FFC000"/>
                </a:solidFill>
              </a:rPr>
              <a:t>4</a:t>
            </a:r>
            <a:r>
              <a:rPr lang="ko-KR" altLang="en-US" b="1" dirty="0" err="1">
                <a:solidFill>
                  <a:srgbClr val="FFC000"/>
                </a:solidFill>
              </a:rPr>
              <a:t>차산업혁명시대에</a:t>
            </a:r>
            <a:r>
              <a:rPr lang="ko-KR" altLang="en-US" b="1" dirty="0">
                <a:solidFill>
                  <a:srgbClr val="FFC000"/>
                </a:solidFill>
              </a:rPr>
              <a:t> 필요한 전문가를 양성하기 위한 교육과 취업률 </a:t>
            </a:r>
            <a:r>
              <a:rPr lang="ko-KR" altLang="en-US" b="1" dirty="0" smtClean="0">
                <a:solidFill>
                  <a:srgbClr val="FFC000"/>
                </a:solidFill>
              </a:rPr>
              <a:t>개선 필요</a:t>
            </a:r>
            <a:r>
              <a:rPr lang="en-US" altLang="ko-KR" b="1" dirty="0" smtClean="0">
                <a:solidFill>
                  <a:srgbClr val="FFC000"/>
                </a:solidFill>
              </a:rPr>
              <a:t>. </a:t>
            </a:r>
          </a:p>
          <a:p>
            <a:pPr marL="285750" indent="-285750">
              <a:buFontTx/>
              <a:buChar char="-"/>
            </a:pPr>
            <a:r>
              <a:rPr lang="ko-KR" altLang="en-US" b="1" dirty="0" smtClean="0">
                <a:solidFill>
                  <a:srgbClr val="FFC000"/>
                </a:solidFill>
              </a:rPr>
              <a:t>건강보험 </a:t>
            </a:r>
            <a:r>
              <a:rPr lang="en-US" altLang="ko-KR" b="1" dirty="0">
                <a:solidFill>
                  <a:srgbClr val="FFC000"/>
                </a:solidFill>
              </a:rPr>
              <a:t>DB </a:t>
            </a:r>
            <a:r>
              <a:rPr lang="ko-KR" altLang="en-US" b="1" dirty="0">
                <a:solidFill>
                  <a:srgbClr val="FFC000"/>
                </a:solidFill>
              </a:rPr>
              <a:t>취업률은 인근대학과 비슷한 수준이다</a:t>
            </a:r>
            <a:r>
              <a:rPr lang="en-US" altLang="ko-KR" b="1" dirty="0">
                <a:solidFill>
                  <a:srgbClr val="FFC000"/>
                </a:solidFill>
              </a:rPr>
              <a:t>. </a:t>
            </a:r>
            <a:endParaRPr lang="en-US" altLang="ko-KR" b="1" dirty="0" smtClean="0">
              <a:solidFill>
                <a:srgbClr val="FFC000"/>
              </a:solidFill>
            </a:endParaRPr>
          </a:p>
          <a:p>
            <a:pPr marL="285750" indent="-285750">
              <a:buFontTx/>
              <a:buChar char="-"/>
            </a:pPr>
            <a:r>
              <a:rPr lang="ko-KR" altLang="en-US" b="1" dirty="0" smtClean="0">
                <a:solidFill>
                  <a:srgbClr val="FFC000"/>
                </a:solidFill>
              </a:rPr>
              <a:t>대구대학교는 </a:t>
            </a:r>
            <a:r>
              <a:rPr lang="en-US" altLang="ko-KR" b="1" dirty="0">
                <a:solidFill>
                  <a:srgbClr val="FFC000"/>
                </a:solidFill>
              </a:rPr>
              <a:t>2010</a:t>
            </a:r>
            <a:r>
              <a:rPr lang="ko-KR" altLang="en-US" b="1" dirty="0">
                <a:solidFill>
                  <a:srgbClr val="FFC000"/>
                </a:solidFill>
              </a:rPr>
              <a:t>인 이후 신입생유치에는 큰 변화가 없지만 취업률</a:t>
            </a:r>
            <a:r>
              <a:rPr lang="en-US" altLang="ko-KR" b="1" dirty="0">
                <a:solidFill>
                  <a:srgbClr val="FFC000"/>
                </a:solidFill>
              </a:rPr>
              <a:t>(7.2%</a:t>
            </a:r>
            <a:r>
              <a:rPr lang="ko-KR" altLang="en-US" b="1" dirty="0">
                <a:solidFill>
                  <a:srgbClr val="FFC000"/>
                </a:solidFill>
              </a:rPr>
              <a:t>감소</a:t>
            </a:r>
            <a:r>
              <a:rPr lang="en-US" altLang="ko-KR" b="1" dirty="0">
                <a:solidFill>
                  <a:srgbClr val="FFC000"/>
                </a:solidFill>
              </a:rPr>
              <a:t>)</a:t>
            </a:r>
            <a:r>
              <a:rPr lang="ko-KR" altLang="en-US" b="1" dirty="0">
                <a:solidFill>
                  <a:srgbClr val="FFC000"/>
                </a:solidFill>
              </a:rPr>
              <a:t>을 포함한 다른 주요 지표에서는 경쟁대학에 비해서 </a:t>
            </a:r>
            <a:r>
              <a:rPr lang="ko-KR" altLang="en-US" b="1" dirty="0" smtClean="0">
                <a:solidFill>
                  <a:srgbClr val="FFC000"/>
                </a:solidFill>
              </a:rPr>
              <a:t>저조한 </a:t>
            </a:r>
            <a:r>
              <a:rPr lang="ko-KR" altLang="en-US" b="1" dirty="0">
                <a:solidFill>
                  <a:srgbClr val="FFC000"/>
                </a:solidFill>
              </a:rPr>
              <a:t>실적을 보이고 있는 것으로 나타나서 이에 대한 대책이 </a:t>
            </a:r>
            <a:r>
              <a:rPr lang="ko-KR" altLang="en-US" b="1" dirty="0" smtClean="0">
                <a:solidFill>
                  <a:srgbClr val="FFC000"/>
                </a:solidFill>
              </a:rPr>
              <a:t>마련되어야 </a:t>
            </a:r>
            <a:r>
              <a:rPr lang="ko-KR" altLang="en-US" b="1" dirty="0">
                <a:solidFill>
                  <a:srgbClr val="FFC000"/>
                </a:solidFill>
              </a:rPr>
              <a:t>할 </a:t>
            </a:r>
            <a:r>
              <a:rPr lang="ko-KR" altLang="en-US" b="1" dirty="0" smtClean="0">
                <a:solidFill>
                  <a:srgbClr val="FFC000"/>
                </a:solidFill>
              </a:rPr>
              <a:t>것임</a:t>
            </a:r>
            <a:r>
              <a:rPr lang="en-US" altLang="ko-KR" b="1" dirty="0" smtClean="0">
                <a:solidFill>
                  <a:srgbClr val="FFC000"/>
                </a:solidFill>
              </a:rPr>
              <a:t>. </a:t>
            </a:r>
            <a:endParaRPr lang="ko-KR" altLang="en-US" b="1" dirty="0">
              <a:solidFill>
                <a:srgbClr val="FFC000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800" y="-13957"/>
            <a:ext cx="1116012" cy="1116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825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400" y="2311200"/>
            <a:ext cx="8416799" cy="443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187" y="-58612"/>
            <a:ext cx="1116012" cy="1116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1233600" y="367200"/>
            <a:ext cx="10682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>
                <a:solidFill>
                  <a:srgbClr val="FFC000"/>
                </a:solidFill>
              </a:rPr>
              <a:t>- </a:t>
            </a:r>
            <a:r>
              <a:rPr lang="ko-KR" altLang="en-US" dirty="0" smtClean="0">
                <a:solidFill>
                  <a:srgbClr val="FFC000"/>
                </a:solidFill>
              </a:rPr>
              <a:t>지난 </a:t>
            </a:r>
            <a:r>
              <a:rPr lang="en-US" altLang="ko-KR" dirty="0">
                <a:solidFill>
                  <a:srgbClr val="FFC000"/>
                </a:solidFill>
              </a:rPr>
              <a:t>6</a:t>
            </a:r>
            <a:r>
              <a:rPr lang="ko-KR" altLang="en-US" dirty="0">
                <a:solidFill>
                  <a:srgbClr val="FFC000"/>
                </a:solidFill>
              </a:rPr>
              <a:t>년 동안</a:t>
            </a:r>
            <a:r>
              <a:rPr lang="en-US" altLang="ko-KR" dirty="0">
                <a:solidFill>
                  <a:srgbClr val="FFC000"/>
                </a:solidFill>
              </a:rPr>
              <a:t>(2010-2016) </a:t>
            </a:r>
            <a:r>
              <a:rPr lang="ko-KR" altLang="en-US" dirty="0" err="1">
                <a:solidFill>
                  <a:srgbClr val="FFC000"/>
                </a:solidFill>
              </a:rPr>
              <a:t>등록포기생</a:t>
            </a:r>
            <a:r>
              <a:rPr lang="ko-KR" altLang="en-US" dirty="0">
                <a:solidFill>
                  <a:srgbClr val="FFC000"/>
                </a:solidFill>
              </a:rPr>
              <a:t> 중에서 </a:t>
            </a:r>
            <a:r>
              <a:rPr lang="ko-KR" altLang="en-US" dirty="0" smtClean="0">
                <a:solidFill>
                  <a:srgbClr val="FFC000"/>
                </a:solidFill>
              </a:rPr>
              <a:t>대가대로 </a:t>
            </a:r>
            <a:r>
              <a:rPr lang="ko-KR" altLang="en-US" dirty="0">
                <a:solidFill>
                  <a:srgbClr val="FFC000"/>
                </a:solidFill>
              </a:rPr>
              <a:t>유출된 학생수가 </a:t>
            </a:r>
            <a:r>
              <a:rPr lang="en-US" altLang="ko-KR" dirty="0">
                <a:solidFill>
                  <a:srgbClr val="FFC000"/>
                </a:solidFill>
              </a:rPr>
              <a:t>11.0%</a:t>
            </a:r>
            <a:r>
              <a:rPr lang="ko-KR" altLang="en-US" dirty="0">
                <a:solidFill>
                  <a:srgbClr val="FFC000"/>
                </a:solidFill>
              </a:rPr>
              <a:t>에서 </a:t>
            </a:r>
            <a:r>
              <a:rPr lang="en-US" altLang="ko-KR" dirty="0">
                <a:solidFill>
                  <a:srgbClr val="FFC000"/>
                </a:solidFill>
              </a:rPr>
              <a:t>19.7%</a:t>
            </a:r>
            <a:r>
              <a:rPr lang="ko-KR" altLang="en-US" dirty="0">
                <a:solidFill>
                  <a:srgbClr val="FFC000"/>
                </a:solidFill>
              </a:rPr>
              <a:t>로 </a:t>
            </a:r>
            <a:r>
              <a:rPr lang="ko-KR" altLang="en-US" dirty="0" smtClean="0">
                <a:solidFill>
                  <a:srgbClr val="FFC000"/>
                </a:solidFill>
              </a:rPr>
              <a:t>늘어남</a:t>
            </a:r>
            <a:r>
              <a:rPr lang="en-US" altLang="ko-KR" dirty="0" smtClean="0">
                <a:solidFill>
                  <a:srgbClr val="FFC000"/>
                </a:solidFill>
              </a:rPr>
              <a:t>.</a:t>
            </a:r>
          </a:p>
          <a:p>
            <a:r>
              <a:rPr lang="en-US" altLang="ko-KR" b="1" u="sng" dirty="0" smtClean="0">
                <a:solidFill>
                  <a:srgbClr val="FFC000"/>
                </a:solidFill>
              </a:rPr>
              <a:t>- </a:t>
            </a:r>
            <a:r>
              <a:rPr lang="ko-KR" altLang="en-US" b="1" u="sng" dirty="0" err="1" smtClean="0">
                <a:solidFill>
                  <a:srgbClr val="FFC000"/>
                </a:solidFill>
              </a:rPr>
              <a:t>미등록자는</a:t>
            </a:r>
            <a:r>
              <a:rPr lang="ko-KR" altLang="en-US" b="1" u="sng" dirty="0" smtClean="0">
                <a:solidFill>
                  <a:srgbClr val="FFC000"/>
                </a:solidFill>
              </a:rPr>
              <a:t> </a:t>
            </a:r>
            <a:r>
              <a:rPr lang="en-US" altLang="ko-KR" b="1" u="sng" dirty="0">
                <a:solidFill>
                  <a:srgbClr val="FFC000"/>
                </a:solidFill>
              </a:rPr>
              <a:t>2015</a:t>
            </a:r>
            <a:r>
              <a:rPr lang="ko-KR" altLang="en-US" b="1" u="sng" dirty="0">
                <a:solidFill>
                  <a:srgbClr val="FFC000"/>
                </a:solidFill>
              </a:rPr>
              <a:t>년 </a:t>
            </a:r>
            <a:r>
              <a:rPr lang="en-US" altLang="ko-KR" b="1" u="sng" dirty="0">
                <a:solidFill>
                  <a:srgbClr val="FFC000"/>
                </a:solidFill>
              </a:rPr>
              <a:t>846</a:t>
            </a:r>
            <a:r>
              <a:rPr lang="ko-KR" altLang="en-US" b="1" u="sng" dirty="0">
                <a:solidFill>
                  <a:srgbClr val="FFC000"/>
                </a:solidFill>
              </a:rPr>
              <a:t>명에서 </a:t>
            </a:r>
            <a:r>
              <a:rPr lang="en-US" altLang="ko-KR" b="1" u="sng" dirty="0">
                <a:solidFill>
                  <a:srgbClr val="FFC000"/>
                </a:solidFill>
              </a:rPr>
              <a:t>2016</a:t>
            </a:r>
            <a:r>
              <a:rPr lang="ko-KR" altLang="en-US" b="1" u="sng" dirty="0">
                <a:solidFill>
                  <a:srgbClr val="FFC000"/>
                </a:solidFill>
              </a:rPr>
              <a:t>년 </a:t>
            </a:r>
            <a:r>
              <a:rPr lang="en-US" altLang="ko-KR" b="1" u="sng" dirty="0">
                <a:solidFill>
                  <a:srgbClr val="FFC000"/>
                </a:solidFill>
              </a:rPr>
              <a:t>1,523</a:t>
            </a:r>
            <a:r>
              <a:rPr lang="ko-KR" altLang="en-US" b="1" u="sng" dirty="0">
                <a:solidFill>
                  <a:srgbClr val="FFC000"/>
                </a:solidFill>
              </a:rPr>
              <a:t>명으로 </a:t>
            </a:r>
            <a:r>
              <a:rPr lang="en-US" altLang="ko-KR" b="1" u="sng" dirty="0">
                <a:solidFill>
                  <a:srgbClr val="FFC000"/>
                </a:solidFill>
              </a:rPr>
              <a:t>686</a:t>
            </a:r>
            <a:r>
              <a:rPr lang="ko-KR" altLang="en-US" b="1" u="sng" dirty="0">
                <a:solidFill>
                  <a:srgbClr val="FFC000"/>
                </a:solidFill>
              </a:rPr>
              <a:t>명이 증가하여 </a:t>
            </a:r>
            <a:r>
              <a:rPr lang="en-US" altLang="ko-KR" b="1" u="sng" dirty="0">
                <a:solidFill>
                  <a:srgbClr val="FFC000"/>
                </a:solidFill>
              </a:rPr>
              <a:t>2015</a:t>
            </a:r>
            <a:r>
              <a:rPr lang="ko-KR" altLang="en-US" b="1" u="sng" dirty="0">
                <a:solidFill>
                  <a:srgbClr val="FFC000"/>
                </a:solidFill>
              </a:rPr>
              <a:t>년 대비 </a:t>
            </a:r>
            <a:r>
              <a:rPr lang="en-US" altLang="ko-KR" b="1" u="sng" dirty="0">
                <a:solidFill>
                  <a:srgbClr val="FFC000"/>
                </a:solidFill>
              </a:rPr>
              <a:t>81%</a:t>
            </a:r>
            <a:r>
              <a:rPr lang="ko-KR" altLang="en-US" b="1" u="sng" dirty="0">
                <a:solidFill>
                  <a:srgbClr val="FFC000"/>
                </a:solidFill>
              </a:rPr>
              <a:t>가 </a:t>
            </a:r>
            <a:r>
              <a:rPr lang="ko-KR" altLang="en-US" b="1" u="sng" dirty="0" smtClean="0">
                <a:solidFill>
                  <a:srgbClr val="FFC000"/>
                </a:solidFill>
              </a:rPr>
              <a:t>증가함</a:t>
            </a:r>
            <a:endParaRPr lang="en-US" altLang="ko-KR" b="1" u="sng" dirty="0" smtClean="0">
              <a:solidFill>
                <a:srgbClr val="FFC000"/>
              </a:solidFill>
            </a:endParaRPr>
          </a:p>
          <a:p>
            <a:r>
              <a:rPr lang="en-US" altLang="ko-KR" b="1" u="sng" dirty="0" smtClean="0">
                <a:solidFill>
                  <a:srgbClr val="FFC000"/>
                </a:solidFill>
              </a:rPr>
              <a:t>  (</a:t>
            </a:r>
            <a:r>
              <a:rPr lang="ko-KR" altLang="en-US" b="1" u="sng" dirty="0" smtClean="0">
                <a:solidFill>
                  <a:srgbClr val="FFC000"/>
                </a:solidFill>
              </a:rPr>
              <a:t>재정적자의 주범은 바로 </a:t>
            </a:r>
            <a:r>
              <a:rPr lang="en-US" altLang="ko-KR" b="1" u="sng" dirty="0" smtClean="0">
                <a:solidFill>
                  <a:srgbClr val="FFC000"/>
                </a:solidFill>
              </a:rPr>
              <a:t>1500</a:t>
            </a:r>
            <a:r>
              <a:rPr lang="ko-KR" altLang="en-US" b="1" u="sng" dirty="0" smtClean="0">
                <a:solidFill>
                  <a:srgbClr val="FFC000"/>
                </a:solidFill>
              </a:rPr>
              <a:t>명이 넘는 중도탈락자에 있다</a:t>
            </a:r>
            <a:r>
              <a:rPr lang="en-US" altLang="ko-KR" b="1" u="sng" dirty="0" smtClean="0">
                <a:solidFill>
                  <a:srgbClr val="FFC000"/>
                </a:solidFill>
              </a:rPr>
              <a:t>. </a:t>
            </a:r>
            <a:r>
              <a:rPr lang="ko-KR" altLang="en-US" b="1" u="sng" dirty="0" smtClean="0">
                <a:solidFill>
                  <a:srgbClr val="FFC000"/>
                </a:solidFill>
              </a:rPr>
              <a:t>이에 대한 대책이 시급함</a:t>
            </a:r>
            <a:r>
              <a:rPr lang="en-US" altLang="ko-KR" b="1" u="sng" dirty="0" smtClean="0">
                <a:solidFill>
                  <a:srgbClr val="FFC000"/>
                </a:solidFill>
              </a:rPr>
              <a:t>).</a:t>
            </a:r>
          </a:p>
          <a:p>
            <a:pPr marL="285750" indent="-285750">
              <a:buFontTx/>
              <a:buChar char="-"/>
            </a:pPr>
            <a:r>
              <a:rPr lang="en-US" altLang="ko-KR" dirty="0" smtClean="0">
                <a:solidFill>
                  <a:srgbClr val="FFC000"/>
                </a:solidFill>
              </a:rPr>
              <a:t>2016</a:t>
            </a:r>
            <a:r>
              <a:rPr lang="ko-KR" altLang="en-US" dirty="0">
                <a:solidFill>
                  <a:srgbClr val="FFC000"/>
                </a:solidFill>
              </a:rPr>
              <a:t>년 </a:t>
            </a:r>
            <a:r>
              <a:rPr lang="ko-KR" altLang="en-US" dirty="0" smtClean="0">
                <a:solidFill>
                  <a:srgbClr val="FFC000"/>
                </a:solidFill>
              </a:rPr>
              <a:t>편입한 </a:t>
            </a:r>
            <a:r>
              <a:rPr lang="ko-KR" altLang="en-US" dirty="0">
                <a:solidFill>
                  <a:srgbClr val="FFC000"/>
                </a:solidFill>
              </a:rPr>
              <a:t>인원은 </a:t>
            </a:r>
            <a:r>
              <a:rPr lang="en-US" altLang="ko-KR" dirty="0">
                <a:solidFill>
                  <a:srgbClr val="FFC000"/>
                </a:solidFill>
              </a:rPr>
              <a:t>229</a:t>
            </a:r>
            <a:r>
              <a:rPr lang="ko-KR" altLang="en-US" dirty="0">
                <a:solidFill>
                  <a:srgbClr val="FFC000"/>
                </a:solidFill>
              </a:rPr>
              <a:t>명으로 상대적으로 훨씬 적은 </a:t>
            </a:r>
            <a:r>
              <a:rPr lang="ko-KR" altLang="en-US" dirty="0" smtClean="0">
                <a:solidFill>
                  <a:srgbClr val="FFC000"/>
                </a:solidFill>
              </a:rPr>
              <a:t>숫자임</a:t>
            </a:r>
            <a:r>
              <a:rPr lang="en-US" altLang="ko-KR" dirty="0" smtClean="0">
                <a:solidFill>
                  <a:srgbClr val="FFC000"/>
                </a:solidFill>
              </a:rPr>
              <a:t>. </a:t>
            </a:r>
            <a:r>
              <a:rPr lang="ko-KR" altLang="en-US" dirty="0" smtClean="0">
                <a:solidFill>
                  <a:srgbClr val="FFC000"/>
                </a:solidFill>
              </a:rPr>
              <a:t>편입인원도 </a:t>
            </a:r>
            <a:r>
              <a:rPr lang="en-US" altLang="ko-KR" dirty="0">
                <a:solidFill>
                  <a:srgbClr val="FFC000"/>
                </a:solidFill>
              </a:rPr>
              <a:t>218</a:t>
            </a:r>
            <a:r>
              <a:rPr lang="ko-KR" altLang="en-US" dirty="0">
                <a:solidFill>
                  <a:srgbClr val="FFC000"/>
                </a:solidFill>
              </a:rPr>
              <a:t>명</a:t>
            </a:r>
            <a:r>
              <a:rPr lang="en-US" altLang="ko-KR" dirty="0">
                <a:solidFill>
                  <a:srgbClr val="FFC000"/>
                </a:solidFill>
              </a:rPr>
              <a:t>(2017</a:t>
            </a:r>
            <a:r>
              <a:rPr lang="ko-KR" altLang="en-US" dirty="0">
                <a:solidFill>
                  <a:srgbClr val="FFC000"/>
                </a:solidFill>
              </a:rPr>
              <a:t>년</a:t>
            </a:r>
            <a:r>
              <a:rPr lang="en-US" altLang="ko-KR" dirty="0">
                <a:solidFill>
                  <a:srgbClr val="FFC000"/>
                </a:solidFill>
              </a:rPr>
              <a:t>) 210</a:t>
            </a:r>
            <a:r>
              <a:rPr lang="ko-KR" altLang="en-US" dirty="0">
                <a:solidFill>
                  <a:srgbClr val="FFC000"/>
                </a:solidFill>
              </a:rPr>
              <a:t>명</a:t>
            </a:r>
            <a:r>
              <a:rPr lang="en-US" altLang="ko-KR" dirty="0">
                <a:solidFill>
                  <a:srgbClr val="FFC000"/>
                </a:solidFill>
              </a:rPr>
              <a:t>(2018) </a:t>
            </a:r>
            <a:r>
              <a:rPr lang="ko-KR" altLang="en-US" dirty="0">
                <a:solidFill>
                  <a:srgbClr val="FFC000"/>
                </a:solidFill>
              </a:rPr>
              <a:t>등 조금씩 </a:t>
            </a:r>
            <a:r>
              <a:rPr lang="ko-KR" altLang="en-US" dirty="0" smtClean="0">
                <a:solidFill>
                  <a:srgbClr val="FFC000"/>
                </a:solidFill>
              </a:rPr>
              <a:t>감소추세</a:t>
            </a:r>
            <a:r>
              <a:rPr lang="en-US" altLang="ko-KR" dirty="0" smtClean="0">
                <a:solidFill>
                  <a:srgbClr val="FFC000"/>
                </a:solidFill>
              </a:rPr>
              <a:t>. </a:t>
            </a:r>
            <a:endParaRPr lang="en-US" altLang="ko-KR" dirty="0">
              <a:solidFill>
                <a:srgbClr val="FFC000"/>
              </a:solidFill>
            </a:endParaRPr>
          </a:p>
          <a:p>
            <a:pPr marL="285750" indent="-285750">
              <a:buFontTx/>
              <a:buChar char="-"/>
            </a:pPr>
            <a:r>
              <a:rPr lang="ko-KR" altLang="en-US" dirty="0" smtClean="0">
                <a:solidFill>
                  <a:srgbClr val="FFC000"/>
                </a:solidFill>
              </a:rPr>
              <a:t>편입에 대한 대책필요</a:t>
            </a:r>
            <a:r>
              <a:rPr lang="en-US" altLang="ko-KR" dirty="0" smtClean="0">
                <a:solidFill>
                  <a:srgbClr val="FFC000"/>
                </a:solidFill>
              </a:rPr>
              <a:t>: </a:t>
            </a:r>
            <a:r>
              <a:rPr lang="ko-KR" altLang="en-US" dirty="0" smtClean="0">
                <a:solidFill>
                  <a:srgbClr val="FFC000"/>
                </a:solidFill>
              </a:rPr>
              <a:t>전문대학교와 </a:t>
            </a:r>
            <a:r>
              <a:rPr lang="ko-KR" altLang="en-US" dirty="0">
                <a:solidFill>
                  <a:srgbClr val="FFC000"/>
                </a:solidFill>
              </a:rPr>
              <a:t>협조체계를 구축하고 보다 세밀한 전략과 네트워크 </a:t>
            </a:r>
            <a:r>
              <a:rPr lang="ko-KR" altLang="en-US" dirty="0" smtClean="0">
                <a:solidFill>
                  <a:srgbClr val="FFC000"/>
                </a:solidFill>
              </a:rPr>
              <a:t>구축</a:t>
            </a:r>
            <a:endParaRPr lang="ko-KR" alt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33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1632</TotalTime>
  <Words>1384</Words>
  <Application>Microsoft Office PowerPoint</Application>
  <PresentationFormat>사용자 지정</PresentationFormat>
  <Paragraphs>124</Paragraphs>
  <Slides>23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23</vt:i4>
      </vt:variant>
    </vt:vector>
  </HeadingPairs>
  <TitlesOfParts>
    <vt:vector size="24" baseType="lpstr">
      <vt:lpstr>Office 테마</vt:lpstr>
      <vt:lpstr>PowerPoint 프레젠테이션</vt:lpstr>
      <vt:lpstr>PowerPoint 프레젠테이션</vt:lpstr>
      <vt:lpstr>우리 앞엔 위기만이? 연 150억 이상 재정적자에도 불구 … 우리 앞에는 여전히 희망이 있다(아직 우리는 2개 주머니가?).  - 대학재정의 구성요소: 등록금, 기부금, 연구비로 구성 - 공적 자금: 한국(20%) 유럽(90%) 교육부 예산의 11%가 대학예산임  - 그 중 60%는 국립대에 편중, 교육은 80%가 사립대가 담당,  - 지방사립대는 지원이 거의 없는 실정: 버려지고, 퇴출대상 대학 - 지방사립대도 꿈을 깨야 함: 대학경쟁률이 높아서 등록금이 쏟아져 들어와서 현금을 셀 때의 환상을 빨리 벗어나야 함.  인식변화의 필요성  - 교육의 최종 수요자에 대한 인식전환 - 기부금 확충 및 지원대책이 필요 - 연구재단 등 정부연구비의 간접관리비 확대 및 연구자지원 확대   </vt:lpstr>
      <vt:lpstr>PowerPoint 프레젠테이션</vt:lpstr>
      <vt:lpstr> [DU 비전] 큰 뜻을 품어라   DREAM CAMPUS(대구대 캠퍼스)에서 큰 꿈을 펼쳐라!</vt:lpstr>
      <vt:lpstr>II. 대구대학교 재정현황</vt:lpstr>
      <vt:lpstr>PowerPoint 프레젠테이션</vt:lpstr>
      <vt:lpstr>PowerPoint 프레젠테이션</vt:lpstr>
      <vt:lpstr>PowerPoint 프레젠테이션</vt:lpstr>
      <vt:lpstr>PowerPoint 프레젠테이션</vt:lpstr>
      <vt:lpstr>- 전임교원확보율: 68.3%로 경쟁대학(68.9%), 교원 1인당 학생수는 32.7명으로 경쟁대학 평균(32.4)  - 전반적인 지표: 신입생 확보율을 제외한 재학생 충원률, 중도탈락률, 취업률 인근 경쟁대학에 못미침 - 2015년 재정지원 수혜실적은 영남대(595억원)나 계명대(422억원)와 비교할 때 50%에도 미치지 못하고 있으며, 우리(214억원)보다 학생수가 거의 1000명이상 작은 대구가톨릭대학(241억원)보다도 낮은 수준.</vt:lpstr>
      <vt:lpstr>연구비 수혜실적</vt:lpstr>
      <vt:lpstr>III. 재정진단</vt:lpstr>
      <vt:lpstr>- 신입생 감소로 인한 등록금 수입의 감소이다. 그렇지만 신입생 모집까지는 경쟁대학과 큰 차이를 보이지 않고 있다. 그렇지만 상대적으로 낮은 재학생충원율과 높은 중도탈락률을 보이고 있으며,  - 중도탈락한 학생들의 상당수가 이웃 대학으로 옮기고 있다는 것은 교육의 내용에서든 질에서든 취업에서든 상당한 문제가 있다는 사실을 충실히 검토해야 할 것임 - 등록금 수입의 지속적인 감소추세를 해결: 특히 중도탈락률이 핵심요소임</vt:lpstr>
      <vt:lpstr>PowerPoint 프레젠테이션</vt:lpstr>
      <vt:lpstr>&lt;그림 10&gt; 자금수요변화추이</vt:lpstr>
      <vt:lpstr>PowerPoint 프레젠테이션</vt:lpstr>
      <vt:lpstr>IV. 대구대학교 선진화를 위한 안정적 재정확보방안</vt:lpstr>
      <vt:lpstr>PowerPoint 프레젠테이션</vt:lpstr>
      <vt:lpstr>돈이 있는 곳에는 반드시 제가 있을 것이고, 그 돈은 반드시 대구대학교로 옮겨질 것입니다(DU 천하프로젝트). </vt:lpstr>
      <vt:lpstr>PowerPoint 프레젠테이션</vt:lpstr>
      <vt:lpstr>누가 일천억 프로젝트를 가능하게 할까? –경력분야-</vt:lpstr>
      <vt:lpstr>누가 일천억 프로젝트를 가능하게 할까? –연구분야-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요청사항</dc:creator>
  <cp:lastModifiedBy>USER</cp:lastModifiedBy>
  <cp:revision>220</cp:revision>
  <cp:lastPrinted>2018-02-27T00:56:06Z</cp:lastPrinted>
  <dcterms:created xsi:type="dcterms:W3CDTF">2017-10-09T06:24:25Z</dcterms:created>
  <dcterms:modified xsi:type="dcterms:W3CDTF">2018-03-19T19:28:48Z</dcterms:modified>
</cp:coreProperties>
</file>