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  <p:sldMasterId id="2147484107" r:id="rId2"/>
  </p:sldMasterIdLst>
  <p:notesMasterIdLst>
    <p:notesMasterId r:id="rId37"/>
  </p:notesMasterIdLst>
  <p:handoutMasterIdLst>
    <p:handoutMasterId r:id="rId38"/>
  </p:handoutMasterIdLst>
  <p:sldIdLst>
    <p:sldId id="256" r:id="rId3"/>
    <p:sldId id="283" r:id="rId4"/>
    <p:sldId id="257" r:id="rId5"/>
    <p:sldId id="317" r:id="rId6"/>
    <p:sldId id="318" r:id="rId7"/>
    <p:sldId id="320" r:id="rId8"/>
    <p:sldId id="327" r:id="rId9"/>
    <p:sldId id="328" r:id="rId10"/>
    <p:sldId id="321" r:id="rId11"/>
    <p:sldId id="322" r:id="rId12"/>
    <p:sldId id="324" r:id="rId13"/>
    <p:sldId id="325" r:id="rId14"/>
    <p:sldId id="326" r:id="rId15"/>
    <p:sldId id="323" r:id="rId16"/>
    <p:sldId id="329" r:id="rId17"/>
    <p:sldId id="330" r:id="rId18"/>
    <p:sldId id="331" r:id="rId19"/>
    <p:sldId id="339" r:id="rId20"/>
    <p:sldId id="334" r:id="rId21"/>
    <p:sldId id="335" r:id="rId22"/>
    <p:sldId id="336" r:id="rId23"/>
    <p:sldId id="337" r:id="rId24"/>
    <p:sldId id="338" r:id="rId25"/>
    <p:sldId id="311" r:id="rId26"/>
    <p:sldId id="312" r:id="rId27"/>
    <p:sldId id="310" r:id="rId28"/>
    <p:sldId id="297" r:id="rId29"/>
    <p:sldId id="316" r:id="rId30"/>
    <p:sldId id="333" r:id="rId31"/>
    <p:sldId id="340" r:id="rId32"/>
    <p:sldId id="341" r:id="rId33"/>
    <p:sldId id="342" r:id="rId34"/>
    <p:sldId id="343" r:id="rId35"/>
    <p:sldId id="292" r:id="rId36"/>
  </p:sldIdLst>
  <p:sldSz cx="9144000" cy="6858000" type="screen4x3"/>
  <p:notesSz cx="7104063" cy="10234613"/>
  <p:defaultTextStyle>
    <a:defPPr>
      <a:defRPr lang="ko-KR"/>
    </a:defPPr>
    <a:lvl1pPr marL="0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pos="385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D1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85" autoAdjust="0"/>
  </p:normalViewPr>
  <p:slideViewPr>
    <p:cSldViewPr showGuides="1">
      <p:cViewPr>
        <p:scale>
          <a:sx n="100" d="100"/>
          <a:sy n="100" d="100"/>
        </p:scale>
        <p:origin x="-950" y="230"/>
      </p:cViewPr>
      <p:guideLst>
        <p:guide orient="horz" pos="2160"/>
        <p:guide orient="horz" pos="527"/>
        <p:guide orient="horz" pos="1298"/>
        <p:guide orient="horz" pos="4156"/>
        <p:guide pos="385"/>
        <p:guide pos="542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-2844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handoutMaster" Target="handoutMasters/handout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notesMaster" Target="notesMasters/notesMaster1.xml" /><Relationship Id="rId40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79C0-800B-4AF4-9728-0EFEBD3BC55F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DDB6-EE98-4DF8-AED9-98C98A4AE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02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862" tIns="47431" rIns="94862" bIns="4743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4862" tIns="47431" rIns="94862" bIns="47431" rtlCol="0"/>
          <a:lstStyle>
            <a:lvl1pPr algn="r">
              <a:defRPr sz="1200"/>
            </a:lvl1pPr>
          </a:lstStyle>
          <a:p>
            <a:fld id="{B6F818F9-8A46-4E81-A45D-95764EEE6FAC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2" tIns="47431" rIns="94862" bIns="474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862" tIns="47431" rIns="94862" bIns="4743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862" tIns="47431" rIns="94862" bIns="4743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1731"/>
          </a:xfrm>
          <a:prstGeom prst="rect">
            <a:avLst/>
          </a:prstGeom>
        </p:spPr>
        <p:txBody>
          <a:bodyPr vert="horz" lIns="94862" tIns="47431" rIns="94862" bIns="47431" rtlCol="0" anchor="b"/>
          <a:lstStyle>
            <a:lvl1pPr algn="r">
              <a:defRPr sz="1200"/>
            </a:lvl1pPr>
          </a:lstStyle>
          <a:p>
            <a:fld id="{01221971-F866-455F-91FE-E395D43F53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44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1971-F866-455F-91FE-E395D43F530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1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1971-F866-455F-91FE-E395D43F530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1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804986" indent="-309610" eaLnBrk="0" hangingPunct="0"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238441" indent="-247688" eaLnBrk="0" hangingPunct="0"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733817" indent="-247688" eaLnBrk="0" hangingPunct="0"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229193" indent="-247688" eaLnBrk="0" hangingPunct="0"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B21E1AC8-EA6A-409B-BBC5-7AE5EBAFC0A9}" type="slidenum">
              <a:rPr lang="he-IL" altLang="ko-KR" sz="1300"/>
              <a:pPr eaLnBrk="1" hangingPunct="1"/>
              <a:t>9</a:t>
            </a:fld>
            <a:endParaRPr lang="en-US" altLang="ko-KR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>
              <a:latin typeface="Arial" charset="0"/>
              <a:ea typeface="굴림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1971-F866-455F-91FE-E395D43F530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1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1971-F866-455F-91FE-E395D43F530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51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1971-F866-455F-91FE-E395D43F530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7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CD9F-628D-4755-A735-E43AB55D1C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11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8FBF-D94C-42DA-8A55-BA16FBF4CA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7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8438" y="401638"/>
            <a:ext cx="2001837" cy="15970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401638"/>
            <a:ext cx="5856288" cy="15970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3300-9521-446F-8403-90AFD1CC0A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365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401638"/>
            <a:ext cx="8010525" cy="6508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11188" y="1555750"/>
            <a:ext cx="3848100" cy="4429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1688" y="1555750"/>
            <a:ext cx="3848100" cy="1444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1688" y="1852613"/>
            <a:ext cx="3848100" cy="1460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B879-4340-43E0-AD97-8759CCE113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982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401638"/>
            <a:ext cx="8010525" cy="6508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11188" y="1555750"/>
            <a:ext cx="3848100" cy="4429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555750"/>
            <a:ext cx="3848100" cy="4429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6CE2-46CE-458D-8FE0-0685441BB1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819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43000" y="2514600"/>
            <a:ext cx="5181600" cy="4572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3" name="날짜 개체 틀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619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5112568" cy="648071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C8C4-8AF9-4198-BCAE-D10C62B1A4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697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06CD-67AD-41A7-B0FD-9D1B3F3C5B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7784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1188" y="1555750"/>
            <a:ext cx="3848100" cy="44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555750"/>
            <a:ext cx="3848100" cy="44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4FC4-98B3-4882-8D6E-DFC50050BD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76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329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C75CC-5359-4D2B-B500-55E9CC30847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6064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16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691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238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71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870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37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7AED2-4660-469D-8AF8-84D1F9A9AB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56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392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73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90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55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197-889D-4B8A-B435-79781E1971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276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B6-33AE-4131-8C5D-59DBFDB1B6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453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AF9F-F603-4FE4-B240-CAEB3CCC5AA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35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F749-97B2-4D21-800C-DE5F7906CD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73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slideLayout" Target="../slideLayouts/slideLayout42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41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45" Type="http://schemas.openxmlformats.org/officeDocument/2006/relationships/image" Target="../media/image1.jpe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4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Relationship Id="rId43" Type="http://schemas.openxmlformats.org/officeDocument/2006/relationships/slideLayout" Target="../slideLayouts/slideLayout43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46.xml" /><Relationship Id="rId7" Type="http://schemas.openxmlformats.org/officeDocument/2006/relationships/slideLayout" Target="../slideLayouts/slideLayout5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45.xml" /><Relationship Id="rId1" Type="http://schemas.openxmlformats.org/officeDocument/2006/relationships/slideLayout" Target="../slideLayouts/slideLayout44.xml" /><Relationship Id="rId6" Type="http://schemas.openxmlformats.org/officeDocument/2006/relationships/slideLayout" Target="../slideLayouts/slideLayout49.xml" /><Relationship Id="rId11" Type="http://schemas.openxmlformats.org/officeDocument/2006/relationships/slideLayout" Target="../slideLayouts/slideLayout54.xml" /><Relationship Id="rId5" Type="http://schemas.openxmlformats.org/officeDocument/2006/relationships/slideLayout" Target="../slideLayouts/slideLayout48.xml" /><Relationship Id="rId10" Type="http://schemas.openxmlformats.org/officeDocument/2006/relationships/slideLayout" Target="../slideLayouts/slideLayout53.xml" /><Relationship Id="rId4" Type="http://schemas.openxmlformats.org/officeDocument/2006/relationships/slideLayout" Target="../slideLayouts/slideLayout47.xml" /><Relationship Id="rId9" Type="http://schemas.openxmlformats.org/officeDocument/2006/relationships/slideLayout" Target="../slideLayouts/slideLayout5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57" descr="내지 001 copy"/>
            <p:cNvPicPr>
              <a:picLocks noChangeAspect="1" noChangeArrowheads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58"/>
            <p:cNvSpPr>
              <a:spLocks noChangeArrowheads="1"/>
            </p:cNvSpPr>
            <p:nvPr userDrawn="1"/>
          </p:nvSpPr>
          <p:spPr bwMode="auto">
            <a:xfrm>
              <a:off x="0" y="73"/>
              <a:ext cx="4649" cy="6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4C9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hangingPunct="1"/>
              <a:endParaRPr lang="ko-KR" altLang="en-US" sz="200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316420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43888" y="64531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99C75CC-5359-4D2B-B500-55E9CC30847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5900" y="247650"/>
            <a:ext cx="78851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marL="609600" indent="-609600" eaLnBrk="0" hangingPunct="0"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ko-KR" altLang="en-US" sz="2000" b="1"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4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75" r:id="rId14"/>
    <p:sldLayoutId id="2147484076" r:id="rId15"/>
    <p:sldLayoutId id="2147484077" r:id="rId16"/>
    <p:sldLayoutId id="2147484080" r:id="rId17"/>
    <p:sldLayoutId id="2147484081" r:id="rId18"/>
    <p:sldLayoutId id="2147484082" r:id="rId19"/>
    <p:sldLayoutId id="2147484083" r:id="rId20"/>
    <p:sldLayoutId id="2147484084" r:id="rId21"/>
    <p:sldLayoutId id="2147484085" r:id="rId22"/>
    <p:sldLayoutId id="2147484086" r:id="rId23"/>
    <p:sldLayoutId id="2147484087" r:id="rId24"/>
    <p:sldLayoutId id="2147484088" r:id="rId25"/>
    <p:sldLayoutId id="2147484089" r:id="rId26"/>
    <p:sldLayoutId id="2147484090" r:id="rId27"/>
    <p:sldLayoutId id="2147484091" r:id="rId28"/>
    <p:sldLayoutId id="2147484092" r:id="rId29"/>
    <p:sldLayoutId id="2147484093" r:id="rId30"/>
    <p:sldLayoutId id="2147484094" r:id="rId31"/>
    <p:sldLayoutId id="2147484095" r:id="rId32"/>
    <p:sldLayoutId id="2147484096" r:id="rId33"/>
    <p:sldLayoutId id="2147484097" r:id="rId34"/>
    <p:sldLayoutId id="2147484098" r:id="rId35"/>
    <p:sldLayoutId id="2147484099" r:id="rId36"/>
    <p:sldLayoutId id="2147484100" r:id="rId37"/>
    <p:sldLayoutId id="2147484101" r:id="rId38"/>
    <p:sldLayoutId id="2147484102" r:id="rId39"/>
    <p:sldLayoutId id="2147484103" r:id="rId40"/>
    <p:sldLayoutId id="2147484104" r:id="rId41"/>
    <p:sldLayoutId id="2147484105" r:id="rId42"/>
    <p:sldLayoutId id="2147484106" r:id="rId4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u"/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808038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2pPr>
      <a:lvl3pPr marL="121602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24013" indent="-228600" algn="l" rtl="0" eaLnBrk="0" fontAlgn="base" latinLnBrk="1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086A-A744-4F5E-9F69-D3132FA2622F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58D2-A567-487D-A1BA-12787A6CD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7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frm=1&amp;source=images&amp;cd=&amp;cad=rja&amp;docid=sj3RFgf3jhvrxM&amp;tbnid=cSWgMDCzJ4THIM:&amp;ved=0CAUQjRw&amp;url=http://bbs.movie.daum.net/gaia/do/movie/menu/star/photo/read?articleId=88336&amp;bbsId=M002&amp;pageIndex=1&amp;ei=cGmkUp6rC83YkQXUyYCgDQ&amp;bvm=bv.57752919,d.dGI&amp;psig=AFQjCNH_jwdYB0n7SiQpfPdvTS-K83ZqLA&amp;ust=1386592981574276" TargetMode="External" /><Relationship Id="rId13" Type="http://schemas.microsoft.com/office/2007/relationships/hdphoto" Target="../media/hdphoto2.wdp" /><Relationship Id="rId3" Type="http://schemas.openxmlformats.org/officeDocument/2006/relationships/image" Target="../media/image3.jpeg" /><Relationship Id="rId7" Type="http://schemas.openxmlformats.org/officeDocument/2006/relationships/image" Target="../media/image5.jpeg" /><Relationship Id="rId12" Type="http://schemas.openxmlformats.org/officeDocument/2006/relationships/image" Target="../media/image7.jpeg" /><Relationship Id="rId2" Type="http://schemas.openxmlformats.org/officeDocument/2006/relationships/hyperlink" Target="http://www.google.co.kr/url?sa=i&amp;rct=j&amp;q=&amp;esrc=s&amp;frm=1&amp;source=images&amp;cd=&amp;cad=rja&amp;docid=AU0OkKVTrn0F8M&amp;tbnid=PUhbMj-taC4w-M:&amp;ved=0CAUQjRw&amp;url=http://kangch07.egloos.com/912084&amp;ei=x2ikUondOMLxkAXQ24D4Ag&amp;bvm=bv.57752919,d.dGI&amp;psig=AFQjCNEek0uTxYzuBFKrTaGEV0zNFgQSRA&amp;ust=1386592755933062" TargetMode="External" /><Relationship Id="rId1" Type="http://schemas.openxmlformats.org/officeDocument/2006/relationships/slideLayout" Target="../slideLayouts/slideLayout44.xml" /><Relationship Id="rId6" Type="http://schemas.openxmlformats.org/officeDocument/2006/relationships/hyperlink" Target="http://www.google.co.kr/url?sa=i&amp;rct=j&amp;q=&amp;esrc=s&amp;frm=1&amp;source=images&amp;cd=&amp;cad=rja&amp;docid=YMlwjetPoOha4M&amp;tbnid=wkNSqX6uDuThoM:&amp;ved=0CAUQjRw&amp;url=http://agentorangerecords.blogspot.com/2010/05/happy-birthday-sigmund-freud.html&amp;ei=P2mkUtvAK87akgX4p4H4Dw&amp;bvm=bv.57752919,d.dGI&amp;psig=AFQjCNEewn3CLGI2gVH3Fq26r_U_LwtKFQ&amp;ust=1386592940650394" TargetMode="External" /><Relationship Id="rId11" Type="http://schemas.openxmlformats.org/officeDocument/2006/relationships/hyperlink" Target="http://www.google.co.kr/url?sa=i&amp;rct=j&amp;q=&amp;esrc=s&amp;frm=1&amp;source=images&amp;cd=&amp;cad=rja&amp;docid=kfXRszY2ksDlsM&amp;tbnid=YpmxvkSkyuFcYM:&amp;ved=0CAUQjRw&amp;url=http://blog.naver.com/PostView.nhn?blogId=bankstory78&amp;logNo=30171029718&amp;ei=qGmkUuHpIojGkQWL44GgCw&amp;bvm=bv.57752919,d.dGI&amp;psig=AFQjCNE2-QQbhnhlU2GsiKpCOxaCgo_Zpw&amp;ust=1386593031457785" TargetMode="External" /><Relationship Id="rId5" Type="http://schemas.openxmlformats.org/officeDocument/2006/relationships/image" Target="../media/image4.gif" /><Relationship Id="rId10" Type="http://schemas.microsoft.com/office/2007/relationships/hdphoto" Target="../media/hdphoto1.wdp" /><Relationship Id="rId4" Type="http://schemas.openxmlformats.org/officeDocument/2006/relationships/hyperlink" Target="http://www.google.co.kr/url?sa=i&amp;rct=j&amp;q=&amp;esrc=s&amp;frm=1&amp;source=images&amp;cd=&amp;cad=rja&amp;docid=lu8KmJauFRgewM&amp;tbnid=jHJKEn0Cb_DVkM:&amp;ved=0CAUQjRw&amp;url=http://ummae.tistory.com/260&amp;ei=FmmkUuboKIyXkgW03YC4DQ&amp;bvm=bv.57752919,d.dGI&amp;psig=AFQjCNEn0J0Jo2cM0IOS2McCVLZnJqJu_w&amp;ust=1386592869742556" TargetMode="External" /><Relationship Id="rId9" Type="http://schemas.openxmlformats.org/officeDocument/2006/relationships/image" Target="../media/image6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13" Type="http://schemas.openxmlformats.org/officeDocument/2006/relationships/image" Target="../media/image22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1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11" Type="http://schemas.openxmlformats.org/officeDocument/2006/relationships/image" Target="../media/image20.jpeg" /><Relationship Id="rId5" Type="http://schemas.openxmlformats.org/officeDocument/2006/relationships/image" Target="../media/image14.jpeg" /><Relationship Id="rId10" Type="http://schemas.openxmlformats.org/officeDocument/2006/relationships/image" Target="../media/image19.png" /><Relationship Id="rId4" Type="http://schemas.openxmlformats.org/officeDocument/2006/relationships/image" Target="../media/image13.jpeg" /><Relationship Id="rId9" Type="http://schemas.openxmlformats.org/officeDocument/2006/relationships/image" Target="../media/image18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nei-bakar.co.il/" TargetMode="External" /><Relationship Id="rId3" Type="http://schemas.openxmlformats.org/officeDocument/2006/relationships/image" Target="../media/image23.jpeg" /><Relationship Id="rId7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4.xml" /><Relationship Id="rId6" Type="http://schemas.openxmlformats.org/officeDocument/2006/relationships/image" Target="../media/image15.pn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 /><Relationship Id="rId13" Type="http://schemas.openxmlformats.org/officeDocument/2006/relationships/image" Target="../media/image35.jpeg" /><Relationship Id="rId3" Type="http://schemas.openxmlformats.org/officeDocument/2006/relationships/hyperlink" Target="http://www.icba.org.il/" TargetMode="External" /><Relationship Id="rId7" Type="http://schemas.openxmlformats.org/officeDocument/2006/relationships/image" Target="../media/image17.jpeg" /><Relationship Id="rId12" Type="http://schemas.openxmlformats.org/officeDocument/2006/relationships/image" Target="../media/image34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50.xml" /><Relationship Id="rId6" Type="http://schemas.openxmlformats.org/officeDocument/2006/relationships/image" Target="../media/image29.jpeg" /><Relationship Id="rId11" Type="http://schemas.openxmlformats.org/officeDocument/2006/relationships/image" Target="../media/image33.jpeg" /><Relationship Id="rId5" Type="http://schemas.openxmlformats.org/officeDocument/2006/relationships/image" Target="../media/image28.jpeg" /><Relationship Id="rId10" Type="http://schemas.openxmlformats.org/officeDocument/2006/relationships/image" Target="../media/image32.jpeg" /><Relationship Id="rId4" Type="http://schemas.openxmlformats.org/officeDocument/2006/relationships/image" Target="../media/image27.jpeg" /><Relationship Id="rId9" Type="http://schemas.openxmlformats.org/officeDocument/2006/relationships/image" Target="../media/image31.jpeg" /><Relationship Id="rId14" Type="http://schemas.openxmlformats.org/officeDocument/2006/relationships/image" Target="../media/image36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4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03648" y="4628728"/>
            <a:ext cx="6400800" cy="1752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en-US" altLang="ko-KR" sz="1800" b="1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r">
              <a:buNone/>
            </a:pPr>
            <a:endParaRPr lang="en-US" altLang="ko-KR" sz="1800" b="1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r">
              <a:buNone/>
            </a:pPr>
            <a:endParaRPr lang="en-US" altLang="ko-KR" sz="1800" b="1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r">
              <a:buNone/>
            </a:pPr>
            <a:r>
              <a:rPr lang="ko-KR" altLang="en-US" sz="1800" b="1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 호 균 </a:t>
            </a:r>
            <a:r>
              <a:rPr lang="en-US" altLang="ko-KR" sz="1800" b="1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b="1" dirty="0" err="1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콤파스코리아</a:t>
            </a:r>
            <a:r>
              <a:rPr lang="ko-KR" altLang="en-US" sz="1800" b="1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대표</a:t>
            </a:r>
            <a:r>
              <a:rPr lang="en-US" altLang="ko-KR" sz="1800" b="1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800" b="1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2866311"/>
            <a:ext cx="9001000" cy="2616081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데이터 댐과 온라인 교육 플랫폼의 발달</a:t>
            </a:r>
            <a:r>
              <a:rPr lang="en-US" altLang="ko-KR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그리고 학교의 변화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이스라엘 사례</a:t>
            </a:r>
            <a:r>
              <a:rPr lang="en-US" altLang="ko-KR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>
              <a:solidFill>
                <a:schemeClr val="bg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800" b="1" dirty="0">
              <a:solidFill>
                <a:schemeClr val="bg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2020</a:t>
            </a:r>
            <a:r>
              <a:rPr lang="ko-KR" altLang="en-US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2800" b="1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일 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Picture 6" descr="http://pds6.egloos.com/pds/200710/25/48/e0044148_47202fcd899d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 b="3232"/>
          <a:stretch/>
        </p:blipFill>
        <p:spPr bwMode="auto">
          <a:xfrm>
            <a:off x="-7143" y="-4192"/>
            <a:ext cx="1947676" cy="24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file27.uf.tistory.com/image/116A46184B235349397FB8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4258" r="7674" b="8241"/>
          <a:stretch/>
        </p:blipFill>
        <p:spPr bwMode="auto">
          <a:xfrm>
            <a:off x="1794659" y="-4193"/>
            <a:ext cx="1878562" cy="24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1.bp.blogspot.com/_ZMu3qQSmz6I/S-DRJ3jLyXI/AAAAAAAAGWQ/Tim3nZ2l9ik/s1600/freu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79" y="-8384"/>
            <a:ext cx="2041689" cy="24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-7144" y="2369790"/>
            <a:ext cx="915114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8" descr="https://encrypted-tbn0.gstatic.com/images?q=tbn:ANd9GcS1RDozuWnyeNX4Y1g0E5NZEeuTfP6cX88dzWCtzpxeZfih-29I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1" r="11829"/>
          <a:stretch/>
        </p:blipFill>
        <p:spPr bwMode="auto">
          <a:xfrm>
            <a:off x="5562600" y="-8384"/>
            <a:ext cx="1905000" cy="24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postfiles14.naver.net/20130701_45/bankstory78_1372652972006zFYxw_JPEG/%B9%F6%B3%C3%C5%B01.jpg?type=w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6" t="3284"/>
          <a:stretch/>
        </p:blipFill>
        <p:spPr bwMode="auto">
          <a:xfrm>
            <a:off x="7308304" y="0"/>
            <a:ext cx="1835696" cy="24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ענן 1"/>
          <p:cNvSpPr/>
          <p:nvPr/>
        </p:nvSpPr>
        <p:spPr>
          <a:xfrm>
            <a:off x="2411761" y="2770188"/>
            <a:ext cx="4303364" cy="20161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Israel’s Dairy Network</a:t>
            </a:r>
          </a:p>
          <a:p>
            <a:pPr algn="ctr" rtl="0">
              <a:defRPr/>
            </a:pPr>
            <a:r>
              <a:rPr lang="en-US" dirty="0"/>
              <a:t>http://www.icba.org.il</a:t>
            </a:r>
            <a:endParaRPr lang="he-IL" dirty="0"/>
          </a:p>
        </p:txBody>
      </p:sp>
      <p:pic>
        <p:nvPicPr>
          <p:cNvPr id="5" name="Picture 12" descr="icba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123721"/>
            <a:ext cx="1368530" cy="6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31" descr="logo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8429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תמונה 30" descr="refor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925513"/>
            <a:ext cx="846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תמונה 32" descr="gimalaia_25750_(1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643313"/>
            <a:ext cx="11334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תמונה 34" descr="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96950"/>
            <a:ext cx="9794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29"/>
          <p:cNvSpPr txBox="1">
            <a:spLocks noChangeArrowheads="1"/>
          </p:cNvSpPr>
          <p:nvPr/>
        </p:nvSpPr>
        <p:spPr bwMode="auto">
          <a:xfrm>
            <a:off x="346075" y="292576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Israel artificial insemination  company:</a:t>
            </a:r>
            <a:endParaRPr lang="he-IL" altLang="ko-KR" sz="1200">
              <a:cs typeface="David" pitchFamily="34" charset="-79"/>
            </a:endParaRPr>
          </a:p>
        </p:txBody>
      </p:sp>
      <p:sp>
        <p:nvSpPr>
          <p:cNvPr id="17417" name="TextBox 30"/>
          <p:cNvSpPr txBox="1">
            <a:spLocks noChangeArrowheads="1"/>
          </p:cNvSpPr>
          <p:nvPr/>
        </p:nvSpPr>
        <p:spPr bwMode="auto">
          <a:xfrm>
            <a:off x="5060950" y="1925638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Israel’s national dairy council </a:t>
            </a:r>
            <a:endParaRPr lang="he-IL" altLang="ko-KR" sz="1200">
              <a:cs typeface="David" pitchFamily="34" charset="-79"/>
            </a:endParaRPr>
          </a:p>
        </p:txBody>
      </p:sp>
      <p:sp>
        <p:nvSpPr>
          <p:cNvPr id="17418" name="TextBox 31"/>
          <p:cNvSpPr txBox="1">
            <a:spLocks noChangeArrowheads="1"/>
          </p:cNvSpPr>
          <p:nvPr/>
        </p:nvSpPr>
        <p:spPr bwMode="auto">
          <a:xfrm>
            <a:off x="346075" y="178276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Israel’s national dairy farmers association</a:t>
            </a:r>
            <a:endParaRPr lang="he-IL" altLang="ko-KR" sz="1200">
              <a:cs typeface="David" pitchFamily="34" charset="-79"/>
            </a:endParaRPr>
          </a:p>
        </p:txBody>
      </p:sp>
      <p:sp>
        <p:nvSpPr>
          <p:cNvPr id="17419" name="TextBox 32"/>
          <p:cNvSpPr txBox="1">
            <a:spLocks noChangeArrowheads="1"/>
          </p:cNvSpPr>
          <p:nvPr/>
        </p:nvSpPr>
        <p:spPr bwMode="auto">
          <a:xfrm>
            <a:off x="7561263" y="1779588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Israel’s national Udder health &amp; milk quality unit </a:t>
            </a:r>
            <a:endParaRPr lang="he-IL" altLang="ko-KR" sz="1200">
              <a:cs typeface="David" pitchFamily="34" charset="-79"/>
            </a:endParaRPr>
          </a:p>
        </p:txBody>
      </p:sp>
      <p:sp>
        <p:nvSpPr>
          <p:cNvPr id="17420" name="TextBox 34"/>
          <p:cNvSpPr txBox="1">
            <a:spLocks noChangeArrowheads="1"/>
          </p:cNvSpPr>
          <p:nvPr/>
        </p:nvSpPr>
        <p:spPr bwMode="auto">
          <a:xfrm>
            <a:off x="2560638" y="1779588"/>
            <a:ext cx="179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Israel national veterinary cooperative </a:t>
            </a:r>
            <a:endParaRPr lang="he-IL" altLang="ko-KR" sz="1200">
              <a:cs typeface="David" pitchFamily="34" charset="-79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 rot="10800000" flipV="1">
            <a:off x="6072188" y="2071688"/>
            <a:ext cx="1357312" cy="92868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rot="5400000">
            <a:off x="4952207" y="2480469"/>
            <a:ext cx="385762" cy="1397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2000250" y="2214563"/>
            <a:ext cx="1214438" cy="7143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V="1">
            <a:off x="2071688" y="4357688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rot="16200000" flipH="1">
            <a:off x="3464719" y="2464594"/>
            <a:ext cx="500062" cy="2857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תמונה 33" descr="77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429250"/>
            <a:ext cx="5794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תמונה 36" descr="taralogo+slog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429250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תמונה 37" descr="185112~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357813"/>
            <a:ext cx="12858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תמונה 25" descr="600077432n9.gif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357813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TextBox 25"/>
          <p:cNvSpPr txBox="1">
            <a:spLocks noChangeArrowheads="1"/>
          </p:cNvSpPr>
          <p:nvPr/>
        </p:nvSpPr>
        <p:spPr bwMode="auto">
          <a:xfrm>
            <a:off x="5203825" y="4786313"/>
            <a:ext cx="300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cs typeface="David" pitchFamily="34" charset="-79"/>
              </a:rPr>
              <a:t>Israel’s  dairy companies:</a:t>
            </a:r>
            <a:endParaRPr lang="he-IL" altLang="ko-KR" sz="1600" b="1">
              <a:cs typeface="David" pitchFamily="34" charset="-79"/>
            </a:endParaRPr>
          </a:p>
        </p:txBody>
      </p:sp>
      <p:sp>
        <p:nvSpPr>
          <p:cNvPr id="17431" name="TextBox 28"/>
          <p:cNvSpPr txBox="1">
            <a:spLocks noChangeArrowheads="1"/>
          </p:cNvSpPr>
          <p:nvPr/>
        </p:nvSpPr>
        <p:spPr bwMode="auto">
          <a:xfrm>
            <a:off x="1562100" y="4876800"/>
            <a:ext cx="2081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600" b="1">
                <a:cs typeface="David" pitchFamily="34" charset="-79"/>
              </a:rPr>
              <a:t>Suppliers:</a:t>
            </a:r>
            <a:endParaRPr lang="he-IL" altLang="ko-KR" sz="1600" b="1">
              <a:cs typeface="David" pitchFamily="34" charset="-79"/>
            </a:endParaRPr>
          </a:p>
        </p:txBody>
      </p:sp>
      <p:cxnSp>
        <p:nvCxnSpPr>
          <p:cNvPr id="47" name="מחבר חץ ישר 46"/>
          <p:cNvCxnSpPr/>
          <p:nvPr/>
        </p:nvCxnSpPr>
        <p:spPr>
          <a:xfrm rot="16200000" flipV="1">
            <a:off x="6250782" y="4250531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3" name="Picture 4" descr="http://www.milk.org.il/info/pics_db/cowshed/large/l-refet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06750"/>
            <a:ext cx="1289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מחבר חץ ישר 58"/>
          <p:cNvCxnSpPr/>
          <p:nvPr/>
        </p:nvCxnSpPr>
        <p:spPr>
          <a:xfrm rot="10800000">
            <a:off x="6572250" y="3571875"/>
            <a:ext cx="714375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 flipV="1">
            <a:off x="1643063" y="3357563"/>
            <a:ext cx="1071562" cy="714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מלבן מעוגל 73"/>
          <p:cNvSpPr/>
          <p:nvPr/>
        </p:nvSpPr>
        <p:spPr>
          <a:xfrm>
            <a:off x="285750" y="285750"/>
            <a:ext cx="6429375" cy="452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defRPr/>
            </a:pPr>
            <a:r>
              <a:rPr lang="en-US" dirty="0"/>
              <a:t>The Israeli  “Dairy Cloud”  - The “Milk Network”</a:t>
            </a:r>
            <a:endParaRPr lang="he-IL" dirty="0"/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7500938" y="2928938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>
                <a:cs typeface="David" pitchFamily="34" charset="-79"/>
              </a:rPr>
              <a:t>The Farmers </a:t>
            </a:r>
            <a:endParaRPr lang="he-IL" altLang="ko-KR" sz="1200">
              <a:cs typeface="David" pitchFamily="34" charset="-79"/>
            </a:endParaRPr>
          </a:p>
        </p:txBody>
      </p:sp>
      <p:pic>
        <p:nvPicPr>
          <p:cNvPr id="17438" name="Picture 4" descr="http://www.milk.org.il/info/pics_db/cowshed/large/l-refet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357563"/>
            <a:ext cx="1289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" descr="http://www.milk.org.il/info/pics_db/cowshed/large/l-refet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00438"/>
            <a:ext cx="1289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4" descr="http://www.milk.org.il/info/pics_db/cowshed/large/l-refet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643313"/>
            <a:ext cx="1289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תמונה 33" descr="ambal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643563"/>
            <a:ext cx="1428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תמונה 34" descr="logo_ga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429250"/>
            <a:ext cx="5715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276"/>
          <p:cNvSpPr/>
          <p:nvPr/>
        </p:nvSpPr>
        <p:spPr>
          <a:xfrm>
            <a:off x="8142539" y="1363466"/>
            <a:ext cx="1001461" cy="4635659"/>
          </a:xfrm>
          <a:prstGeom prst="rect">
            <a:avLst/>
          </a:prstGeom>
          <a:noFill/>
          <a:ln>
            <a:solidFill>
              <a:srgbClr val="9999FF"/>
            </a:solidFill>
            <a:prstDash val="dash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426451" y="1365770"/>
            <a:ext cx="716088" cy="4635659"/>
          </a:xfrm>
          <a:prstGeom prst="rect">
            <a:avLst/>
          </a:prstGeom>
          <a:noFill/>
          <a:ln>
            <a:solidFill>
              <a:srgbClr val="FF6699"/>
            </a:solidFill>
            <a:prstDash val="dash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630215" y="1368986"/>
            <a:ext cx="1793824" cy="46305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423675" y="846322"/>
            <a:ext cx="718863" cy="517871"/>
          </a:xfrm>
          <a:prstGeom prst="rect">
            <a:avLst/>
          </a:prstGeom>
          <a:solidFill>
            <a:srgbClr val="FF6699"/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מועצת החלב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97426"/>
            <a:ext cx="9143999" cy="2314904"/>
          </a:xfrm>
          <a:prstGeom prst="rect">
            <a:avLst/>
          </a:prstGeom>
          <a:solidFill>
            <a:srgbClr val="92D050"/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 rtl="1"/>
            <a:endParaRPr lang="he-IL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4857" y="1365091"/>
            <a:ext cx="1274743" cy="463565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3979" y="848838"/>
            <a:ext cx="1275587" cy="515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שירותים בזירת המכרזים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152" y="840474"/>
            <a:ext cx="4151657" cy="525208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שירותים למחלבות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86" y="1367409"/>
            <a:ext cx="4146998" cy="4624850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4474609" y="1497985"/>
            <a:ext cx="1033217" cy="4325192"/>
            <a:chOff x="5910390" y="1010428"/>
            <a:chExt cx="1377622" cy="5766922"/>
          </a:xfrm>
        </p:grpSpPr>
        <p:sp>
          <p:nvSpPr>
            <p:cNvPr id="43" name="Rectangle 42"/>
            <p:cNvSpPr/>
            <p:nvPr/>
          </p:nvSpPr>
          <p:spPr>
            <a:xfrm>
              <a:off x="5910390" y="2452646"/>
              <a:ext cx="286650" cy="286246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והעברה נתוני פרות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74764" y="2464277"/>
              <a:ext cx="286650" cy="286246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העברת נתוני סוחרים</a:t>
              </a:r>
              <a:endParaRPr lang="he-IL" sz="825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35121" y="2464277"/>
              <a:ext cx="286650" cy="286246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נתוני מכרז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1362" y="2478151"/>
              <a:ext cx="286650" cy="286246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פענוח והעברה נתונים כספים של יצרנים</a:t>
              </a:r>
              <a:endParaRPr lang="he-IL" sz="825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2928" y="6155404"/>
              <a:ext cx="1003878" cy="6219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he-IL" sz="788" b="1" dirty="0">
                  <a:solidFill>
                    <a:schemeClr val="tx1"/>
                  </a:solidFill>
                </a:rPr>
                <a:t>בני בקר</a:t>
              </a:r>
            </a:p>
            <a:p>
              <a:pPr algn="ctr" rtl="0"/>
              <a:r>
                <a:rPr lang="he-IL" sz="788" dirty="0">
                  <a:solidFill>
                    <a:schemeClr val="tx1"/>
                  </a:solidFill>
                </a:rPr>
                <a:t>אפליקציה לזירת המכרז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92928" y="1010428"/>
              <a:ext cx="1003878" cy="6219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he-IL" sz="1200" b="1" dirty="0">
                  <a:solidFill>
                    <a:schemeClr val="tx1"/>
                  </a:solidFill>
                </a:rPr>
                <a:t>נעה </a:t>
              </a:r>
              <a:endParaRPr lang="he-IL" sz="788" b="1" dirty="0">
                <a:solidFill>
                  <a:schemeClr val="tx1"/>
                </a:solidFill>
              </a:endParaRPr>
            </a:p>
            <a:p>
              <a:pPr algn="ctr" rtl="0"/>
              <a:r>
                <a:rPr lang="he-IL" sz="800" dirty="0">
                  <a:solidFill>
                    <a:schemeClr val="tx1"/>
                  </a:solidFill>
                </a:rPr>
                <a:t>ניהול עדר</a:t>
              </a:r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6064515" y="1725800"/>
              <a:ext cx="1063682" cy="747939"/>
              <a:chOff x="6064515" y="1725800"/>
              <a:chExt cx="1063682" cy="747939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 flipV="1">
                <a:off x="6064515" y="1725800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6418236" y="1730365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V="1">
                <a:off x="6760207" y="1725800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flipV="1">
                <a:off x="7128197" y="1733750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6064515" y="1732278"/>
                <a:ext cx="10636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6064515" y="5316879"/>
              <a:ext cx="1063682" cy="754525"/>
              <a:chOff x="6064515" y="5316879"/>
              <a:chExt cx="1063682" cy="754525"/>
            </a:xfrm>
          </p:grpSpPr>
          <p:cxnSp>
            <p:nvCxnSpPr>
              <p:cNvPr id="179" name="Straight Arrow Connector 178"/>
              <p:cNvCxnSpPr/>
              <p:nvPr/>
            </p:nvCxnSpPr>
            <p:spPr>
              <a:xfrm flipV="1">
                <a:off x="6064515" y="5323465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V="1">
                <a:off x="6418236" y="531687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V="1">
                <a:off x="6760207" y="5323465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6064515" y="6054709"/>
                <a:ext cx="10636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V="1">
                <a:off x="7128197" y="5331415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8" name="Group 277"/>
          <p:cNvGrpSpPr/>
          <p:nvPr/>
        </p:nvGrpSpPr>
        <p:grpSpPr>
          <a:xfrm>
            <a:off x="285490" y="1510557"/>
            <a:ext cx="3989402" cy="4326451"/>
            <a:chOff x="380647" y="937981"/>
            <a:chExt cx="5319203" cy="5768601"/>
          </a:xfrm>
        </p:grpSpPr>
        <p:sp>
          <p:nvSpPr>
            <p:cNvPr id="26" name="Rectangle 25"/>
            <p:cNvSpPr/>
            <p:nvPr/>
          </p:nvSpPr>
          <p:spPr>
            <a:xfrm>
              <a:off x="380647" y="2363700"/>
              <a:ext cx="286650" cy="2845542"/>
            </a:xfrm>
            <a:prstGeom prst="rect">
              <a:avLst/>
            </a:prstGeom>
            <a:noFill/>
            <a:ln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העברת נתוני חשבוניות</a:t>
              </a:r>
              <a:endParaRPr lang="he-IL" sz="825" b="1" dirty="0">
                <a:solidFill>
                  <a:schemeClr val="tx1"/>
                </a:solidFill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481929" y="937981"/>
              <a:ext cx="5217921" cy="5768601"/>
              <a:chOff x="481929" y="937981"/>
              <a:chExt cx="5217921" cy="576860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81929" y="6084636"/>
                <a:ext cx="1003878" cy="62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sz="788" b="1" dirty="0">
                    <a:solidFill>
                      <a:schemeClr val="tx1"/>
                    </a:solidFill>
                  </a:rPr>
                  <a:t>טרה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אפליקציה 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ליצרנים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125" y="2363700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העברת כרטסות פיננסיות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20437" y="2363700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 rtl="0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משלוחי חלב 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482595" y="2373698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איכות חלב 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55263" y="2373698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תחשיב והעברת נתוני תמחיר לחלב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8367" y="2365748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מעבדה 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32" descr="icba-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58978" y="6033061"/>
                <a:ext cx="1368530" cy="6622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pic>
            <p:nvPicPr>
              <p:cNvPr id="35" name="תמונה 36" descr="taralogo+slogan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898" y="948127"/>
                <a:ext cx="989618" cy="6314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תמונה 34" descr="logo_gad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148" y="947507"/>
                <a:ext cx="484711" cy="62339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3253300" y="6066422"/>
                <a:ext cx="1003878" cy="62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sz="788" b="1" dirty="0">
                    <a:solidFill>
                      <a:schemeClr val="tx1"/>
                    </a:solidFill>
                  </a:rPr>
                  <a:t>גד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אפליקציה ליצרנים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725803" y="2360315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 rtl="0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משלוחי חלב 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87961" y="2359162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איכות חלב 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60629" y="2359162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תחשיב והעברת נתוני תמחיר לחלב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813733" y="2362363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מעבדה 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V="1">
                <a:off x="556360" y="162575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תמונה 33" descr="776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1443" y="937981"/>
                <a:ext cx="491443" cy="6314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7" name="Straight Arrow Connector 66"/>
              <p:cNvCxnSpPr/>
              <p:nvPr/>
            </p:nvCxnSpPr>
            <p:spPr>
              <a:xfrm flipV="1">
                <a:off x="910081" y="161917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1252052" y="162575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1620042" y="1622558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1988033" y="162575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2356023" y="162575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56360" y="1622558"/>
                <a:ext cx="179966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837842" y="5196461"/>
                <a:ext cx="436610" cy="7801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endCxn id="29" idx="2"/>
              </p:cNvCxnSpPr>
              <p:nvPr/>
            </p:nvCxnSpPr>
            <p:spPr>
              <a:xfrm flipV="1">
                <a:off x="978476" y="5219240"/>
                <a:ext cx="647444" cy="7538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30" idx="2"/>
              </p:cNvCxnSpPr>
              <p:nvPr/>
            </p:nvCxnSpPr>
            <p:spPr>
              <a:xfrm flipV="1">
                <a:off x="1181226" y="5219240"/>
                <a:ext cx="817362" cy="7462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31" idx="2"/>
              </p:cNvCxnSpPr>
              <p:nvPr/>
            </p:nvCxnSpPr>
            <p:spPr>
              <a:xfrm flipV="1">
                <a:off x="1363039" y="5211290"/>
                <a:ext cx="988653" cy="762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1264491" y="5203311"/>
                <a:ext cx="356280" cy="7550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893376" y="163659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3247097" y="1641158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3589068" y="163659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3957058" y="164454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893376" y="1643071"/>
                <a:ext cx="10636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endCxn id="39" idx="2"/>
              </p:cNvCxnSpPr>
              <p:nvPr/>
            </p:nvCxnSpPr>
            <p:spPr>
              <a:xfrm flipH="1" flipV="1">
                <a:off x="2869128" y="5205857"/>
                <a:ext cx="356887" cy="767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endCxn id="40" idx="2"/>
              </p:cNvCxnSpPr>
              <p:nvPr/>
            </p:nvCxnSpPr>
            <p:spPr>
              <a:xfrm flipH="1" flipV="1">
                <a:off x="3231286" y="5204704"/>
                <a:ext cx="226123" cy="7684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3610883" y="5218272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endCxn id="30" idx="2"/>
              </p:cNvCxnSpPr>
              <p:nvPr/>
            </p:nvCxnSpPr>
            <p:spPr>
              <a:xfrm flipH="1" flipV="1">
                <a:off x="1998588" y="5219240"/>
                <a:ext cx="209779" cy="762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2351692" y="5201457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1627884" y="5211971"/>
                <a:ext cx="298560" cy="7463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2495829" y="5196939"/>
                <a:ext cx="366980" cy="7852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40" idx="2"/>
              </p:cNvCxnSpPr>
              <p:nvPr/>
            </p:nvCxnSpPr>
            <p:spPr>
              <a:xfrm flipV="1">
                <a:off x="2655805" y="5204704"/>
                <a:ext cx="575481" cy="7587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endCxn id="41" idx="2"/>
              </p:cNvCxnSpPr>
              <p:nvPr/>
            </p:nvCxnSpPr>
            <p:spPr>
              <a:xfrm flipV="1">
                <a:off x="2790814" y="5204704"/>
                <a:ext cx="813140" cy="767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endCxn id="42" idx="2"/>
              </p:cNvCxnSpPr>
              <p:nvPr/>
            </p:nvCxnSpPr>
            <p:spPr>
              <a:xfrm flipV="1">
                <a:off x="2987526" y="5207905"/>
                <a:ext cx="969532" cy="766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/>
              <p:cNvSpPr/>
              <p:nvPr/>
            </p:nvSpPr>
            <p:spPr>
              <a:xfrm>
                <a:off x="2945941" y="947506"/>
                <a:ext cx="1003878" cy="62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sz="788" b="1" dirty="0">
                    <a:solidFill>
                      <a:schemeClr val="tx1"/>
                    </a:solidFill>
                  </a:rPr>
                  <a:t>גד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מערכת 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קבלת חלב</a:t>
                </a: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 flipV="1">
                <a:off x="4336358" y="1641157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4671711" y="164132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4166196" y="2373381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העברת נתוני חשבוניות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512701" y="2369995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העברת כרטסות פיננסיות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4336358" y="1641157"/>
                <a:ext cx="33535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4109917" y="5222140"/>
                <a:ext cx="198916" cy="760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4316343" y="5222140"/>
                <a:ext cx="339403" cy="7509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V="1">
                <a:off x="3949344" y="5214239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Rectangle 158"/>
              <p:cNvSpPr/>
              <p:nvPr/>
            </p:nvSpPr>
            <p:spPr>
              <a:xfrm>
                <a:off x="5017455" y="2348342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 rtl="0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משלוחי חלב </a:t>
                </a:r>
                <a:endParaRPr lang="he-IL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379613" y="2358340"/>
                <a:ext cx="286650" cy="2845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1" anchor="ctr"/>
              <a:lstStyle/>
              <a:p>
                <a:pPr algn="ctr"/>
                <a:r>
                  <a:rPr lang="he-IL" sz="825" dirty="0">
                    <a:solidFill>
                      <a:schemeClr val="tx1"/>
                    </a:solidFill>
                  </a:rPr>
                  <a:t>עיבוד והעברת נתוני איכות חלב </a:t>
                </a:r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V="1">
                <a:off x="5180134" y="1629336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5515487" y="1629502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180134" y="1629336"/>
                <a:ext cx="33535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>
                <a:off x="4695972" y="6066214"/>
                <a:ext cx="1003878" cy="62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stealth" w="med" len="lg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he-IL" sz="788" b="1" dirty="0">
                    <a:solidFill>
                      <a:schemeClr val="tx1"/>
                    </a:solidFill>
                  </a:rPr>
                  <a:t>תנובה</a:t>
                </a:r>
              </a:p>
              <a:p>
                <a:pPr algn="ctr" rtl="0"/>
                <a:r>
                  <a:rPr lang="he-IL" sz="788" dirty="0">
                    <a:solidFill>
                      <a:schemeClr val="tx1"/>
                    </a:solidFill>
                  </a:rPr>
                  <a:t>אפליקציה ליצרנים</a:t>
                </a:r>
              </a:p>
            </p:txBody>
          </p: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547915" y="523312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 flipV="1">
                <a:off x="689599" y="5222139"/>
                <a:ext cx="193669" cy="7545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flipV="1">
                <a:off x="5178742" y="5193387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 flipV="1">
                <a:off x="5514095" y="5193553"/>
                <a:ext cx="0" cy="739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547915" y="5963748"/>
                <a:ext cx="8168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3213238" y="5965501"/>
                <a:ext cx="10988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1603746" y="5963453"/>
                <a:ext cx="1408707" cy="1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5178742" y="5941446"/>
                <a:ext cx="3441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oup 267"/>
          <p:cNvGrpSpPr/>
          <p:nvPr/>
        </p:nvGrpSpPr>
        <p:grpSpPr>
          <a:xfrm>
            <a:off x="5739434" y="1497474"/>
            <a:ext cx="1559475" cy="4325703"/>
            <a:chOff x="7596826" y="920538"/>
            <a:chExt cx="2079300" cy="5767604"/>
          </a:xfrm>
        </p:grpSpPr>
        <p:sp>
          <p:nvSpPr>
            <p:cNvPr id="243" name="Rectangle 242"/>
            <p:cNvSpPr/>
            <p:nvPr/>
          </p:nvSpPr>
          <p:spPr>
            <a:xfrm>
              <a:off x="7605585" y="2387389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 rtl="0"/>
              <a:r>
                <a:rPr lang="he-IL" sz="825" dirty="0">
                  <a:solidFill>
                    <a:schemeClr val="tx1"/>
                  </a:solidFill>
                </a:rPr>
                <a:t>הזמנת ארגזים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965125" y="2381146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מבחן פרים 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314741" y="2381146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כיכר הבקר 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8663563" y="2381146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חלב יומי 90 יום 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604788" y="920538"/>
              <a:ext cx="2071338" cy="6219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788" b="1" dirty="0">
                  <a:solidFill>
                    <a:schemeClr val="tx1"/>
                  </a:solidFill>
                </a:rPr>
                <a:t>ICBA</a:t>
              </a:r>
              <a:endParaRPr lang="he-IL" sz="788" b="1" dirty="0">
                <a:solidFill>
                  <a:schemeClr val="tx1"/>
                </a:solidFill>
              </a:endParaRPr>
            </a:p>
            <a:p>
              <a:pPr algn="ctr" rtl="0"/>
              <a:r>
                <a:rPr lang="he-IL" sz="788" b="1" dirty="0">
                  <a:solidFill>
                    <a:schemeClr val="tx1"/>
                  </a:solidFill>
                </a:rPr>
                <a:t>אפליקציית התאחדות</a:t>
              </a:r>
            </a:p>
            <a:p>
              <a:pPr algn="ctr" rtl="0"/>
              <a:endParaRPr lang="he-IL" sz="788" b="1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9025049" y="2386484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לוח מודעות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9402067" y="2374428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מערכת סקרים</a:t>
              </a:r>
            </a:p>
          </p:txBody>
        </p:sp>
        <p:pic>
          <p:nvPicPr>
            <p:cNvPr id="252" name="Picture 251" descr="icba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826" y="6025937"/>
              <a:ext cx="1368530" cy="662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55" name="Straight Arrow Connector 254"/>
            <p:cNvCxnSpPr/>
            <p:nvPr/>
          </p:nvCxnSpPr>
          <p:spPr>
            <a:xfrm flipV="1">
              <a:off x="7739433" y="163780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flipV="1">
              <a:off x="8093154" y="1631217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V="1">
              <a:off x="8435125" y="163780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V="1">
              <a:off x="8803115" y="1634602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V="1">
              <a:off x="9171106" y="163780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9539096" y="163780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739433" y="1634602"/>
              <a:ext cx="1799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V="1">
              <a:off x="7724608" y="524345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8078329" y="5236867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8420300" y="524345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724608" y="5974697"/>
              <a:ext cx="1063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8788290" y="5251403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Rectangle 275"/>
          <p:cNvSpPr/>
          <p:nvPr/>
        </p:nvSpPr>
        <p:spPr>
          <a:xfrm>
            <a:off x="8142538" y="846322"/>
            <a:ext cx="1001462" cy="517871"/>
          </a:xfrm>
          <a:prstGeom prst="rect">
            <a:avLst/>
          </a:prstGeom>
          <a:solidFill>
            <a:srgbClr val="9999FF"/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החקלאית</a:t>
            </a:r>
          </a:p>
        </p:txBody>
      </p:sp>
      <p:grpSp>
        <p:nvGrpSpPr>
          <p:cNvPr id="306" name="Group 305"/>
          <p:cNvGrpSpPr/>
          <p:nvPr/>
        </p:nvGrpSpPr>
        <p:grpSpPr>
          <a:xfrm>
            <a:off x="7494432" y="1473301"/>
            <a:ext cx="586652" cy="4363706"/>
            <a:chOff x="9457327" y="888308"/>
            <a:chExt cx="782202" cy="5818274"/>
          </a:xfrm>
        </p:grpSpPr>
        <p:sp>
          <p:nvSpPr>
            <p:cNvPr id="269" name="Rectangle 268"/>
            <p:cNvSpPr/>
            <p:nvPr/>
          </p:nvSpPr>
          <p:spPr>
            <a:xfrm>
              <a:off x="9457327" y="6084636"/>
              <a:ext cx="771051" cy="621946"/>
            </a:xfrm>
            <a:prstGeom prst="rect">
              <a:avLst/>
            </a:prstGeom>
            <a:noFill/>
            <a:ln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he-IL" sz="788" b="1" dirty="0">
                  <a:solidFill>
                    <a:schemeClr val="tx1"/>
                  </a:solidFill>
                </a:rPr>
                <a:t>מועצת החלב</a:t>
              </a:r>
            </a:p>
            <a:p>
              <a:pPr algn="ctr" rtl="0"/>
              <a:r>
                <a:rPr lang="he-IL" sz="788" dirty="0">
                  <a:solidFill>
                    <a:schemeClr val="tx1"/>
                  </a:solidFill>
                </a:rPr>
                <a:t>אפליקציה</a:t>
              </a:r>
            </a:p>
          </p:txBody>
        </p:sp>
        <p:pic>
          <p:nvPicPr>
            <p:cNvPr id="270" name="תמונה 34" descr="logo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203" y="888308"/>
              <a:ext cx="739326" cy="65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3" name="Rectangle 272"/>
            <p:cNvSpPr/>
            <p:nvPr/>
          </p:nvSpPr>
          <p:spPr>
            <a:xfrm>
              <a:off x="9526511" y="2388583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נתוני מכסות</a:t>
              </a: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903764" y="2386484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נתוני משתמשים</a:t>
              </a:r>
            </a:p>
          </p:txBody>
        </p:sp>
        <p:cxnSp>
          <p:nvCxnSpPr>
            <p:cNvPr id="280" name="Straight Arrow Connector 279"/>
            <p:cNvCxnSpPr/>
            <p:nvPr/>
          </p:nvCxnSpPr>
          <p:spPr>
            <a:xfrm flipV="1">
              <a:off x="9705440" y="1636744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V="1">
              <a:off x="10040793" y="1636910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9705440" y="1636744"/>
              <a:ext cx="335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9694289" y="5241178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V="1">
              <a:off x="10029642" y="5241344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9694289" y="5977152"/>
              <a:ext cx="335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/>
          <p:cNvGrpSpPr/>
          <p:nvPr/>
        </p:nvGrpSpPr>
        <p:grpSpPr>
          <a:xfrm>
            <a:off x="8254419" y="1489111"/>
            <a:ext cx="777703" cy="4347896"/>
            <a:chOff x="10437188" y="909387"/>
            <a:chExt cx="1036937" cy="5797195"/>
          </a:xfrm>
        </p:grpSpPr>
        <p:sp>
          <p:nvSpPr>
            <p:cNvPr id="286" name="Rectangle 285"/>
            <p:cNvSpPr/>
            <p:nvPr/>
          </p:nvSpPr>
          <p:spPr>
            <a:xfrm>
              <a:off x="10437188" y="2396020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נתוני תעודות משלוח</a:t>
              </a: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0814441" y="2393921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מאגר תרופות</a:t>
              </a:r>
            </a:p>
          </p:txBody>
        </p:sp>
        <p:cxnSp>
          <p:nvCxnSpPr>
            <p:cNvPr id="288" name="Straight Arrow Connector 287"/>
            <p:cNvCxnSpPr/>
            <p:nvPr/>
          </p:nvCxnSpPr>
          <p:spPr>
            <a:xfrm flipV="1">
              <a:off x="10582664" y="1633030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10929168" y="1633196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V="1">
              <a:off x="10604966" y="5248615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10940319" y="5248781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11200066" y="2396020"/>
              <a:ext cx="274059" cy="28548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825" dirty="0">
                  <a:solidFill>
                    <a:schemeClr val="tx1"/>
                  </a:solidFill>
                </a:rPr>
                <a:t>עיבוד והעברת נתוני הזמנות</a:t>
              </a:r>
            </a:p>
          </p:txBody>
        </p:sp>
        <p:cxnSp>
          <p:nvCxnSpPr>
            <p:cNvPr id="294" name="Straight Arrow Connector 293"/>
            <p:cNvCxnSpPr/>
            <p:nvPr/>
          </p:nvCxnSpPr>
          <p:spPr>
            <a:xfrm flipV="1">
              <a:off x="11315744" y="1633030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1315744" y="5250838"/>
              <a:ext cx="0" cy="7399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0582664" y="1619173"/>
              <a:ext cx="733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10604966" y="5986985"/>
              <a:ext cx="733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2" name="Picture 31" descr="logo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581" y="909387"/>
              <a:ext cx="813883" cy="6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Rectangle 303"/>
            <p:cNvSpPr/>
            <p:nvPr/>
          </p:nvSpPr>
          <p:spPr>
            <a:xfrm>
              <a:off x="10438380" y="6084636"/>
              <a:ext cx="1003878" cy="6219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stealth" w="med" len="lg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he-IL" sz="788" b="1" dirty="0">
                  <a:solidFill>
                    <a:schemeClr val="tx1"/>
                  </a:solidFill>
                </a:rPr>
                <a:t>החקלאית</a:t>
              </a:r>
            </a:p>
            <a:p>
              <a:pPr algn="ctr" rtl="0"/>
              <a:r>
                <a:rPr lang="he-IL" sz="788" dirty="0">
                  <a:solidFill>
                    <a:schemeClr val="tx1"/>
                  </a:solidFill>
                </a:rPr>
                <a:t>אפליקציה</a:t>
              </a:r>
            </a:p>
          </p:txBody>
        </p:sp>
      </p:grpSp>
      <p:sp>
        <p:nvSpPr>
          <p:cNvPr id="308" name="Rectangle 307"/>
          <p:cNvSpPr/>
          <p:nvPr/>
        </p:nvSpPr>
        <p:spPr>
          <a:xfrm>
            <a:off x="0" y="840474"/>
            <a:ext cx="215672" cy="5164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he-IL" sz="1050" b="1" dirty="0">
                <a:solidFill>
                  <a:schemeClr val="tx1"/>
                </a:solidFill>
              </a:rPr>
              <a:t>פלטפורמת השירותים (אפליקציות ייחודיות) של </a:t>
            </a:r>
            <a:r>
              <a:rPr lang="en-US" sz="1050" b="1" dirty="0">
                <a:solidFill>
                  <a:schemeClr val="tx1"/>
                </a:solidFill>
              </a:rPr>
              <a:t>AKOL</a:t>
            </a:r>
            <a:endParaRPr lang="he-IL" sz="1050" b="1" dirty="0">
              <a:solidFill>
                <a:schemeClr val="tx1"/>
              </a:solidFill>
            </a:endParaRPr>
          </a:p>
        </p:txBody>
      </p:sp>
      <p:sp>
        <p:nvSpPr>
          <p:cNvPr id="309" name="Rectangle 308"/>
          <p:cNvSpPr/>
          <p:nvPr/>
        </p:nvSpPr>
        <p:spPr>
          <a:xfrm flipV="1">
            <a:off x="215672" y="5965672"/>
            <a:ext cx="4141027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1" name="Rectangle 310"/>
          <p:cNvSpPr/>
          <p:nvPr/>
        </p:nvSpPr>
        <p:spPr>
          <a:xfrm flipV="1">
            <a:off x="4360829" y="5970451"/>
            <a:ext cx="1269649" cy="34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2" name="Rectangle 311"/>
          <p:cNvSpPr/>
          <p:nvPr/>
        </p:nvSpPr>
        <p:spPr>
          <a:xfrm flipV="1">
            <a:off x="5629358" y="5964827"/>
            <a:ext cx="1794317" cy="35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3" name="Rectangle 312"/>
          <p:cNvSpPr/>
          <p:nvPr/>
        </p:nvSpPr>
        <p:spPr>
          <a:xfrm flipV="1">
            <a:off x="7423676" y="5965671"/>
            <a:ext cx="718500" cy="40703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314" name="Rectangle 313"/>
          <p:cNvSpPr/>
          <p:nvPr/>
        </p:nvSpPr>
        <p:spPr>
          <a:xfrm flipV="1">
            <a:off x="8148254" y="5963201"/>
            <a:ext cx="995747" cy="37548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5" name="Rectangle 314"/>
          <p:cNvSpPr/>
          <p:nvPr/>
        </p:nvSpPr>
        <p:spPr>
          <a:xfrm>
            <a:off x="5628559" y="855494"/>
            <a:ext cx="1799708" cy="5155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אתר התאחדות</a:t>
            </a:r>
          </a:p>
        </p:txBody>
      </p:sp>
      <p:sp>
        <p:nvSpPr>
          <p:cNvPr id="2" name="מלבן 1"/>
          <p:cNvSpPr/>
          <p:nvPr/>
        </p:nvSpPr>
        <p:spPr>
          <a:xfrm>
            <a:off x="209086" y="6372036"/>
            <a:ext cx="870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פלטפורמת אינטגרציה לשירותים הכוללת אפליקציות ייחודיות של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AKOL</a:t>
            </a:r>
            <a:endParaRPr lang="he-IL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041936" y="5999125"/>
            <a:ext cx="3323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1400" b="1" dirty="0">
                <a:cs typeface="David" pitchFamily="2" charset="-79"/>
              </a:rPr>
              <a:t>בנוסף ישנם שירותים ייחודיים לבני בקר ושיאון</a:t>
            </a:r>
          </a:p>
        </p:txBody>
      </p:sp>
      <p:sp>
        <p:nvSpPr>
          <p:cNvPr id="10" name="חץ מעוקל שמאלה 9"/>
          <p:cNvSpPr/>
          <p:nvPr/>
        </p:nvSpPr>
        <p:spPr>
          <a:xfrm>
            <a:off x="8329714" y="6131798"/>
            <a:ext cx="207645" cy="249530"/>
          </a:xfrm>
          <a:prstGeom prst="curvedLeftArrow">
            <a:avLst/>
          </a:prstGeom>
          <a:solidFill>
            <a:schemeClr val="tx1"/>
          </a:solidFill>
          <a:ln>
            <a:prstDash val="solid"/>
            <a:headEnd type="stealth" w="med" len="lg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55" name="Picture 2" descr="בני בקר">
            <a:hlinkClick r:id="rId8" tooltip="בני בקר"/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2" y="5661248"/>
            <a:ext cx="436586" cy="1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494266" y="476672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 dirty="0">
                <a:cs typeface="David" pitchFamily="2" charset="-79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35471" y="44624"/>
            <a:ext cx="4374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cs typeface="David" pitchFamily="2" charset="-79"/>
              </a:rPr>
              <a:t>D</a:t>
            </a:r>
            <a:r>
              <a:rPr lang="en-US" altLang="ko-KR" sz="2800" b="1" dirty="0">
                <a:cs typeface="David" pitchFamily="2" charset="-79"/>
              </a:rPr>
              <a:t>airy</a:t>
            </a:r>
            <a:r>
              <a:rPr lang="ko-KR" altLang="en-US" sz="2800" b="1" dirty="0">
                <a:cs typeface="David" pitchFamily="2" charset="-79"/>
              </a:rPr>
              <a:t> </a:t>
            </a:r>
            <a:r>
              <a:rPr lang="en-US" altLang="ko-KR" sz="2800" b="1" dirty="0">
                <a:cs typeface="David" pitchFamily="2" charset="-79"/>
              </a:rPr>
              <a:t>Network Structure</a:t>
            </a:r>
            <a:endParaRPr lang="he-IL" sz="2800" b="1" dirty="0"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93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439261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649606"/>
            <a:ext cx="8208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7D9FBB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FADA7A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B88472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cs typeface="David" panose="020E0502060401010101" pitchFamily="34" charset="-79"/>
              </a:rPr>
              <a:t>Israel</a:t>
            </a:r>
            <a:r>
              <a:rPr lang="ko-KR" altLang="en-US" sz="1800" b="1" dirty="0">
                <a:latin typeface="Arial" panose="020B0604020202020204" pitchFamily="34" charset="0"/>
                <a:cs typeface="David" panose="020E0502060401010101" pitchFamily="34" charset="-79"/>
              </a:rPr>
              <a:t> </a:t>
            </a:r>
            <a:r>
              <a:rPr lang="en-US" altLang="ko-KR" sz="1800" b="1" dirty="0">
                <a:latin typeface="Arial" panose="020B0604020202020204" pitchFamily="34" charset="0"/>
                <a:cs typeface="David" panose="020E0502060401010101" pitchFamily="34" charset="-79"/>
              </a:rPr>
              <a:t>Dairy </a:t>
            </a:r>
            <a:r>
              <a:rPr lang="en-US" altLang="ko-KR" sz="1800" b="1" dirty="0" err="1">
                <a:latin typeface="Arial" panose="020B0604020202020204" pitchFamily="34" charset="0"/>
                <a:cs typeface="David" panose="020E0502060401010101" pitchFamily="34" charset="-79"/>
              </a:rPr>
              <a:t>Fortal</a:t>
            </a:r>
            <a:r>
              <a:rPr lang="en-US" altLang="ko-KR" sz="1800" b="1" dirty="0">
                <a:latin typeface="Arial" panose="020B0604020202020204" pitchFamily="34" charset="0"/>
                <a:cs typeface="David" panose="020E0502060401010101" pitchFamily="34" charset="-79"/>
              </a:rPr>
              <a:t> (</a:t>
            </a:r>
            <a:r>
              <a:rPr lang="en-US" altLang="he-IL" sz="1800" b="1" dirty="0">
                <a:latin typeface="Arial" panose="020B0604020202020204" pitchFamily="34" charset="0"/>
                <a:cs typeface="David" panose="020E0502060401010101" pitchFamily="34" charset="-79"/>
                <a:hlinkClick r:id="rId3"/>
              </a:rPr>
              <a:t>www.icba.org.il</a:t>
            </a:r>
            <a:r>
              <a:rPr lang="en-US" altLang="he-IL" sz="1800" b="1" dirty="0">
                <a:latin typeface="Arial" panose="020B0604020202020204" pitchFamily="34" charset="0"/>
                <a:cs typeface="David" panose="020E0502060401010101" pitchFamily="34" charset="-79"/>
              </a:rPr>
              <a:t>) and connected sites</a:t>
            </a:r>
            <a:endParaRPr lang="he-IL" altLang="he-IL" sz="1800" b="1" dirty="0"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19460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108575"/>
            <a:ext cx="13763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130800"/>
            <a:ext cx="1311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תמונה 33" descr="7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256088"/>
            <a:ext cx="4778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תמונה 36" descr="taralogo+slog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תמונה 37" descr="185112~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471863"/>
            <a:ext cx="77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תמונה 34" descr="logo_ga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2414588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" descr="D:\A - TEMP 2010\AKOL\tara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30800"/>
            <a:ext cx="15128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תמונה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429000"/>
            <a:ext cx="15557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תמונה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54150"/>
            <a:ext cx="15017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תמונה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130800"/>
            <a:ext cx="11477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6" descr="http://www.mrh.co.il/main/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923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671386" y="6373368"/>
            <a:ext cx="3656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1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bg1"/>
                </a:solidFill>
                <a:cs typeface="David" pitchFamily="2" charset="-79"/>
              </a:rPr>
              <a:t>אתר/מערכת  בעל בסיס נתונים </a:t>
            </a:r>
            <a:r>
              <a:rPr lang="en-US" sz="2000" b="1" dirty="0">
                <a:solidFill>
                  <a:schemeClr val="bg1"/>
                </a:solidFill>
                <a:cs typeface="David" pitchFamily="2" charset="-79"/>
              </a:rPr>
              <a:t>SQL</a:t>
            </a:r>
            <a:endParaRPr lang="he-IL" sz="2000" b="1" dirty="0">
              <a:solidFill>
                <a:schemeClr val="bg1"/>
              </a:solidFill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93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124744"/>
            <a:ext cx="8579296" cy="4525963"/>
          </a:xfrm>
        </p:spPr>
        <p:txBody>
          <a:bodyPr/>
          <a:lstStyle/>
          <a:p>
            <a:r>
              <a:rPr lang="ko-KR" altLang="en-US" dirty="0"/>
              <a:t>산업</a:t>
            </a:r>
            <a:r>
              <a:rPr lang="ko-KR" altLang="en-US" b="1" dirty="0"/>
              <a:t>기술창업 초기지원</a:t>
            </a:r>
            <a:r>
              <a:rPr lang="en-US" altLang="ko-KR" b="1" dirty="0"/>
              <a:t>-</a:t>
            </a:r>
            <a:r>
              <a:rPr lang="ko-KR" altLang="en-US" b="1" dirty="0" err="1"/>
              <a:t>트누파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경제부</a:t>
            </a:r>
            <a:r>
              <a:rPr lang="en-US" altLang="ko-KR" dirty="0"/>
              <a:t>(Ministry of Economy) </a:t>
            </a:r>
            <a:r>
              <a:rPr lang="ko-KR" altLang="en-US" dirty="0"/>
              <a:t>소속 </a:t>
            </a:r>
            <a:r>
              <a:rPr lang="ko-KR" altLang="en-US" dirty="0" err="1"/>
              <a:t>수석과학관실에서</a:t>
            </a:r>
            <a:r>
              <a:rPr lang="ko-KR" altLang="en-US" dirty="0"/>
              <a:t> 관장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Tnufa</a:t>
            </a:r>
            <a:r>
              <a:rPr lang="en-US" altLang="ko-KR" dirty="0"/>
              <a:t>:</a:t>
            </a:r>
            <a:r>
              <a:rPr lang="ko-KR" altLang="en-US" dirty="0"/>
              <a:t> 기술자</a:t>
            </a:r>
            <a:r>
              <a:rPr lang="en-US" altLang="ko-KR" dirty="0"/>
              <a:t>, </a:t>
            </a:r>
            <a:r>
              <a:rPr lang="ko-KR" altLang="en-US" dirty="0"/>
              <a:t>기업인</a:t>
            </a:r>
            <a:r>
              <a:rPr lang="en-US" altLang="ko-KR" dirty="0"/>
              <a:t>, </a:t>
            </a:r>
            <a:r>
              <a:rPr lang="ko-KR" altLang="en-US" dirty="0"/>
              <a:t>발명가가 창업과정에서 종자돈</a:t>
            </a:r>
            <a:r>
              <a:rPr lang="en-US" altLang="ko-KR" dirty="0"/>
              <a:t>, </a:t>
            </a:r>
            <a:r>
              <a:rPr lang="ko-KR" altLang="en-US" dirty="0"/>
              <a:t>벤처캐피털</a:t>
            </a:r>
            <a:r>
              <a:rPr lang="en-US" altLang="ko-KR" dirty="0"/>
              <a:t>, </a:t>
            </a:r>
            <a:r>
              <a:rPr lang="ko-KR" altLang="en-US" dirty="0"/>
              <a:t>기업파트너를 확보를 위해 </a:t>
            </a:r>
            <a:r>
              <a:rPr lang="en-US" altLang="ko-KR" dirty="0"/>
              <a:t>pre-seed grants</a:t>
            </a:r>
            <a:r>
              <a:rPr lang="ko-KR" altLang="en-US" dirty="0"/>
              <a:t>와</a:t>
            </a:r>
            <a:r>
              <a:rPr lang="en-US" altLang="ko-KR" dirty="0"/>
              <a:t> </a:t>
            </a:r>
            <a:r>
              <a:rPr lang="ko-KR" altLang="en-US" dirty="0"/>
              <a:t>사업의 기술적</a:t>
            </a:r>
            <a:r>
              <a:rPr lang="en-US" altLang="ko-KR" dirty="0"/>
              <a:t>, </a:t>
            </a:r>
            <a:r>
              <a:rPr lang="ko-KR" altLang="en-US" dirty="0"/>
              <a:t>경제적 평가</a:t>
            </a:r>
            <a:r>
              <a:rPr lang="en-US" altLang="ko-KR" dirty="0"/>
              <a:t>, </a:t>
            </a:r>
            <a:r>
              <a:rPr lang="ko-KR" altLang="en-US" dirty="0"/>
              <a:t>사업개발 서비스를 제공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지원 대상</a:t>
            </a:r>
            <a:r>
              <a:rPr lang="en-US" altLang="ko-KR" dirty="0"/>
              <a:t>: </a:t>
            </a:r>
            <a:r>
              <a:rPr lang="ko-KR" altLang="en-US" dirty="0"/>
              <a:t>개인 사업가나 일 년 미만의 기업 위주로 평가위원회 심사위원이 몇 주간 동행하며 심사와 분석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지원금액</a:t>
            </a:r>
            <a:r>
              <a:rPr lang="en-US" altLang="ko-KR" dirty="0"/>
              <a:t>: </a:t>
            </a:r>
            <a:r>
              <a:rPr lang="ko-KR" altLang="en-US" dirty="0"/>
              <a:t>신기술 아이디어 개발과 </a:t>
            </a:r>
            <a:r>
              <a:rPr lang="ko-KR" altLang="en-US" dirty="0" err="1"/>
              <a:t>컨설팅비</a:t>
            </a:r>
            <a:r>
              <a:rPr lang="en-US" altLang="ko-KR" dirty="0"/>
              <a:t>, </a:t>
            </a:r>
            <a:r>
              <a:rPr lang="ko-KR" altLang="en-US" dirty="0" err="1"/>
              <a:t>특허비</a:t>
            </a:r>
            <a:r>
              <a:rPr lang="en-US" altLang="ko-KR" dirty="0"/>
              <a:t>, </a:t>
            </a:r>
            <a:r>
              <a:rPr lang="ko-KR" altLang="en-US" dirty="0"/>
              <a:t>시제품 준비와 사업계획 설립</a:t>
            </a:r>
            <a:r>
              <a:rPr lang="en-US" altLang="ko-KR" dirty="0"/>
              <a:t>, </a:t>
            </a:r>
            <a:r>
              <a:rPr lang="ko-KR" altLang="en-US" dirty="0"/>
              <a:t>시장조사</a:t>
            </a:r>
            <a:r>
              <a:rPr lang="en-US" altLang="ko-KR" dirty="0"/>
              <a:t>, </a:t>
            </a:r>
            <a:r>
              <a:rPr lang="ko-KR" altLang="en-US" dirty="0" err="1"/>
              <a:t>기술성</a:t>
            </a:r>
            <a:r>
              <a:rPr lang="en-US" altLang="ko-KR" dirty="0"/>
              <a:t>/</a:t>
            </a:r>
            <a:r>
              <a:rPr lang="ko-KR" altLang="en-US" dirty="0"/>
              <a:t>사업성 평가</a:t>
            </a:r>
            <a:r>
              <a:rPr lang="en-US" altLang="ko-KR" dirty="0"/>
              <a:t>, </a:t>
            </a:r>
            <a:r>
              <a:rPr lang="ko-KR" altLang="en-US" dirty="0"/>
              <a:t>전략적 파트너의 물색비용 등을 포함</a:t>
            </a:r>
            <a:r>
              <a:rPr lang="en-US" altLang="ko-KR" dirty="0"/>
              <a:t>. </a:t>
            </a:r>
            <a:r>
              <a:rPr lang="ko-KR" altLang="en-US" dirty="0"/>
              <a:t>사업 예산의 최대 </a:t>
            </a:r>
            <a:r>
              <a:rPr lang="en-US" altLang="ko-KR" dirty="0"/>
              <a:t>85%, </a:t>
            </a:r>
            <a:r>
              <a:rPr lang="ko-KR" altLang="en-US" dirty="0"/>
              <a:t>지원 총액 </a:t>
            </a:r>
            <a:r>
              <a:rPr lang="en-US" altLang="ko-KR" dirty="0"/>
              <a:t>$50,000</a:t>
            </a:r>
            <a:r>
              <a:rPr lang="ko-KR" altLang="en-US" dirty="0"/>
              <a:t>까지 지원하며 상환의무가 없다</a:t>
            </a:r>
            <a:r>
              <a:rPr lang="en-US" altLang="ko-KR" dirty="0"/>
              <a:t>(Grant).</a:t>
            </a: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280920" cy="648071"/>
          </a:xfrm>
        </p:spPr>
        <p:txBody>
          <a:bodyPr/>
          <a:lstStyle/>
          <a:p>
            <a:r>
              <a:rPr lang="ko-KR" altLang="en-US" dirty="0"/>
              <a:t>데이터 댐 구축 사례 </a:t>
            </a:r>
            <a:r>
              <a:rPr lang="en-US" altLang="ko-KR" dirty="0"/>
              <a:t>2) </a:t>
            </a:r>
            <a:r>
              <a:rPr lang="ko-KR" altLang="en-US" dirty="0"/>
              <a:t>실패를 자산으로</a:t>
            </a:r>
          </a:p>
        </p:txBody>
      </p:sp>
    </p:spTree>
    <p:extLst>
      <p:ext uri="{BB962C8B-B14F-4D97-AF65-F5344CB8AC3E}">
        <p14:creationId xmlns:p14="http://schemas.microsoft.com/office/powerpoint/2010/main" val="385286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E18B6-33AE-4131-8C5D-59DBFDB1B687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3" name="직사각형 2"/>
          <p:cNvSpPr/>
          <p:nvPr/>
        </p:nvSpPr>
        <p:spPr>
          <a:xfrm>
            <a:off x="179512" y="332656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 </a:t>
            </a:r>
          </a:p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연간 약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500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 정도 사업이 신청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그 중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25% 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약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120-130)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승인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신청에서 승인여부 결정까지 평균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45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일 소요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심사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선발은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명 정도의 심의평가자가 심사 결과를 리포트로 작성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위원회에서 한 달에 한 번 최종 지원자를 선정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위원회는 기술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혁신성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시장규모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수익성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창업자 전문성 중시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심사평가자는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계약직으로 석사 이상 학력에 최소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년 이상 산업체 경력자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우수 엔지니어 출신을 매년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3-40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명을 신규 선발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또는 기존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심의관과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재계약을 통해 수요와 창업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트랜드에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맞춰 신축적으로 분야와 수를 조정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트누파는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선발된 창업자가 성공적으로 테크놀로지 인큐베이터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(TI)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에 입주하거나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VC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또는 엔젤투자를 받는 단계까지 관여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평균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20%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정도가 성공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약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25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 창업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43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나머지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80%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는 실패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매년 약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100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 창업아이템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실패사례는 새로운 창업 희망자를 위한 도전의 초석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데이터로 소중하게 보관되는 실패사례는 중요한 자산으로 공개</a:t>
            </a:r>
            <a:r>
              <a:rPr lang="en-US" altLang="ko-KR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데이터 댐에 합류</a:t>
            </a:r>
            <a:r>
              <a:rPr lang="en-US" altLang="ko-KR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트누파는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창업을 꿈꾸는 사람이 부담 없이 일을 저지르게 돕고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잘 드러나지 않는 시장실패를 선제적으로 해결하는 정부지원 방식 중 하나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16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19957"/>
            <a:ext cx="6408712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atinLnBrk="0"/>
            <a:r>
              <a:rPr lang="ko-KR" altLang="en-US" dirty="0"/>
              <a:t> </a:t>
            </a:r>
            <a:r>
              <a:rPr lang="en-US" altLang="ko-KR" dirty="0"/>
              <a:t>III.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온라인 교육 플랫폼의 발달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(1)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83568" y="1213009"/>
            <a:ext cx="5544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756" y="126876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err="1"/>
              <a:t>에듀테크</a:t>
            </a:r>
            <a:r>
              <a:rPr lang="en-US" altLang="ko-KR" sz="2400" b="1" dirty="0"/>
              <a:t>: </a:t>
            </a:r>
            <a:r>
              <a:rPr lang="ko-KR" altLang="en-US" sz="2400" dirty="0"/>
              <a:t>교육에 미디어</a:t>
            </a:r>
            <a:r>
              <a:rPr lang="en-US" altLang="ko-KR" sz="2400" dirty="0"/>
              <a:t>, </a:t>
            </a:r>
            <a:r>
              <a:rPr lang="ko-KR" altLang="en-US" sz="2400" dirty="0"/>
              <a:t>디자인</a:t>
            </a:r>
            <a:r>
              <a:rPr lang="en-US" altLang="ko-KR" sz="2400" dirty="0"/>
              <a:t>, </a:t>
            </a:r>
            <a:r>
              <a:rPr lang="ko-KR" altLang="en-US" sz="2400" dirty="0"/>
              <a:t>소프트웨어</a:t>
            </a:r>
            <a:r>
              <a:rPr lang="en-US" altLang="ko-KR" sz="2400" dirty="0"/>
              <a:t>, </a:t>
            </a:r>
            <a:r>
              <a:rPr lang="ko-KR" altLang="en-US" sz="2400" dirty="0"/>
              <a:t>인공지능</a:t>
            </a:r>
            <a:r>
              <a:rPr lang="en-US" altLang="ko-KR" sz="2400" dirty="0"/>
              <a:t>(AI), </a:t>
            </a:r>
            <a:r>
              <a:rPr lang="ko-KR" altLang="en-US" sz="2400" dirty="0"/>
              <a:t>가상현실</a:t>
            </a:r>
            <a:r>
              <a:rPr lang="en-US" altLang="ko-KR" sz="2400" dirty="0"/>
              <a:t>(AR), </a:t>
            </a:r>
            <a:r>
              <a:rPr lang="ko-KR" altLang="en-US" sz="2400" dirty="0"/>
              <a:t>증강현실</a:t>
            </a:r>
            <a:r>
              <a:rPr lang="en-US" altLang="ko-KR" sz="2400" dirty="0"/>
              <a:t>(VR), </a:t>
            </a:r>
            <a:r>
              <a:rPr lang="ko-KR" altLang="en-US" sz="2400" dirty="0" err="1"/>
              <a:t>빅데이터</a:t>
            </a:r>
            <a:r>
              <a:rPr lang="en-US" altLang="ko-KR" sz="2400" dirty="0"/>
              <a:t>, </a:t>
            </a:r>
            <a:r>
              <a:rPr lang="ko-KR" altLang="en-US" sz="2400" dirty="0"/>
              <a:t>사물인터넷</a:t>
            </a:r>
            <a:r>
              <a:rPr lang="en-US" altLang="ko-KR" sz="2400" dirty="0"/>
              <a:t>(</a:t>
            </a:r>
            <a:r>
              <a:rPr lang="en-US" altLang="ko-KR" sz="2400" dirty="0" err="1"/>
              <a:t>IoT</a:t>
            </a:r>
            <a:r>
              <a:rPr lang="en-US" altLang="ko-KR" sz="2400" dirty="0"/>
              <a:t>), 3D </a:t>
            </a:r>
            <a:r>
              <a:rPr lang="ko-KR" altLang="en-US" sz="2400" dirty="0"/>
              <a:t>등 정보통신기술</a:t>
            </a:r>
            <a:r>
              <a:rPr lang="en-US" altLang="ko-KR" sz="2400" dirty="0"/>
              <a:t>(ICT)</a:t>
            </a:r>
            <a:r>
              <a:rPr lang="ko-KR" altLang="en-US" sz="2400" dirty="0"/>
              <a:t>를 접목해 학습자의 교육 효과를 높이는 산업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글로벌교육 시장규모가 </a:t>
            </a:r>
            <a:r>
              <a:rPr lang="en-US" altLang="ko-KR" sz="2400" b="1" dirty="0"/>
              <a:t>2025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500</a:t>
            </a:r>
            <a:r>
              <a:rPr lang="ko-KR" altLang="en-US" sz="2400" b="1" dirty="0"/>
              <a:t>조원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  </a:t>
            </a:r>
            <a:r>
              <a:rPr lang="en-US" altLang="ko-KR" sz="2400" b="1" dirty="0"/>
              <a:t>2030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$ 10 Trillion  (</a:t>
            </a:r>
            <a:r>
              <a:rPr lang="ko-KR" altLang="en-US" sz="2400" b="1" dirty="0"/>
              <a:t>천 조원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 까지 성장할 것으로 예상</a:t>
            </a:r>
            <a:r>
              <a:rPr lang="en-US" altLang="ko-KR" sz="2400" b="1" dirty="0"/>
              <a:t>-Holon IQ. </a:t>
            </a:r>
            <a:r>
              <a:rPr lang="ko-KR" altLang="en-US" sz="2400" b="1" dirty="0"/>
              <a:t>한국시장 규모 </a:t>
            </a:r>
            <a:r>
              <a:rPr lang="en-US" altLang="ko-KR" sz="2400" b="1" dirty="0"/>
              <a:t>2020 </a:t>
            </a:r>
            <a:r>
              <a:rPr lang="ko-KR" altLang="en-US" sz="2400" b="1" dirty="0"/>
              <a:t>약 연 </a:t>
            </a:r>
            <a:r>
              <a:rPr lang="en-US" altLang="ko-KR" sz="2400" b="1" dirty="0"/>
              <a:t>10 </a:t>
            </a:r>
            <a:r>
              <a:rPr lang="ko-KR" altLang="en-US" sz="2400" b="1" dirty="0"/>
              <a:t>조</a:t>
            </a:r>
            <a:r>
              <a:rPr lang="en-US" altLang="ko-KR" sz="2400" b="1" dirty="0"/>
              <a:t>(</a:t>
            </a:r>
            <a:r>
              <a:rPr lang="ko-KR" altLang="en-US" sz="2400" dirty="0"/>
              <a:t>산업통상자원부</a:t>
            </a:r>
            <a:r>
              <a:rPr lang="en-US" altLang="ko-KR" sz="2400" dirty="0"/>
              <a:t>, </a:t>
            </a:r>
            <a:r>
              <a:rPr lang="ko-KR" altLang="en-US" sz="2400" dirty="0"/>
              <a:t>정보통신산업진흥원</a:t>
            </a:r>
            <a:r>
              <a:rPr lang="en-US" altLang="ko-KR" sz="2400" dirty="0"/>
              <a:t>)</a:t>
            </a:r>
            <a:endParaRPr lang="en-US" altLang="ko-KR" sz="2400" b="1" dirty="0"/>
          </a:p>
          <a:p>
            <a:pPr fontAlgn="base"/>
            <a:endParaRPr lang="en-US" altLang="ko-KR" sz="2400" dirty="0"/>
          </a:p>
          <a:p>
            <a:pPr fontAlgn="base"/>
            <a:r>
              <a:rPr lang="en-US" altLang="ko-KR" sz="2400" dirty="0"/>
              <a:t>New wave of innovation: </a:t>
            </a:r>
            <a:r>
              <a:rPr lang="ko-KR" altLang="en-US" sz="2400" dirty="0"/>
              <a:t>교육을</a:t>
            </a:r>
            <a:r>
              <a:rPr lang="en-US" altLang="ko-KR" sz="2400" dirty="0"/>
              <a:t> on-line</a:t>
            </a:r>
            <a:r>
              <a:rPr lang="ko-KR" altLang="en-US" sz="2400" dirty="0"/>
              <a:t>으로</a:t>
            </a:r>
            <a:r>
              <a:rPr lang="en-US" altLang="ko-KR" sz="2400" dirty="0"/>
              <a:t> </a:t>
            </a:r>
            <a:r>
              <a:rPr lang="ko-KR" altLang="en-US" sz="2400" dirty="0"/>
              <a:t>제공하는 </a:t>
            </a:r>
            <a:r>
              <a:rPr lang="ko-KR" altLang="en-US" sz="2400" dirty="0" err="1"/>
              <a:t>이러닝</a:t>
            </a:r>
            <a:r>
              <a:rPr lang="en-US" altLang="ko-KR" sz="2400" dirty="0"/>
              <a:t>(e-learning) -&gt; Technology, Automation, Re-skilling(Up-Skilling) -&gt; Personalization, Accessibility, Flexibility</a:t>
            </a:r>
            <a:r>
              <a:rPr lang="ko-KR" altLang="en-US" sz="2400" dirty="0"/>
              <a:t> 구현</a:t>
            </a:r>
            <a:endParaRPr lang="en-US" altLang="ko-KR" sz="2400" dirty="0"/>
          </a:p>
          <a:p>
            <a:pPr fontAlgn="base"/>
            <a:endParaRPr lang="en-US" altLang="ko-KR" sz="2400" dirty="0"/>
          </a:p>
          <a:p>
            <a:pPr fontAlgn="base"/>
            <a:r>
              <a:rPr lang="en-US" altLang="ko-KR" sz="2400" dirty="0"/>
              <a:t>Israel</a:t>
            </a:r>
            <a:r>
              <a:rPr lang="ko-KR" altLang="en-US" sz="2400" dirty="0"/>
              <a:t> </a:t>
            </a:r>
            <a:r>
              <a:rPr lang="en-US" altLang="ko-KR" sz="2400" dirty="0" err="1"/>
              <a:t>EdTech</a:t>
            </a:r>
            <a:r>
              <a:rPr lang="en-US" altLang="ko-KR" sz="2400" dirty="0"/>
              <a:t> Eco-system: 500 </a:t>
            </a:r>
            <a:r>
              <a:rPr lang="en-US" altLang="ko-KR" sz="2400" dirty="0" err="1"/>
              <a:t>EdTech</a:t>
            </a:r>
            <a:r>
              <a:rPr lang="en-US" altLang="ko-KR" sz="2400" dirty="0"/>
              <a:t> startups and accelerators (</a:t>
            </a:r>
            <a:r>
              <a:rPr lang="en-US" altLang="ko-KR" sz="2400" dirty="0" err="1"/>
              <a:t>MassChallenge</a:t>
            </a:r>
            <a:r>
              <a:rPr lang="en-US" altLang="ko-KR" sz="2400" dirty="0"/>
              <a:t>, and 8200 EISP) </a:t>
            </a:r>
          </a:p>
          <a:p>
            <a:pPr fontAlgn="base"/>
            <a:r>
              <a:rPr lang="en-US" altLang="ko-KR" sz="2400" dirty="0"/>
              <a:t>Global </a:t>
            </a:r>
            <a:r>
              <a:rPr lang="en-US" altLang="ko-KR" sz="2400" dirty="0" err="1"/>
              <a:t>EdTech</a:t>
            </a:r>
            <a:r>
              <a:rPr lang="en-US" altLang="ko-KR" sz="2400" dirty="0"/>
              <a:t> companies: about 30,000 </a:t>
            </a:r>
          </a:p>
        </p:txBody>
      </p:sp>
    </p:spTree>
    <p:extLst>
      <p:ext uri="{BB962C8B-B14F-4D97-AF65-F5344CB8AC3E}">
        <p14:creationId xmlns:p14="http://schemas.microsoft.com/office/powerpoint/2010/main" val="18715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6064" y="1124744"/>
            <a:ext cx="9108504" cy="5832648"/>
          </a:xfrm>
        </p:spPr>
        <p:txBody>
          <a:bodyPr/>
          <a:lstStyle/>
          <a:p>
            <a:r>
              <a:rPr lang="en-US" altLang="ko-KR" dirty="0"/>
              <a:t>“Educational systems(</a:t>
            </a:r>
            <a:r>
              <a:rPr lang="ko-KR" altLang="en-US" dirty="0"/>
              <a:t>교육 공공부문</a:t>
            </a:r>
            <a:r>
              <a:rPr lang="en-US" altLang="ko-KR" dirty="0"/>
              <a:t>) around the world are not speaking the language of today learners, let alone meeting their needs”-Cecilia </a:t>
            </a:r>
            <a:r>
              <a:rPr lang="en-US" altLang="ko-KR" dirty="0" err="1"/>
              <a:t>Waismann</a:t>
            </a:r>
            <a:r>
              <a:rPr lang="en-US" altLang="ko-KR" dirty="0"/>
              <a:t>, </a:t>
            </a:r>
            <a:r>
              <a:rPr lang="en-US" altLang="ko-KR" dirty="0" err="1"/>
              <a:t>MindCET</a:t>
            </a:r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미래에 남아돌 노동력과 도태될 직업을 생각하면 현재 교육과 경제시스템은 난관에 봉착할 것이다</a:t>
            </a:r>
            <a:r>
              <a:rPr lang="en-US" altLang="ko-KR" dirty="0"/>
              <a:t>. </a:t>
            </a:r>
            <a:r>
              <a:rPr lang="ko-KR" altLang="en-US" dirty="0"/>
              <a:t>아직 개발되지 않은 기술을 사용해서 아직 존재하지 않는 직업과 직위를 만들고 아직 드러나지 않은 문제를 해결할 수 있도록 준비시켜야만 한다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</a:t>
            </a:r>
            <a:r>
              <a:rPr lang="ko-KR" altLang="en-US" dirty="0"/>
              <a:t> 유치원에서부터 </a:t>
            </a:r>
            <a:r>
              <a:rPr lang="ko-KR" altLang="en-US" dirty="0">
                <a:solidFill>
                  <a:srgbClr val="FF0000"/>
                </a:solidFill>
              </a:rPr>
              <a:t>공부하는 방법</a:t>
            </a:r>
            <a:r>
              <a:rPr lang="ko-KR" altLang="en-US" dirty="0"/>
              <a:t>을 가르쳐야 한다</a:t>
            </a:r>
            <a:r>
              <a:rPr lang="en-US" altLang="ko-KR" dirty="0"/>
              <a:t>”-</a:t>
            </a:r>
            <a:r>
              <a:rPr lang="ko-KR" altLang="en-US" dirty="0"/>
              <a:t>물리 </a:t>
            </a:r>
            <a:r>
              <a:rPr lang="ko-KR" altLang="en-US" dirty="0" err="1"/>
              <a:t>슈무엘</a:t>
            </a:r>
            <a:r>
              <a:rPr lang="ko-KR" altLang="en-US" dirty="0"/>
              <a:t> 에덴</a:t>
            </a:r>
            <a:r>
              <a:rPr lang="en-US" altLang="ko-KR" dirty="0"/>
              <a:t>, </a:t>
            </a:r>
            <a:r>
              <a:rPr lang="ko-KR" altLang="en-US" dirty="0"/>
              <a:t>인텔 펜티엄</a:t>
            </a:r>
            <a:r>
              <a:rPr lang="en-US" altLang="ko-KR" dirty="0"/>
              <a:t>/</a:t>
            </a:r>
            <a:r>
              <a:rPr lang="ko-KR" altLang="en-US" dirty="0" err="1"/>
              <a:t>센트리노</a:t>
            </a:r>
            <a:endParaRPr lang="en-US" altLang="ko-KR" dirty="0"/>
          </a:p>
          <a:p>
            <a:r>
              <a:rPr lang="en-US" altLang="ko-KR" dirty="0"/>
              <a:t>“ Enhance human capital with learning and technology, including informal learning, skill gaps in the workplace and social gaps in society.” Jacob Dayan, founder of </a:t>
            </a:r>
            <a:r>
              <a:rPr lang="en-US" altLang="ko-KR" dirty="0" err="1"/>
              <a:t>EdTech</a:t>
            </a:r>
            <a:r>
              <a:rPr lang="en-US" altLang="ko-KR" dirty="0"/>
              <a:t> Israel (</a:t>
            </a:r>
            <a:r>
              <a:rPr lang="en-US" altLang="ko-KR" dirty="0" err="1"/>
              <a:t>EdTech</a:t>
            </a:r>
            <a:r>
              <a:rPr lang="en-US" altLang="ko-KR" dirty="0"/>
              <a:t> Portal)</a:t>
            </a:r>
          </a:p>
          <a:p>
            <a:r>
              <a:rPr lang="en-US" altLang="ko-KR" dirty="0"/>
              <a:t>“fill the void” between education at school and knowledge required in adult life.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6336704" cy="648071"/>
          </a:xfrm>
        </p:spPr>
        <p:txBody>
          <a:bodyPr/>
          <a:lstStyle/>
          <a:p>
            <a:r>
              <a:rPr lang="en-US" altLang="ko-KR" dirty="0"/>
              <a:t>III.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온라인 교육 플랫폼의 발달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(2)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32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7504" y="1628800"/>
            <a:ext cx="9108504" cy="5832648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이스라엘 </a:t>
            </a:r>
            <a:r>
              <a:rPr lang="ko-KR" altLang="en-US" dirty="0" err="1"/>
              <a:t>에듀테크</a:t>
            </a:r>
            <a:r>
              <a:rPr lang="ko-KR" altLang="en-US" dirty="0"/>
              <a:t> 산업의 발달배경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1) </a:t>
            </a:r>
            <a:r>
              <a:rPr lang="ko-KR" altLang="en-US" dirty="0"/>
              <a:t>이스라엘 </a:t>
            </a:r>
            <a:r>
              <a:rPr lang="en-US" altLang="ko-KR" dirty="0"/>
              <a:t>Startup Nation </a:t>
            </a:r>
            <a:r>
              <a:rPr lang="ko-KR" altLang="en-US" dirty="0"/>
              <a:t>창업국가 생태계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2) </a:t>
            </a:r>
            <a:r>
              <a:rPr lang="ko-KR" altLang="en-US" dirty="0"/>
              <a:t>우수한 대학교와 연구기관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3) </a:t>
            </a:r>
            <a:r>
              <a:rPr lang="ko-KR" altLang="en-US" dirty="0"/>
              <a:t>과학기술교육과 영재교육을 우대하고 중요시하는 사회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4) </a:t>
            </a:r>
            <a:r>
              <a:rPr lang="ko-KR" altLang="en-US" dirty="0"/>
              <a:t>창의성이 발현되는 사회적 문화적</a:t>
            </a:r>
            <a:r>
              <a:rPr lang="en-US" altLang="ko-KR" dirty="0"/>
              <a:t>(</a:t>
            </a:r>
            <a:r>
              <a:rPr lang="ko-KR" altLang="en-US" dirty="0"/>
              <a:t>종교적</a:t>
            </a:r>
            <a:r>
              <a:rPr lang="en-US" altLang="ko-KR" dirty="0"/>
              <a:t>)</a:t>
            </a:r>
            <a:r>
              <a:rPr lang="ko-KR" altLang="en-US" dirty="0"/>
              <a:t> 유산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5) </a:t>
            </a:r>
            <a:r>
              <a:rPr lang="ko-KR" altLang="en-US" dirty="0"/>
              <a:t>실패의 교육과 훈련</a:t>
            </a:r>
            <a:r>
              <a:rPr lang="en-US" altLang="ko-KR" dirty="0"/>
              <a:t>, </a:t>
            </a:r>
            <a:r>
              <a:rPr lang="ko-KR" altLang="en-US" dirty="0"/>
              <a:t>가치관 정립</a:t>
            </a:r>
            <a:r>
              <a:rPr lang="en-US" altLang="ko-KR" dirty="0"/>
              <a:t>, </a:t>
            </a:r>
            <a:r>
              <a:rPr lang="ko-KR" altLang="en-US" dirty="0"/>
              <a:t>가정교육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6336704" cy="648071"/>
          </a:xfrm>
        </p:spPr>
        <p:txBody>
          <a:bodyPr/>
          <a:lstStyle/>
          <a:p>
            <a:r>
              <a:rPr lang="en-US" altLang="ko-KR" dirty="0"/>
              <a:t>III.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온라인 교육 플랫폼의 발달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(3)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11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30116304" descr="EMB0000088c40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3572" r="5463" b="6268"/>
          <a:stretch>
            <a:fillRect/>
          </a:stretch>
        </p:blipFill>
        <p:spPr bwMode="auto">
          <a:xfrm>
            <a:off x="611188" y="1732801"/>
            <a:ext cx="3744788" cy="33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30115264" descr="EMB0000088c40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680520" cy="36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19536" y="5107380"/>
            <a:ext cx="3919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이스라엘 유대인학교의 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 fontAlgn="base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학교 유형별 학생비율 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467544" y="319957"/>
            <a:ext cx="5832648" cy="6480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dirty="0"/>
              <a:t>학교제도와</a:t>
            </a:r>
            <a:r>
              <a:rPr lang="en-US" altLang="ko-KR" dirty="0"/>
              <a:t> </a:t>
            </a:r>
            <a:r>
              <a:rPr lang="ko-KR" altLang="en-US" dirty="0"/>
              <a:t>대학교</a:t>
            </a:r>
          </a:p>
        </p:txBody>
      </p:sp>
    </p:spTree>
    <p:extLst>
      <p:ext uri="{BB962C8B-B14F-4D97-AF65-F5344CB8AC3E}">
        <p14:creationId xmlns:p14="http://schemas.microsoft.com/office/powerpoint/2010/main" val="7927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111" y="332656"/>
            <a:ext cx="5472113" cy="6127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3200" dirty="0"/>
              <a:t>Contents</a:t>
            </a:r>
            <a:endParaRPr lang="ko-KR" altLang="en-US" sz="3200" dirty="0"/>
          </a:p>
        </p:txBody>
      </p:sp>
      <p:grpSp>
        <p:nvGrpSpPr>
          <p:cNvPr id="4" name="그룹 56"/>
          <p:cNvGrpSpPr>
            <a:grpSpLocks/>
          </p:cNvGrpSpPr>
          <p:nvPr/>
        </p:nvGrpSpPr>
        <p:grpSpPr bwMode="auto">
          <a:xfrm>
            <a:off x="978806" y="1651783"/>
            <a:ext cx="6674091" cy="553081"/>
            <a:chOff x="953762" y="1698491"/>
            <a:chExt cx="6292150" cy="540000"/>
          </a:xfrm>
        </p:grpSpPr>
        <p:sp>
          <p:nvSpPr>
            <p:cNvPr id="5" name="Line 96"/>
            <p:cNvSpPr>
              <a:spLocks noChangeShapeType="1"/>
            </p:cNvSpPr>
            <p:nvPr/>
          </p:nvSpPr>
          <p:spPr bwMode="auto">
            <a:xfrm>
              <a:off x="1485912" y="2224967"/>
              <a:ext cx="576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4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6" name="Group 88"/>
            <p:cNvGrpSpPr>
              <a:grpSpLocks/>
            </p:cNvGrpSpPr>
            <p:nvPr/>
          </p:nvGrpSpPr>
          <p:grpSpPr bwMode="auto">
            <a:xfrm>
              <a:off x="953762" y="1698491"/>
              <a:ext cx="648000" cy="540000"/>
              <a:chOff x="1110" y="2656"/>
              <a:chExt cx="1549" cy="1351"/>
            </a:xfrm>
          </p:grpSpPr>
          <p:sp>
            <p:nvSpPr>
              <p:cNvPr id="10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1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2" name="AutoShape 91"/>
              <p:cNvSpPr>
                <a:spLocks noChangeArrowheads="1"/>
              </p:cNvSpPr>
              <p:nvPr/>
            </p:nvSpPr>
            <p:spPr bwMode="gray">
              <a:xfrm>
                <a:off x="1199" y="2718"/>
                <a:ext cx="1342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7" name="그룹 51"/>
            <p:cNvGrpSpPr>
              <a:grpSpLocks/>
            </p:cNvGrpSpPr>
            <p:nvPr/>
          </p:nvGrpSpPr>
          <p:grpSpPr bwMode="auto">
            <a:xfrm>
              <a:off x="1047824" y="1739354"/>
              <a:ext cx="3267454" cy="465552"/>
              <a:chOff x="1047824" y="1739354"/>
              <a:chExt cx="3267454" cy="465552"/>
            </a:xfrm>
          </p:grpSpPr>
          <p:sp>
            <p:nvSpPr>
              <p:cNvPr id="8" name="Text Box 97"/>
              <p:cNvSpPr txBox="1">
                <a:spLocks noChangeArrowheads="1"/>
              </p:cNvSpPr>
              <p:nvPr/>
            </p:nvSpPr>
            <p:spPr bwMode="auto">
              <a:xfrm>
                <a:off x="1677814" y="1739354"/>
                <a:ext cx="2637464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>
                  <a:buNone/>
                </a:pP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이스라엘 일반현황 </a:t>
                </a:r>
              </a:p>
            </p:txBody>
          </p:sp>
          <p:sp>
            <p:nvSpPr>
              <p:cNvPr id="9" name="Text Box 98"/>
              <p:cNvSpPr txBox="1">
                <a:spLocks noChangeArrowheads="1"/>
              </p:cNvSpPr>
              <p:nvPr/>
            </p:nvSpPr>
            <p:spPr bwMode="gray">
              <a:xfrm>
                <a:off x="1047824" y="1754160"/>
                <a:ext cx="458217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Ⅰ</a:t>
                </a:r>
              </a:p>
            </p:txBody>
          </p:sp>
        </p:grpSp>
      </p:grpSp>
      <p:grpSp>
        <p:nvGrpSpPr>
          <p:cNvPr id="22" name="그룹 56"/>
          <p:cNvGrpSpPr>
            <a:grpSpLocks/>
          </p:cNvGrpSpPr>
          <p:nvPr/>
        </p:nvGrpSpPr>
        <p:grpSpPr bwMode="auto">
          <a:xfrm>
            <a:off x="984574" y="2714620"/>
            <a:ext cx="6618179" cy="553081"/>
            <a:chOff x="953762" y="1698491"/>
            <a:chExt cx="6292150" cy="540000"/>
          </a:xfrm>
        </p:grpSpPr>
        <p:sp>
          <p:nvSpPr>
            <p:cNvPr id="23" name="Line 96"/>
            <p:cNvSpPr>
              <a:spLocks noChangeShapeType="1"/>
            </p:cNvSpPr>
            <p:nvPr/>
          </p:nvSpPr>
          <p:spPr bwMode="auto">
            <a:xfrm>
              <a:off x="1485912" y="2224967"/>
              <a:ext cx="576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4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24" name="Group 88"/>
            <p:cNvGrpSpPr>
              <a:grpSpLocks/>
            </p:cNvGrpSpPr>
            <p:nvPr/>
          </p:nvGrpSpPr>
          <p:grpSpPr bwMode="auto">
            <a:xfrm>
              <a:off x="953762" y="1698491"/>
              <a:ext cx="648000" cy="540000"/>
              <a:chOff x="1110" y="2656"/>
              <a:chExt cx="1549" cy="1351"/>
            </a:xfrm>
          </p:grpSpPr>
          <p:sp>
            <p:nvSpPr>
              <p:cNvPr id="28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91"/>
              <p:cNvSpPr>
                <a:spLocks noChangeArrowheads="1"/>
              </p:cNvSpPr>
              <p:nvPr/>
            </p:nvSpPr>
            <p:spPr bwMode="gray">
              <a:xfrm>
                <a:off x="1199" y="2718"/>
                <a:ext cx="1342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25" name="그룹 51"/>
            <p:cNvGrpSpPr>
              <a:grpSpLocks/>
            </p:cNvGrpSpPr>
            <p:nvPr/>
          </p:nvGrpSpPr>
          <p:grpSpPr bwMode="auto">
            <a:xfrm>
              <a:off x="1047823" y="1739354"/>
              <a:ext cx="4772623" cy="465552"/>
              <a:chOff x="1047823" y="1739354"/>
              <a:chExt cx="4772623" cy="465552"/>
            </a:xfrm>
          </p:grpSpPr>
          <p:sp>
            <p:nvSpPr>
              <p:cNvPr id="26" name="Text Box 97"/>
              <p:cNvSpPr txBox="1">
                <a:spLocks noChangeArrowheads="1"/>
              </p:cNvSpPr>
              <p:nvPr/>
            </p:nvSpPr>
            <p:spPr bwMode="auto">
              <a:xfrm>
                <a:off x="1677814" y="1739354"/>
                <a:ext cx="4142632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>
                  <a:buNone/>
                </a:pP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데이터 댐의 발달</a:t>
                </a:r>
                <a:r>
                  <a:rPr lang="en-US" altLang="ko-KR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- 2 </a:t>
                </a: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가지 사례</a:t>
                </a:r>
                <a:endParaRPr lang="ko-KR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" name="Text Box 98"/>
              <p:cNvSpPr txBox="1">
                <a:spLocks noChangeArrowheads="1"/>
              </p:cNvSpPr>
              <p:nvPr/>
            </p:nvSpPr>
            <p:spPr bwMode="gray">
              <a:xfrm>
                <a:off x="1047823" y="1754160"/>
                <a:ext cx="316158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II</a:t>
                </a:r>
              </a:p>
            </p:txBody>
          </p:sp>
        </p:grpSp>
      </p:grpSp>
      <p:grpSp>
        <p:nvGrpSpPr>
          <p:cNvPr id="31" name="그룹 56"/>
          <p:cNvGrpSpPr>
            <a:grpSpLocks/>
          </p:cNvGrpSpPr>
          <p:nvPr/>
        </p:nvGrpSpPr>
        <p:grpSpPr bwMode="auto">
          <a:xfrm>
            <a:off x="928662" y="3714752"/>
            <a:ext cx="6674091" cy="872849"/>
            <a:chOff x="953762" y="1698491"/>
            <a:chExt cx="6292150" cy="852205"/>
          </a:xfrm>
        </p:grpSpPr>
        <p:sp>
          <p:nvSpPr>
            <p:cNvPr id="32" name="Line 96"/>
            <p:cNvSpPr>
              <a:spLocks noChangeShapeType="1"/>
            </p:cNvSpPr>
            <p:nvPr/>
          </p:nvSpPr>
          <p:spPr bwMode="auto">
            <a:xfrm>
              <a:off x="1485912" y="2224967"/>
              <a:ext cx="576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4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33" name="Group 88"/>
            <p:cNvGrpSpPr>
              <a:grpSpLocks/>
            </p:cNvGrpSpPr>
            <p:nvPr/>
          </p:nvGrpSpPr>
          <p:grpSpPr bwMode="auto">
            <a:xfrm>
              <a:off x="953762" y="1698491"/>
              <a:ext cx="648000" cy="540000"/>
              <a:chOff x="1110" y="2656"/>
              <a:chExt cx="1549" cy="1351"/>
            </a:xfrm>
          </p:grpSpPr>
          <p:sp>
            <p:nvSpPr>
              <p:cNvPr id="37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8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9" name="AutoShape 91"/>
              <p:cNvSpPr>
                <a:spLocks noChangeArrowheads="1"/>
              </p:cNvSpPr>
              <p:nvPr/>
            </p:nvSpPr>
            <p:spPr bwMode="gray">
              <a:xfrm>
                <a:off x="1199" y="2718"/>
                <a:ext cx="1342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34" name="그룹 51"/>
            <p:cNvGrpSpPr>
              <a:grpSpLocks/>
            </p:cNvGrpSpPr>
            <p:nvPr/>
          </p:nvGrpSpPr>
          <p:grpSpPr bwMode="auto">
            <a:xfrm>
              <a:off x="1047822" y="1739354"/>
              <a:ext cx="4310230" cy="811342"/>
              <a:chOff x="1047822" y="1739354"/>
              <a:chExt cx="4310230" cy="811342"/>
            </a:xfrm>
          </p:grpSpPr>
          <p:sp>
            <p:nvSpPr>
              <p:cNvPr id="35" name="Text Box 97"/>
              <p:cNvSpPr txBox="1">
                <a:spLocks noChangeArrowheads="1"/>
              </p:cNvSpPr>
              <p:nvPr/>
            </p:nvSpPr>
            <p:spPr bwMode="auto">
              <a:xfrm>
                <a:off x="1677815" y="1739354"/>
                <a:ext cx="3680237" cy="81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atinLnBrk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ko-KR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온라인 교육 플랫폼의 발달</a:t>
                </a:r>
                <a:endParaRPr lang="ko-KR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lvl="0" latinLnBrk="0">
                  <a:spcBef>
                    <a:spcPct val="0"/>
                  </a:spcBef>
                  <a:buClrTx/>
                  <a:buSzTx/>
                  <a:buNone/>
                </a:pPr>
                <a:endParaRPr lang="ko-KR" altLang="en-US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6" name="Text Box 98"/>
              <p:cNvSpPr txBox="1">
                <a:spLocks noChangeArrowheads="1"/>
              </p:cNvSpPr>
              <p:nvPr/>
            </p:nvSpPr>
            <p:spPr bwMode="gray">
              <a:xfrm>
                <a:off x="1047822" y="1754160"/>
                <a:ext cx="387187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III</a:t>
                </a:r>
              </a:p>
            </p:txBody>
          </p:sp>
        </p:grpSp>
      </p:grpSp>
      <p:grpSp>
        <p:nvGrpSpPr>
          <p:cNvPr id="40" name="그룹 56"/>
          <p:cNvGrpSpPr>
            <a:grpSpLocks/>
          </p:cNvGrpSpPr>
          <p:nvPr/>
        </p:nvGrpSpPr>
        <p:grpSpPr bwMode="auto">
          <a:xfrm>
            <a:off x="971602" y="4786322"/>
            <a:ext cx="6674091" cy="830997"/>
            <a:chOff x="953762" y="1665478"/>
            <a:chExt cx="6292150" cy="811343"/>
          </a:xfrm>
        </p:grpSpPr>
        <p:sp>
          <p:nvSpPr>
            <p:cNvPr id="41" name="Line 96"/>
            <p:cNvSpPr>
              <a:spLocks noChangeShapeType="1"/>
            </p:cNvSpPr>
            <p:nvPr/>
          </p:nvSpPr>
          <p:spPr bwMode="auto">
            <a:xfrm>
              <a:off x="1485912" y="2224967"/>
              <a:ext cx="576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4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42" name="Group 88"/>
            <p:cNvGrpSpPr>
              <a:grpSpLocks/>
            </p:cNvGrpSpPr>
            <p:nvPr/>
          </p:nvGrpSpPr>
          <p:grpSpPr bwMode="auto">
            <a:xfrm>
              <a:off x="953762" y="1698491"/>
              <a:ext cx="648000" cy="540000"/>
              <a:chOff x="1110" y="2656"/>
              <a:chExt cx="1549" cy="1351"/>
            </a:xfrm>
          </p:grpSpPr>
          <p:sp>
            <p:nvSpPr>
              <p:cNvPr id="46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7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8" name="AutoShape 91"/>
              <p:cNvSpPr>
                <a:spLocks noChangeArrowheads="1"/>
              </p:cNvSpPr>
              <p:nvPr/>
            </p:nvSpPr>
            <p:spPr bwMode="gray">
              <a:xfrm>
                <a:off x="1174" y="2748"/>
                <a:ext cx="1342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43" name="그룹 51"/>
            <p:cNvGrpSpPr>
              <a:grpSpLocks/>
            </p:cNvGrpSpPr>
            <p:nvPr/>
          </p:nvGrpSpPr>
          <p:grpSpPr bwMode="auto">
            <a:xfrm>
              <a:off x="1047822" y="1665478"/>
              <a:ext cx="2391414" cy="811343"/>
              <a:chOff x="1047822" y="1665478"/>
              <a:chExt cx="2391414" cy="811343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1654127" y="1665478"/>
                <a:ext cx="1785109" cy="811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atinLnBrk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ko-KR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학교의 변화</a:t>
                </a:r>
              </a:p>
              <a:p>
                <a:pPr lvl="0" latinLnBrk="0">
                  <a:spcBef>
                    <a:spcPct val="0"/>
                  </a:spcBef>
                  <a:buClrTx/>
                  <a:buSzTx/>
                  <a:buNone/>
                </a:pPr>
                <a:endParaRPr lang="ko-KR" altLang="en-US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5" name="Text Box 98"/>
              <p:cNvSpPr txBox="1">
                <a:spLocks noChangeArrowheads="1"/>
              </p:cNvSpPr>
              <p:nvPr/>
            </p:nvSpPr>
            <p:spPr bwMode="gray">
              <a:xfrm>
                <a:off x="1047822" y="1754160"/>
                <a:ext cx="423458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IV</a:t>
                </a:r>
              </a:p>
            </p:txBody>
          </p:sp>
        </p:grpSp>
      </p:grpSp>
      <p:grpSp>
        <p:nvGrpSpPr>
          <p:cNvPr id="49" name="그룹 56"/>
          <p:cNvGrpSpPr>
            <a:grpSpLocks/>
          </p:cNvGrpSpPr>
          <p:nvPr/>
        </p:nvGrpSpPr>
        <p:grpSpPr bwMode="auto">
          <a:xfrm>
            <a:off x="971602" y="5612223"/>
            <a:ext cx="6674091" cy="553081"/>
            <a:chOff x="953762" y="1698491"/>
            <a:chExt cx="6292150" cy="540000"/>
          </a:xfrm>
        </p:grpSpPr>
        <p:sp>
          <p:nvSpPr>
            <p:cNvPr id="50" name="Line 96"/>
            <p:cNvSpPr>
              <a:spLocks noChangeShapeType="1"/>
            </p:cNvSpPr>
            <p:nvPr/>
          </p:nvSpPr>
          <p:spPr bwMode="auto">
            <a:xfrm>
              <a:off x="1485912" y="2224967"/>
              <a:ext cx="576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4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51" name="Group 88"/>
            <p:cNvGrpSpPr>
              <a:grpSpLocks/>
            </p:cNvGrpSpPr>
            <p:nvPr/>
          </p:nvGrpSpPr>
          <p:grpSpPr bwMode="auto">
            <a:xfrm>
              <a:off x="953762" y="1698491"/>
              <a:ext cx="648000" cy="540000"/>
              <a:chOff x="1110" y="2656"/>
              <a:chExt cx="1549" cy="1351"/>
            </a:xfrm>
          </p:grpSpPr>
          <p:sp>
            <p:nvSpPr>
              <p:cNvPr id="55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6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7" name="AutoShape 91"/>
              <p:cNvSpPr>
                <a:spLocks noChangeArrowheads="1"/>
              </p:cNvSpPr>
              <p:nvPr/>
            </p:nvSpPr>
            <p:spPr bwMode="gray">
              <a:xfrm>
                <a:off x="1199" y="2718"/>
                <a:ext cx="1342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400" b="1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52" name="그룹 51"/>
            <p:cNvGrpSpPr>
              <a:grpSpLocks/>
            </p:cNvGrpSpPr>
            <p:nvPr/>
          </p:nvGrpSpPr>
          <p:grpSpPr bwMode="auto">
            <a:xfrm>
              <a:off x="1047821" y="1739354"/>
              <a:ext cx="2415102" cy="465552"/>
              <a:chOff x="1047821" y="1739354"/>
              <a:chExt cx="2415102" cy="465552"/>
            </a:xfrm>
          </p:grpSpPr>
          <p:sp>
            <p:nvSpPr>
              <p:cNvPr id="53" name="Text Box 97"/>
              <p:cNvSpPr txBox="1">
                <a:spLocks noChangeArrowheads="1"/>
              </p:cNvSpPr>
              <p:nvPr/>
            </p:nvSpPr>
            <p:spPr bwMode="auto">
              <a:xfrm>
                <a:off x="1677814" y="1739354"/>
                <a:ext cx="1785109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 latinLnBrk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ko-KR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시사점 요약</a:t>
                </a:r>
              </a:p>
            </p:txBody>
          </p:sp>
          <p:sp>
            <p:nvSpPr>
              <p:cNvPr id="54" name="Text Box 98"/>
              <p:cNvSpPr txBox="1">
                <a:spLocks noChangeArrowheads="1"/>
              </p:cNvSpPr>
              <p:nvPr/>
            </p:nvSpPr>
            <p:spPr bwMode="gray">
              <a:xfrm>
                <a:off x="1047821" y="1754160"/>
                <a:ext cx="352427" cy="4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5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4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1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8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r>
              <a:rPr lang="en-US" altLang="ko-KR" dirty="0"/>
              <a:t>     </a:t>
            </a:r>
            <a:r>
              <a:rPr lang="ko-KR" altLang="en-US" dirty="0"/>
              <a:t>이스라엘 힘의 원천 </a:t>
            </a:r>
            <a:r>
              <a:rPr lang="en-US" altLang="ko-KR" dirty="0"/>
              <a:t>– </a:t>
            </a:r>
            <a:r>
              <a:rPr lang="ko-KR" altLang="en-US" dirty="0"/>
              <a:t>대학교 </a:t>
            </a:r>
            <a:r>
              <a:rPr lang="en-US" altLang="ko-KR" dirty="0"/>
              <a:t>(</a:t>
            </a:r>
            <a:r>
              <a:rPr lang="ko-KR" altLang="en-US" dirty="0"/>
              <a:t>지성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E18B6-33AE-4131-8C5D-59DBFDB1B687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half" idx="4294967295"/>
          </p:nvPr>
        </p:nvSpPr>
        <p:spPr>
          <a:xfrm>
            <a:off x="323528" y="1268760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err="1"/>
              <a:t>라빈</a:t>
            </a:r>
            <a:r>
              <a:rPr lang="ko-KR" altLang="en-US" dirty="0"/>
              <a:t> 수상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 1993</a:t>
            </a:r>
            <a:r>
              <a:rPr lang="ko-KR" altLang="en-US" dirty="0"/>
              <a:t>년 베이징 기자회견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“</a:t>
            </a:r>
            <a:r>
              <a:rPr lang="ko-KR" altLang="en-US" dirty="0"/>
              <a:t>우리 힘의 원천은 </a:t>
            </a:r>
            <a:r>
              <a:rPr lang="en-US" altLang="ko-KR" dirty="0"/>
              <a:t>7</a:t>
            </a:r>
            <a:r>
              <a:rPr lang="ko-KR" altLang="en-US" dirty="0"/>
              <a:t>개의 대학이다</a:t>
            </a:r>
            <a:r>
              <a:rPr lang="en-US" altLang="ko-KR" dirty="0"/>
              <a:t>”</a:t>
            </a:r>
          </a:p>
          <a:p>
            <a:pPr marL="0" indent="0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모세 </a:t>
            </a:r>
            <a:r>
              <a:rPr lang="ko-KR" altLang="en-US" dirty="0" err="1"/>
              <a:t>리사크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히브리대</a:t>
            </a:r>
            <a:r>
              <a:rPr lang="ko-KR" altLang="en-US" dirty="0"/>
              <a:t> 교수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“</a:t>
            </a:r>
            <a:r>
              <a:rPr lang="ko-KR" altLang="en-US" dirty="0"/>
              <a:t>아랍인들이 저지르는 큰 실수는 이스라엘이 </a:t>
            </a:r>
            <a:r>
              <a:rPr lang="en-US" altLang="ko-KR" dirty="0"/>
              <a:t>1948</a:t>
            </a:r>
            <a:r>
              <a:rPr lang="ko-KR" altLang="en-US" dirty="0"/>
              <a:t>년 독립전쟁에서 아랍에 이겼다고 생각한다는 것입니다</a:t>
            </a:r>
            <a:r>
              <a:rPr lang="en-US" altLang="ko-KR" dirty="0"/>
              <a:t>. </a:t>
            </a:r>
            <a:r>
              <a:rPr lang="ko-KR" altLang="en-US" dirty="0"/>
              <a:t>이스라엘은 전쟁이 발발하기 훨씬 전에 아랍에 승리했습니다</a:t>
            </a:r>
            <a:r>
              <a:rPr lang="en-US" altLang="ko-KR" dirty="0"/>
              <a:t>. </a:t>
            </a:r>
            <a:r>
              <a:rPr lang="ko-KR" altLang="en-US" dirty="0"/>
              <a:t>바로 이스라엘이 예루살렘에 히브리 대학 설립을 발표한 </a:t>
            </a:r>
            <a:r>
              <a:rPr lang="en-US" altLang="ko-KR" dirty="0"/>
              <a:t>1925</a:t>
            </a:r>
            <a:r>
              <a:rPr lang="ko-KR" altLang="en-US" dirty="0"/>
              <a:t>년입니다</a:t>
            </a:r>
            <a:r>
              <a:rPr lang="en-US" altLang="ko-KR" dirty="0"/>
              <a:t>.”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테크니온</a:t>
            </a:r>
            <a:r>
              <a:rPr lang="en-US" altLang="ko-KR" dirty="0"/>
              <a:t>: </a:t>
            </a:r>
            <a:r>
              <a:rPr lang="ko-KR" altLang="en-US" dirty="0"/>
              <a:t>일자리 </a:t>
            </a:r>
            <a:r>
              <a:rPr lang="en-US" altLang="ko-KR" dirty="0"/>
              <a:t>10</a:t>
            </a:r>
            <a:r>
              <a:rPr lang="ko-KR" altLang="en-US" dirty="0"/>
              <a:t>만개 벤처 </a:t>
            </a:r>
            <a:r>
              <a:rPr lang="en-US" altLang="ko-KR" dirty="0"/>
              <a:t>800 </a:t>
            </a:r>
            <a:r>
              <a:rPr lang="ko-KR" altLang="en-US" dirty="0"/>
              <a:t>개 </a:t>
            </a:r>
            <a:r>
              <a:rPr lang="en-US" altLang="ko-KR" dirty="0"/>
              <a:t>T3</a:t>
            </a:r>
          </a:p>
          <a:p>
            <a:pPr marL="0" indent="0">
              <a:buNone/>
            </a:pPr>
            <a:r>
              <a:rPr lang="ko-KR" altLang="en-US" dirty="0" err="1"/>
              <a:t>히브리대</a:t>
            </a:r>
            <a:r>
              <a:rPr lang="en-US" altLang="ko-KR" dirty="0"/>
              <a:t>: </a:t>
            </a:r>
            <a:r>
              <a:rPr lang="ko-KR" altLang="en-US" dirty="0"/>
              <a:t>특허 </a:t>
            </a:r>
            <a:r>
              <a:rPr lang="en-US" altLang="ko-KR" dirty="0"/>
              <a:t>1</a:t>
            </a:r>
            <a:r>
              <a:rPr lang="ko-KR" altLang="en-US" dirty="0" err="1"/>
              <a:t>만건</a:t>
            </a:r>
            <a:r>
              <a:rPr lang="en-US" altLang="ko-KR" dirty="0"/>
              <a:t>, </a:t>
            </a:r>
            <a:r>
              <a:rPr lang="ko-KR" altLang="en-US" dirty="0"/>
              <a:t>모빌아이</a:t>
            </a:r>
            <a:r>
              <a:rPr lang="en-US" altLang="ko-KR" dirty="0"/>
              <a:t> 17</a:t>
            </a:r>
            <a:r>
              <a:rPr lang="ko-KR" altLang="en-US" dirty="0"/>
              <a:t>조 </a:t>
            </a:r>
            <a:r>
              <a:rPr lang="ko-KR" altLang="en-US" dirty="0" err="1"/>
              <a:t>대박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YISUM-TT</a:t>
            </a:r>
          </a:p>
          <a:p>
            <a:pPr marL="0" indent="0">
              <a:buNone/>
            </a:pPr>
            <a:r>
              <a:rPr lang="ko-KR" altLang="en-US" dirty="0" err="1"/>
              <a:t>와이즈만</a:t>
            </a:r>
            <a:r>
              <a:rPr lang="en-US" altLang="ko-KR" dirty="0"/>
              <a:t>: </a:t>
            </a:r>
            <a:r>
              <a:rPr lang="ko-KR" altLang="en-US" dirty="0"/>
              <a:t>매년 특허 </a:t>
            </a:r>
            <a:r>
              <a:rPr lang="en-US" altLang="ko-KR" dirty="0"/>
              <a:t>70</a:t>
            </a:r>
            <a:r>
              <a:rPr lang="ko-KR" altLang="en-US" dirty="0"/>
              <a:t>개 </a:t>
            </a:r>
            <a:r>
              <a:rPr lang="en-US" altLang="ko-KR" dirty="0"/>
              <a:t>2010 </a:t>
            </a:r>
            <a:r>
              <a:rPr lang="ko-KR" altLang="en-US" dirty="0"/>
              <a:t>특허수입 </a:t>
            </a:r>
            <a:r>
              <a:rPr lang="en-US" altLang="ko-KR" dirty="0"/>
              <a:t>150</a:t>
            </a:r>
            <a:r>
              <a:rPr lang="ko-KR" altLang="en-US" dirty="0"/>
              <a:t>억 불</a:t>
            </a:r>
            <a:r>
              <a:rPr lang="en-US" altLang="ko-KR" dirty="0"/>
              <a:t>(16</a:t>
            </a:r>
            <a:r>
              <a:rPr lang="ko-KR" altLang="en-US" dirty="0"/>
              <a:t>조</a:t>
            </a:r>
            <a:r>
              <a:rPr lang="en-US" altLang="ko-KR" dirty="0"/>
              <a:t>) YEDA</a:t>
            </a:r>
          </a:p>
          <a:p>
            <a:pPr marL="0" indent="0">
              <a:buNone/>
            </a:pPr>
            <a:r>
              <a:rPr lang="ko-KR" altLang="en-US" dirty="0"/>
              <a:t>텔아비브</a:t>
            </a:r>
            <a:r>
              <a:rPr lang="en-US" altLang="ko-KR" dirty="0"/>
              <a:t>: 1190 </a:t>
            </a:r>
            <a:r>
              <a:rPr lang="ko-KR" altLang="en-US" dirty="0"/>
              <a:t>특허</a:t>
            </a:r>
            <a:r>
              <a:rPr lang="en-US" altLang="ko-KR" dirty="0"/>
              <a:t>, 198 </a:t>
            </a:r>
            <a:r>
              <a:rPr lang="ko-KR" altLang="en-US" dirty="0"/>
              <a:t>기술이전</a:t>
            </a:r>
            <a:r>
              <a:rPr lang="en-US" altLang="ko-KR" dirty="0"/>
              <a:t>, 65</a:t>
            </a:r>
            <a:r>
              <a:rPr lang="ko-KR" altLang="en-US" dirty="0"/>
              <a:t>개 벤처 </a:t>
            </a:r>
            <a:r>
              <a:rPr lang="en-US" altLang="ko-KR" dirty="0"/>
              <a:t>RAMOT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6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1"/>
          <p:cNvGrpSpPr>
            <a:grpSpLocks/>
          </p:cNvGrpSpPr>
          <p:nvPr/>
        </p:nvGrpSpPr>
        <p:grpSpPr bwMode="auto">
          <a:xfrm>
            <a:off x="611188" y="1421085"/>
            <a:ext cx="7386638" cy="639763"/>
            <a:chOff x="694967" y="1618691"/>
            <a:chExt cx="6911975" cy="63976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100506" y="1618691"/>
              <a:ext cx="6506436" cy="639762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sx="999" sy="999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ko-KR" altLang="en-US" sz="2000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  </a:t>
              </a:r>
              <a:r>
                <a:rPr lang="ko-KR" altLang="en-US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과학기술교육 </a:t>
              </a:r>
              <a:r>
                <a:rPr lang="en-US" altLang="ko-KR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STEM</a:t>
              </a:r>
              <a:endParaRPr lang="ko-KR" altLang="en-US" sz="24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94967" y="1664729"/>
              <a:ext cx="503581" cy="50323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latinLnBrk="0" hangingPunct="0">
                <a:defRPr/>
              </a:pPr>
              <a:endPara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501452" y="307257"/>
            <a:ext cx="7128792" cy="648071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영재교육과 과학기술교육 중시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11188" y="2503343"/>
            <a:ext cx="79930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이스라엘은 과학과 기술을 </a:t>
            </a:r>
            <a:r>
              <a:rPr lang="ko-KR" altLang="en-US" sz="2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과학기술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한 교과로 통합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기술을 과학기초이론으로 설명하여 학생들의 흥미와 이해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탐구와 실험실습 강조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성적평가에서 지필시험 점수보다는 학생 포트폴리오 비중 큼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교사가 학습량을 조정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교과내의 주제들을 가르치는 순서는 교사의 판단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인문계 학생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대학에서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인문사회계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전공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과학기술과목 이수 필수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과학과 기술에 대한 </a:t>
            </a:r>
            <a:r>
              <a:rPr lang="ko-KR" altLang="en-US" sz="20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국민적 지지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 크고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학생들의 과학과 기술에 대한 선호도가 높음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비영리민간단체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들이 과학과 기술의 교육에 적극 투자하여 프로그램 운영</a:t>
            </a:r>
          </a:p>
        </p:txBody>
      </p:sp>
    </p:spTree>
    <p:extLst>
      <p:ext uri="{BB962C8B-B14F-4D97-AF65-F5344CB8AC3E}">
        <p14:creationId xmlns:p14="http://schemas.microsoft.com/office/powerpoint/2010/main" val="406910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1452" y="307257"/>
            <a:ext cx="803098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dirty="0"/>
              <a:t>이스라엘 </a:t>
            </a:r>
            <a:r>
              <a:rPr lang="ko-KR" altLang="en-US" b="1" dirty="0"/>
              <a:t>영재교육과 과학기술교육 중시</a:t>
            </a:r>
            <a:endParaRPr lang="ko-KR" altLang="en-US" dirty="0"/>
          </a:p>
        </p:txBody>
      </p:sp>
      <p:pic>
        <p:nvPicPr>
          <p:cNvPr id="6145" name="_x165053936" descr="EMB00000ff441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7304" r="11707"/>
          <a:stretch/>
        </p:blipFill>
        <p:spPr bwMode="auto">
          <a:xfrm>
            <a:off x="604044" y="2418581"/>
            <a:ext cx="2887835" cy="27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_x165054416" descr="EMB00000ff441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40" y="2132856"/>
            <a:ext cx="5283710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21201" y="5200963"/>
            <a:ext cx="3600400" cy="36931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ctr" fontAlgn="base" latinLnBrk="0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&lt;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이스라엘의  영재 선발 단계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&gt;</a:t>
            </a:r>
            <a:endParaRPr lang="ko-KR" altLang="en-US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05730" y="5200963"/>
            <a:ext cx="2858431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algn="ctr" fontAlgn="base" latinLnBrk="0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&lt;</a:t>
            </a:r>
            <a:r>
              <a:rPr lang="ko-KR" altLang="en-US" b="1" dirty="0" err="1">
                <a:solidFill>
                  <a:schemeClr val="bg1">
                    <a:lumMod val="75000"/>
                  </a:schemeClr>
                </a:solidFill>
                <a:latin typeface="+mn-ea"/>
              </a:rPr>
              <a:t>렌줄리의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세 고리 모형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&gt;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</a:p>
        </p:txBody>
      </p:sp>
      <p:grpSp>
        <p:nvGrpSpPr>
          <p:cNvPr id="11" name="그룹 11"/>
          <p:cNvGrpSpPr>
            <a:grpSpLocks/>
          </p:cNvGrpSpPr>
          <p:nvPr/>
        </p:nvGrpSpPr>
        <p:grpSpPr bwMode="auto">
          <a:xfrm>
            <a:off x="611188" y="1421085"/>
            <a:ext cx="7386638" cy="639763"/>
            <a:chOff x="694967" y="1618691"/>
            <a:chExt cx="6911975" cy="639762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100506" y="1618691"/>
              <a:ext cx="6506436" cy="639762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sx="999" sy="999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ko-KR" altLang="en-US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24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영재교육</a:t>
              </a:r>
              <a:endParaRPr kumimoji="0" lang="ko-KR" altLang="en-US" sz="24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94967" y="1664729"/>
              <a:ext cx="503581" cy="50323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latinLnBrk="0" hangingPunct="0">
                <a:defRPr/>
              </a:pPr>
              <a:endPara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55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1452" y="307257"/>
            <a:ext cx="7128792" cy="648071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영재교육과 과학기술교육 중시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08551"/>
              </p:ext>
            </p:extLst>
          </p:nvPr>
        </p:nvGraphicFramePr>
        <p:xfrm>
          <a:off x="611561" y="2248624"/>
          <a:ext cx="7992689" cy="407822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1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6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</a:t>
                      </a: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이스라엘</a:t>
                      </a: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영재교육 대상자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중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고 학생 대비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1.87%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영재학생 </a:t>
                      </a:r>
                      <a:r>
                        <a:rPr lang="en-US" altLang="ko-KR" sz="1300" b="1" kern="0" spc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3-4%, </a:t>
                      </a:r>
                      <a:endParaRPr lang="ko-KR" altLang="en-US" sz="1300" b="1" kern="0" spc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우수학생 </a:t>
                      </a:r>
                      <a:r>
                        <a:rPr lang="en-US" altLang="ko-KR" sz="1300" b="1" kern="0" spc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8-12%</a:t>
                      </a:r>
                      <a:endParaRPr lang="ko-KR" altLang="en-US" sz="1300" b="1" kern="0" spc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2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영재교육기관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영재학급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영재교육원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영재학교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특별학급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방과 후 프로그램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영재학교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정규교육과정과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관계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정규교육과정 이외에 방과 후 학교형태로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운영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정규교육과정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일환으로 운영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4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영재교육 프로그램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교원 자격 및 처우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현직 교원이 소정의 연수 이후 영재교육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현장에 배치되도록 규정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‣(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인센티브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)17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 교육청 별로 전보유예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승진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전보 </a:t>
                      </a:r>
                      <a:r>
                        <a:rPr lang="ko-KR" altLang="en-US" sz="1300" b="1" kern="0" spc="0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가산점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수업경감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해외연수 등 부분적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으로 운영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교육부의 영재교육 담당 교원 임용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센터에서 연수와 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단계 절차에 합격한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교원에게 자격증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부여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‣(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인센티브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차별화된 보수규정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보직 및 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인사권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주택공급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고등교육기관으로의 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우선적 발탁 등 영재교육에만 </a:t>
                      </a:r>
                      <a:r>
                        <a:rPr lang="ko-KR" altLang="en-US" sz="1300" b="1" kern="0" spc="0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전념토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300" b="1" kern="0" spc="0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록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지원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중앙정부 조직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별도 조직 없음</a:t>
                      </a:r>
                      <a:endParaRPr lang="en-US" altLang="ko-KR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교육부 교육과정 </a:t>
                      </a:r>
                      <a:r>
                        <a:rPr lang="ko-KR" altLang="en-US" sz="1300" b="1" kern="0" spc="0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정책과에서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겸무</a:t>
                      </a:r>
                      <a:r>
                        <a:rPr lang="en-US" altLang="ko-KR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교육부</a:t>
                      </a:r>
                      <a:r>
                        <a:rPr lang="ko-KR" altLang="en-US" sz="1300" b="1" kern="0" spc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영재교육과에서 주관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123728" y="6300048"/>
            <a:ext cx="4572000" cy="369312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pPr algn="ctr" fontAlgn="base" latinLnBrk="0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&lt;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우리나라와 이스라엘 영재교육 비교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&gt;</a:t>
            </a:r>
            <a:endParaRPr lang="ko-KR" altLang="en-US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044576" y="1421085"/>
            <a:ext cx="6953250" cy="639763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ko-KR" altLang="en-US" sz="2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영재교육</a:t>
            </a:r>
            <a:endParaRPr kumimoji="0" lang="ko-KR" altLang="en-US" sz="24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047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“</a:t>
            </a:r>
            <a:r>
              <a:rPr lang="ko-KR" altLang="en-US" dirty="0" err="1"/>
              <a:t>후츠파</a:t>
            </a:r>
            <a:r>
              <a:rPr lang="en-US" altLang="ko-KR" dirty="0"/>
              <a:t>”</a:t>
            </a:r>
            <a:r>
              <a:rPr lang="ko-KR" altLang="en-US" dirty="0"/>
              <a:t> 대담한</a:t>
            </a:r>
            <a:r>
              <a:rPr lang="en-US" altLang="ko-KR" dirty="0"/>
              <a:t>, </a:t>
            </a:r>
            <a:r>
              <a:rPr lang="ko-KR" altLang="en-US" dirty="0"/>
              <a:t>비정상적인</a:t>
            </a:r>
            <a:r>
              <a:rPr lang="en-US" altLang="ko-KR" dirty="0"/>
              <a:t>, </a:t>
            </a:r>
            <a:r>
              <a:rPr lang="ko-KR" altLang="en-US" dirty="0"/>
              <a:t>때로는 오만한</a:t>
            </a:r>
            <a:r>
              <a:rPr lang="en-US" altLang="ko-KR" dirty="0"/>
              <a:t>, </a:t>
            </a:r>
            <a:r>
              <a:rPr lang="ko-KR" altLang="en-US" dirty="0"/>
              <a:t>금기를 뛰어넘는</a:t>
            </a:r>
            <a:r>
              <a:rPr lang="en-US" altLang="ko-KR" dirty="0"/>
              <a:t>, </a:t>
            </a:r>
            <a:r>
              <a:rPr lang="ko-KR" altLang="en-US" dirty="0"/>
              <a:t>파격적인 사고로 장애를 극복하고</a:t>
            </a:r>
            <a:r>
              <a:rPr lang="en-US" altLang="ko-KR" dirty="0"/>
              <a:t>, </a:t>
            </a:r>
            <a:r>
              <a:rPr lang="ko-KR" altLang="en-US" dirty="0"/>
              <a:t>위험을 감수하고</a:t>
            </a:r>
            <a:r>
              <a:rPr lang="en-US" altLang="ko-KR" dirty="0"/>
              <a:t>, </a:t>
            </a:r>
            <a:r>
              <a:rPr lang="ko-KR" altLang="en-US" dirty="0"/>
              <a:t>유대인이 아니면 가지 않을 곳을 향해 가는 특유의 사고방식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 기울라</a:t>
            </a:r>
            <a:r>
              <a:rPr lang="en-US" altLang="ko-KR" dirty="0"/>
              <a:t>/</a:t>
            </a:r>
            <a:r>
              <a:rPr lang="ko-KR" altLang="en-US" dirty="0" err="1"/>
              <a:t>세굴라</a:t>
            </a:r>
            <a:r>
              <a:rPr lang="ko-KR" altLang="en-US" dirty="0"/>
              <a:t> 선민의식</a:t>
            </a:r>
            <a:r>
              <a:rPr lang="en-US" altLang="ko-KR" dirty="0"/>
              <a:t>(</a:t>
            </a:r>
            <a:r>
              <a:rPr lang="ko-KR" altLang="en-US" dirty="0"/>
              <a:t>암 </a:t>
            </a:r>
            <a:r>
              <a:rPr lang="ko-KR" altLang="en-US" dirty="0" err="1"/>
              <a:t>스굴라</a:t>
            </a:r>
            <a:r>
              <a:rPr lang="en-US" altLang="ko-KR" dirty="0"/>
              <a:t>)</a:t>
            </a:r>
            <a:r>
              <a:rPr lang="ko-KR" altLang="en-US" dirty="0"/>
              <a:t>은 특별히 귀하게 선택되었다는 의미도 있지만</a:t>
            </a:r>
            <a:r>
              <a:rPr lang="en-US" altLang="ko-KR" dirty="0"/>
              <a:t>, ‘</a:t>
            </a:r>
            <a:r>
              <a:rPr lang="ko-KR" altLang="en-US" dirty="0"/>
              <a:t>세상의 빛이 되어라’라는 성경 말씀에 뿌리를 두는 책임감을 수반한다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‘</a:t>
            </a:r>
            <a:r>
              <a:rPr lang="ko-KR" altLang="en-US" dirty="0" err="1"/>
              <a:t>로쉬가돌</a:t>
            </a:r>
            <a:r>
              <a:rPr lang="en-US" altLang="ko-KR" dirty="0"/>
              <a:t>’</a:t>
            </a:r>
            <a:r>
              <a:rPr lang="ko-KR" altLang="en-US" dirty="0"/>
              <a:t>과‘</a:t>
            </a:r>
            <a:r>
              <a:rPr lang="ko-KR" altLang="en-US" dirty="0" err="1"/>
              <a:t>티쿤</a:t>
            </a:r>
            <a:r>
              <a:rPr lang="ko-KR" altLang="en-US" dirty="0"/>
              <a:t> </a:t>
            </a:r>
            <a:r>
              <a:rPr lang="ko-KR" altLang="en-US" dirty="0" err="1"/>
              <a:t>올람</a:t>
            </a:r>
            <a:r>
              <a:rPr lang="ko-KR" altLang="en-US" dirty="0"/>
              <a:t>’</a:t>
            </a:r>
            <a:endParaRPr lang="en-US" altLang="ko-KR" dirty="0"/>
          </a:p>
          <a:p>
            <a:r>
              <a:rPr lang="ko-KR" altLang="en-US" dirty="0"/>
              <a:t> 명분과 건전한 목표가 </a:t>
            </a:r>
            <a:r>
              <a:rPr lang="ko-KR" altLang="en-US" dirty="0" err="1"/>
              <a:t>후츠파를</a:t>
            </a:r>
            <a:r>
              <a:rPr lang="ko-KR" altLang="en-US" dirty="0"/>
              <a:t> 용인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ko-KR" altLang="en-US" dirty="0" err="1"/>
              <a:t>후츠파는</a:t>
            </a:r>
            <a:r>
              <a:rPr lang="ko-KR" altLang="en-US" dirty="0"/>
              <a:t> </a:t>
            </a:r>
            <a:r>
              <a:rPr lang="ko-KR" altLang="en-US" dirty="0" err="1"/>
              <a:t>로쉬가돌이나</a:t>
            </a:r>
            <a:r>
              <a:rPr lang="ko-KR" altLang="en-US" dirty="0"/>
              <a:t> </a:t>
            </a:r>
            <a:r>
              <a:rPr lang="ko-KR" altLang="en-US" dirty="0" err="1"/>
              <a:t>티쿤</a:t>
            </a:r>
            <a:r>
              <a:rPr lang="ko-KR" altLang="en-US" dirty="0"/>
              <a:t> </a:t>
            </a:r>
            <a:r>
              <a:rPr lang="ko-KR" altLang="en-US" dirty="0" err="1"/>
              <a:t>올람과</a:t>
            </a:r>
            <a:r>
              <a:rPr lang="ko-KR" altLang="en-US" dirty="0"/>
              <a:t> 함께할 때</a:t>
            </a:r>
            <a:r>
              <a:rPr lang="en-US" altLang="ko-KR" dirty="0"/>
              <a:t>, </a:t>
            </a:r>
            <a:r>
              <a:rPr lang="ko-KR" altLang="en-US" dirty="0"/>
              <a:t>마치 새가 두 날개로 날아오르는 것 같다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820472" cy="648071"/>
          </a:xfrm>
        </p:spPr>
        <p:txBody>
          <a:bodyPr/>
          <a:lstStyle/>
          <a:p>
            <a:r>
              <a:rPr lang="ko-KR" altLang="en-US" dirty="0"/>
              <a:t>창의성이 발현되는 사회적 문화적</a:t>
            </a:r>
            <a:r>
              <a:rPr lang="en-US" altLang="ko-KR" dirty="0"/>
              <a:t>(</a:t>
            </a:r>
            <a:r>
              <a:rPr lang="ko-KR" altLang="en-US" dirty="0"/>
              <a:t>종교적</a:t>
            </a:r>
            <a:r>
              <a:rPr lang="en-US" altLang="ko-KR" dirty="0"/>
              <a:t>)</a:t>
            </a:r>
            <a:r>
              <a:rPr lang="ko-KR" altLang="en-US" dirty="0"/>
              <a:t> 유산</a:t>
            </a:r>
          </a:p>
        </p:txBody>
      </p:sp>
    </p:spTree>
    <p:extLst>
      <p:ext uri="{BB962C8B-B14F-4D97-AF65-F5344CB8AC3E}">
        <p14:creationId xmlns:p14="http://schemas.microsoft.com/office/powerpoint/2010/main" val="361725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토라</a:t>
            </a:r>
            <a:r>
              <a:rPr lang="en-US" altLang="ko-KR" dirty="0"/>
              <a:t>/</a:t>
            </a:r>
            <a:r>
              <a:rPr lang="ko-KR" altLang="en-US" dirty="0"/>
              <a:t>성경</a:t>
            </a:r>
            <a:r>
              <a:rPr lang="en-US" altLang="ko-KR" dirty="0"/>
              <a:t>/</a:t>
            </a:r>
            <a:r>
              <a:rPr lang="ko-KR" altLang="en-US" dirty="0"/>
              <a:t>율법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창조주의 뜻 </a:t>
            </a:r>
            <a:r>
              <a:rPr lang="en-US" altLang="ko-KR" dirty="0"/>
              <a:t>/ </a:t>
            </a:r>
            <a:r>
              <a:rPr lang="ko-KR" altLang="en-US" dirty="0"/>
              <a:t>지성</a:t>
            </a:r>
            <a:r>
              <a:rPr lang="en-US" altLang="ko-KR" dirty="0"/>
              <a:t>(</a:t>
            </a:r>
            <a:r>
              <a:rPr lang="ko-KR" altLang="en-US" dirty="0"/>
              <a:t>과학</a:t>
            </a:r>
            <a:r>
              <a:rPr lang="en-US" altLang="ko-KR" dirty="0"/>
              <a:t>, </a:t>
            </a:r>
            <a:r>
              <a:rPr lang="ko-KR" altLang="en-US" dirty="0"/>
              <a:t>인문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하늘에서와 같이 땅에서도</a:t>
            </a:r>
            <a:r>
              <a:rPr lang="en-US" altLang="ko-KR" dirty="0"/>
              <a:t>…….</a:t>
            </a:r>
          </a:p>
          <a:p>
            <a:endParaRPr lang="en-US" altLang="ko-KR" dirty="0"/>
          </a:p>
          <a:p>
            <a:r>
              <a:rPr lang="ko-KR" altLang="en-US" dirty="0"/>
              <a:t>너희도 거룩하여라</a:t>
            </a:r>
            <a:r>
              <a:rPr lang="en-US" altLang="ko-KR" dirty="0"/>
              <a:t>…</a:t>
            </a:r>
          </a:p>
          <a:p>
            <a:endParaRPr lang="en-US" altLang="ko-KR" dirty="0"/>
          </a:p>
          <a:p>
            <a:r>
              <a:rPr lang="en-US" altLang="ko-KR" dirty="0" err="1"/>
              <a:t>Ve</a:t>
            </a:r>
            <a:r>
              <a:rPr lang="ko-KR" altLang="en-US" dirty="0"/>
              <a:t> </a:t>
            </a:r>
            <a:r>
              <a:rPr lang="en-US" altLang="ko-KR" dirty="0" err="1"/>
              <a:t>Tsel</a:t>
            </a:r>
            <a:r>
              <a:rPr lang="en-US" altLang="ko-KR" dirty="0"/>
              <a:t> El </a:t>
            </a:r>
            <a:r>
              <a:rPr lang="ko-KR" altLang="en-US" dirty="0" err="1"/>
              <a:t>프사엘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가치관</a:t>
            </a:r>
            <a:r>
              <a:rPr lang="en-US" altLang="ko-KR" dirty="0"/>
              <a:t>/</a:t>
            </a:r>
            <a:r>
              <a:rPr lang="ko-KR" altLang="en-US" dirty="0"/>
              <a:t>세계관</a:t>
            </a:r>
          </a:p>
        </p:txBody>
      </p:sp>
    </p:spTree>
    <p:extLst>
      <p:ext uri="{BB962C8B-B14F-4D97-AF65-F5344CB8AC3E}">
        <p14:creationId xmlns:p14="http://schemas.microsoft.com/office/powerpoint/2010/main" val="246446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알베르트</a:t>
            </a:r>
            <a:r>
              <a:rPr lang="ko-KR" altLang="en-US" dirty="0"/>
              <a:t> 아인슈타인은 </a:t>
            </a:r>
            <a:r>
              <a:rPr lang="en-US" altLang="ko-KR" dirty="0"/>
              <a:t>1929</a:t>
            </a:r>
            <a:r>
              <a:rPr lang="ko-KR" altLang="en-US" dirty="0"/>
              <a:t>년 베를린에서 열린 유대인 회의에서 이렇게 말했다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“</a:t>
            </a:r>
            <a:r>
              <a:rPr lang="ko-KR" altLang="en-US" dirty="0"/>
              <a:t>유대교는 모든 인류 역사에서 지성이야말로 최고의 무기임을 입증했다</a:t>
            </a:r>
            <a:r>
              <a:rPr lang="en-US" altLang="ko-KR" dirty="0"/>
              <a:t>. </a:t>
            </a:r>
            <a:r>
              <a:rPr lang="ko-KR" altLang="en-US" dirty="0"/>
              <a:t>그러므로 우리 유대인들은 어마어마한 </a:t>
            </a:r>
            <a:r>
              <a:rPr lang="en-US" altLang="ko-KR" dirty="0"/>
              <a:t>1000</a:t>
            </a:r>
            <a:r>
              <a:rPr lang="ko-KR" altLang="en-US" dirty="0"/>
              <a:t>년의 역사에서 우리가 얻은 경험을 활용해 세상에 기여할 의무가 있으며</a:t>
            </a:r>
            <a:r>
              <a:rPr lang="en-US" altLang="ko-KR" dirty="0"/>
              <a:t>, </a:t>
            </a:r>
            <a:r>
              <a:rPr lang="ko-KR" altLang="en-US" dirty="0"/>
              <a:t>조상의 도덕적 전통을 충실히 지키고</a:t>
            </a:r>
            <a:r>
              <a:rPr lang="en-US" altLang="ko-KR" dirty="0"/>
              <a:t>, </a:t>
            </a:r>
            <a:r>
              <a:rPr lang="ko-KR" altLang="en-US" dirty="0"/>
              <a:t>평화를 위한 투쟁의 군사가 되어</a:t>
            </a:r>
            <a:r>
              <a:rPr lang="en-US" altLang="ko-KR" dirty="0"/>
              <a:t>, </a:t>
            </a:r>
            <a:r>
              <a:rPr lang="ko-KR" altLang="en-US" dirty="0"/>
              <a:t>모든 문화와 모든 종교 분야에서 진보적인 힘을 갖고 인류와 함께 어깨를 나란히 해야 한다</a:t>
            </a:r>
            <a:r>
              <a:rPr lang="en-US" altLang="ko-KR" dirty="0"/>
              <a:t>.”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6264696" cy="648071"/>
          </a:xfrm>
        </p:spPr>
        <p:txBody>
          <a:bodyPr/>
          <a:lstStyle/>
          <a:p>
            <a:r>
              <a:rPr lang="ko-KR" altLang="en-US" dirty="0"/>
              <a:t>우리는 역사적 사명을</a:t>
            </a:r>
            <a:r>
              <a:rPr lang="en-US" altLang="ko-KR" dirty="0"/>
              <a:t>. . . . 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834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188" y="1711349"/>
            <a:ext cx="7993062" cy="4525963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2200" b="1" dirty="0"/>
              <a:t> </a:t>
            </a:r>
            <a:r>
              <a:rPr lang="ko-KR" altLang="en-US" sz="2200" b="1" dirty="0"/>
              <a:t>바보</a:t>
            </a:r>
            <a:r>
              <a:rPr lang="en-US" altLang="ko-KR" sz="2200" b="1" dirty="0"/>
              <a:t>: </a:t>
            </a:r>
            <a:r>
              <a:rPr lang="ko-KR" altLang="en-US" sz="2200" b="1" dirty="0"/>
              <a:t>질문할 줄 모르는 자</a:t>
            </a: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2200" b="1" dirty="0"/>
              <a:t> 저지르고 수습하라 </a:t>
            </a:r>
            <a:r>
              <a:rPr lang="en-US" altLang="ko-KR" sz="2200" b="1" dirty="0"/>
              <a:t>(Na-Ashe </a:t>
            </a:r>
            <a:r>
              <a:rPr lang="en-US" altLang="ko-KR" sz="2200" b="1" dirty="0" err="1"/>
              <a:t>Ve</a:t>
            </a:r>
            <a:r>
              <a:rPr lang="en-US" altLang="ko-KR" sz="2200" b="1" dirty="0"/>
              <a:t> </a:t>
            </a:r>
            <a:r>
              <a:rPr lang="en-US" altLang="ko-KR" sz="2200" b="1" dirty="0" err="1"/>
              <a:t>Nishma</a:t>
            </a:r>
            <a:r>
              <a:rPr lang="en-US" altLang="ko-KR" sz="2200" b="1" dirty="0"/>
              <a:t>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2200" b="1" dirty="0"/>
              <a:t> </a:t>
            </a:r>
            <a:r>
              <a:rPr lang="ko-KR" altLang="en-US" sz="2200" b="1" dirty="0"/>
              <a:t>도전과</a:t>
            </a:r>
            <a:r>
              <a:rPr lang="en-US" altLang="ko-KR" sz="2200" b="1" dirty="0"/>
              <a:t> </a:t>
            </a:r>
            <a:r>
              <a:rPr lang="ko-KR" altLang="en-US" sz="2200" b="1" dirty="0"/>
              <a:t>아이디어는 창업자가</a:t>
            </a:r>
            <a:r>
              <a:rPr lang="en-US" altLang="ko-KR" sz="2200" b="1" dirty="0"/>
              <a:t> </a:t>
            </a:r>
            <a:r>
              <a:rPr lang="ko-KR" altLang="en-US" sz="2200" b="1" dirty="0"/>
              <a:t>검증과 실패관리는 사회가</a:t>
            </a: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2200" b="1" dirty="0"/>
              <a:t>아이디어 검증과 실패관리 위한 사회적 시스템 구축</a:t>
            </a: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2200" b="1" dirty="0"/>
              <a:t>실패하고 받아들이고 극복하는 훈련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인성교육 핵심</a:t>
            </a: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2200" b="1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2200" b="1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501452" y="332657"/>
            <a:ext cx="5294684" cy="648071"/>
          </a:xfrm>
        </p:spPr>
        <p:txBody>
          <a:bodyPr/>
          <a:lstStyle/>
          <a:p>
            <a:r>
              <a:rPr lang="ko-KR" altLang="en-US" dirty="0"/>
              <a:t>실패의</a:t>
            </a:r>
            <a:r>
              <a:rPr lang="en-US" altLang="ko-KR" dirty="0"/>
              <a:t> </a:t>
            </a:r>
            <a:r>
              <a:rPr lang="ko-KR" altLang="en-US" dirty="0"/>
              <a:t>교육과 훈련</a:t>
            </a:r>
          </a:p>
        </p:txBody>
      </p:sp>
    </p:spTree>
    <p:extLst>
      <p:ext uri="{BB962C8B-B14F-4D97-AF65-F5344CB8AC3E}">
        <p14:creationId xmlns:p14="http://schemas.microsoft.com/office/powerpoint/2010/main" val="192848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5112568" cy="6480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/>
              <a:t> </a:t>
            </a:r>
            <a:r>
              <a:rPr lang="ko-KR" altLang="en-US" sz="3200" b="1" dirty="0"/>
              <a:t>가정교육</a:t>
            </a:r>
            <a:endParaRPr lang="ko-KR" altLang="en-US" sz="3200" dirty="0"/>
          </a:p>
        </p:txBody>
      </p:sp>
      <p:sp>
        <p:nvSpPr>
          <p:cNvPr id="6" name="직사각형 5"/>
          <p:cNvSpPr/>
          <p:nvPr/>
        </p:nvSpPr>
        <p:spPr>
          <a:xfrm>
            <a:off x="610990" y="1712416"/>
            <a:ext cx="79932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유대전통에서 유래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유대 성경 토라는 가정에 대한 일차적인 기능을 교육에 둠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가정에서 교육을 중시하여 대화</a:t>
            </a: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자율</a:t>
            </a: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책임 문화 속에서 자녀가 스스로 남다른 재능을 찾아 독립할 수 있도록 가르치는 가정교육 </a:t>
            </a:r>
            <a:endParaRPr lang="en-US" altLang="ko-KR" sz="20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가정교육 특징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지식의 교육보다는 지혜의 교육으로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생각하는 능력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기르는데 중점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부모와 자녀간의 많은 대화와 자녀의 자율성 존중</a:t>
            </a: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스스로 문제 해결하는 능력과 남 달리 생각하는 사고력을 길러주기 위한 교육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49165" lvl="1" indent="-342900" algn="just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유대인 긍지와 자부심을 심어주어 남다른 인재가 되도록 노력하도록 교육</a:t>
            </a:r>
          </a:p>
        </p:txBody>
      </p:sp>
    </p:spTree>
    <p:extLst>
      <p:ext uri="{BB962C8B-B14F-4D97-AF65-F5344CB8AC3E}">
        <p14:creationId xmlns:p14="http://schemas.microsoft.com/office/powerpoint/2010/main" val="15501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6064" y="1340768"/>
            <a:ext cx="9108504" cy="5616624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지식</a:t>
            </a:r>
            <a:r>
              <a:rPr lang="en-US" altLang="ko-KR" dirty="0"/>
              <a:t> </a:t>
            </a:r>
            <a:r>
              <a:rPr lang="ko-KR" altLang="en-US" dirty="0"/>
              <a:t>습득에 필요한 </a:t>
            </a:r>
            <a:r>
              <a:rPr lang="en-US" altLang="ko-KR" dirty="0"/>
              <a:t>3 </a:t>
            </a:r>
            <a:r>
              <a:rPr lang="ko-KR" altLang="en-US" dirty="0"/>
              <a:t>요소</a:t>
            </a:r>
            <a:r>
              <a:rPr lang="en-US" altLang="ko-KR" dirty="0"/>
              <a:t>(</a:t>
            </a:r>
            <a:r>
              <a:rPr lang="ko-KR" altLang="en-US" dirty="0" err="1"/>
              <a:t>커리귤럼</a:t>
            </a:r>
            <a:r>
              <a:rPr lang="en-US" altLang="ko-KR" dirty="0"/>
              <a:t>, </a:t>
            </a:r>
            <a:r>
              <a:rPr lang="ko-KR" altLang="en-US" dirty="0"/>
              <a:t>교사</a:t>
            </a:r>
            <a:r>
              <a:rPr lang="en-US" altLang="ko-KR" dirty="0"/>
              <a:t>, </a:t>
            </a:r>
            <a:r>
              <a:rPr lang="ko-KR" altLang="en-US" dirty="0"/>
              <a:t>학습자</a:t>
            </a:r>
            <a:r>
              <a:rPr lang="en-US" altLang="ko-KR" dirty="0"/>
              <a:t>) </a:t>
            </a:r>
          </a:p>
          <a:p>
            <a:pPr marL="0" indent="0">
              <a:buNone/>
            </a:pPr>
            <a:r>
              <a:rPr lang="ko-KR" altLang="en-US" dirty="0"/>
              <a:t>              </a:t>
            </a:r>
            <a:r>
              <a:rPr lang="ko-KR" altLang="en-US" dirty="0" err="1"/>
              <a:t>에드테크가</a:t>
            </a:r>
            <a:r>
              <a:rPr lang="ko-KR" altLang="en-US" dirty="0"/>
              <a:t> 학교를 대체</a:t>
            </a:r>
            <a:r>
              <a:rPr lang="en-US" altLang="ko-KR" dirty="0"/>
              <a:t>? </a:t>
            </a:r>
            <a:r>
              <a:rPr lang="ko-KR" altLang="en-US" dirty="0"/>
              <a:t>보완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이스라엘 교육체제는 각급 학교 수준의 자율성이 권장되면서 중앙 정부의 통제적 교육에서 시민적 개인주의 교육으로 변화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</a:t>
            </a:r>
            <a:r>
              <a:rPr lang="ko-KR" altLang="en-US" dirty="0"/>
              <a:t> 예</a:t>
            </a:r>
            <a:r>
              <a:rPr lang="en-US" altLang="ko-KR" dirty="0"/>
              <a:t>) </a:t>
            </a:r>
            <a:r>
              <a:rPr lang="ko-KR" altLang="en-US" dirty="0" err="1"/>
              <a:t>초중고</a:t>
            </a:r>
            <a:r>
              <a:rPr lang="en-US" altLang="ko-KR" dirty="0"/>
              <a:t>(12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 학부모들이 교과과정의 </a:t>
            </a:r>
            <a:r>
              <a:rPr lang="en-US" altLang="ko-KR" dirty="0"/>
              <a:t>25%</a:t>
            </a:r>
            <a:r>
              <a:rPr lang="ko-KR" altLang="en-US" dirty="0"/>
              <a:t>를 결정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자율적 교육 방침으로 학교가 교육의 중심으로 이동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ko-KR" altLang="en-US" dirty="0"/>
              <a:t>교장과 교사들의 권한 강화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학부모와 지역사회가 학교 운영에 더 많이 참여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</a:t>
            </a:r>
            <a:r>
              <a:rPr lang="ko-KR" altLang="en-US" dirty="0"/>
              <a:t>교육 당사자들 간의 협력이자 경쟁 체제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7056784" cy="648071"/>
          </a:xfrm>
        </p:spPr>
        <p:txBody>
          <a:bodyPr/>
          <a:lstStyle/>
          <a:p>
            <a:r>
              <a:rPr lang="en-US" altLang="ko-KR" dirty="0"/>
              <a:t>IV.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학교의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변화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51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19957"/>
            <a:ext cx="511256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atinLnBrk="0"/>
            <a:r>
              <a:rPr lang="ko-KR" altLang="en-US" dirty="0"/>
              <a:t> </a:t>
            </a:r>
            <a:r>
              <a:rPr lang="en-US" altLang="ko-KR" dirty="0"/>
              <a:t>I. </a:t>
            </a:r>
            <a:r>
              <a:rPr lang="ko-KR" altLang="en-US" dirty="0"/>
              <a:t>이스라엘 일반 현황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3652840" descr="EMB000017dc6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8370"/>
            <a:ext cx="2448074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188" y="1582341"/>
            <a:ext cx="55449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1948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건국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, 70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개국에서 온 이민국가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이민 집합체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   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학생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13%,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부모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45%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타국출신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경상도 크기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, 1948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년 건국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인구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890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만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Jewish 75%, Arab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등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25%</a:t>
            </a: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  </a:t>
            </a: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1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인당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GDP $40,873 (2019)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세계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15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위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             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한국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$29,534 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세계 </a:t>
            </a: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22</a:t>
            </a:r>
            <a:r>
              <a:rPr lang="ko-KR" altLang="en-US" sz="22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위</a:t>
            </a:r>
            <a:endParaRPr lang="en-US" altLang="ko-KR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078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마약과의 전쟁</a:t>
            </a:r>
            <a:r>
              <a:rPr lang="en-US" altLang="ko-KR" dirty="0"/>
              <a:t>, </a:t>
            </a:r>
            <a:r>
              <a:rPr lang="ko-KR" altLang="en-US" dirty="0"/>
              <a:t>안전한 학교 환경 조성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초등학교와 유치원에서 상담시간 운영</a:t>
            </a:r>
            <a:r>
              <a:rPr lang="en-US" altLang="ko-KR" dirty="0"/>
              <a:t>(5,600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하루 평  균 </a:t>
            </a:r>
            <a:r>
              <a:rPr lang="en-US" altLang="ko-KR" dirty="0"/>
              <a:t>25</a:t>
            </a:r>
            <a:r>
              <a:rPr lang="ko-KR" altLang="en-US" dirty="0"/>
              <a:t>시간</a:t>
            </a:r>
            <a:r>
              <a:rPr lang="en-US" altLang="ko-KR" dirty="0"/>
              <a:t>). </a:t>
            </a:r>
            <a:r>
              <a:rPr lang="ko-KR" altLang="en-US" dirty="0"/>
              <a:t>학부모들을 위한 세미나 운영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학생의 권리와 의무교육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ko-KR" altLang="en-US" dirty="0"/>
              <a:t>학습장애 학생들을 찾아내고 평가하는 방법의 개선</a:t>
            </a:r>
          </a:p>
          <a:p>
            <a:pPr marL="0" indent="0">
              <a:buNone/>
            </a:pPr>
            <a:r>
              <a:rPr lang="en-US" altLang="ko-KR" dirty="0"/>
              <a:t>4) </a:t>
            </a:r>
            <a:r>
              <a:rPr lang="ko-KR" altLang="en-US" dirty="0"/>
              <a:t>학업중단 비율을 줄이고 대학입학시험 합격률을 높임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5) </a:t>
            </a:r>
            <a:r>
              <a:rPr lang="ko-KR" altLang="en-US" dirty="0"/>
              <a:t>양성평등을 고취</a:t>
            </a:r>
          </a:p>
          <a:p>
            <a:pPr marL="0" indent="0">
              <a:buNone/>
            </a:pPr>
            <a:r>
              <a:rPr lang="en-US" altLang="ko-KR" dirty="0"/>
              <a:t>6) </a:t>
            </a:r>
            <a:r>
              <a:rPr lang="ko-KR" altLang="en-US" dirty="0"/>
              <a:t>이민자 학생들의 히브리어 능력을 향상</a:t>
            </a:r>
            <a:r>
              <a:rPr lang="en-US" altLang="ko-KR" dirty="0"/>
              <a:t>(200 </a:t>
            </a:r>
            <a:r>
              <a:rPr lang="ko-KR" altLang="en-US" dirty="0"/>
              <a:t>개 중등학교에서 </a:t>
            </a:r>
            <a:r>
              <a:rPr lang="en-US" altLang="ko-KR" dirty="0"/>
              <a:t>250</a:t>
            </a:r>
            <a:r>
              <a:rPr lang="ko-KR" altLang="en-US" dirty="0"/>
              <a:t>개 </a:t>
            </a:r>
            <a:r>
              <a:rPr lang="ko-KR" altLang="en-US" dirty="0" err="1"/>
              <a:t>스터디그룹</a:t>
            </a:r>
            <a:r>
              <a:rPr lang="ko-KR" altLang="en-US" dirty="0"/>
              <a:t> 운영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학교는 사회적 통합의 장</a:t>
            </a:r>
          </a:p>
        </p:txBody>
      </p:sp>
    </p:spTree>
    <p:extLst>
      <p:ext uri="{BB962C8B-B14F-4D97-AF65-F5344CB8AC3E}">
        <p14:creationId xmlns:p14="http://schemas.microsoft.com/office/powerpoint/2010/main" val="247034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ko-KR" altLang="en-US" dirty="0"/>
              <a:t>기업</a:t>
            </a:r>
            <a:r>
              <a:rPr lang="en-US" altLang="ko-KR" dirty="0"/>
              <a:t>, </a:t>
            </a:r>
            <a:r>
              <a:rPr lang="ko-KR" altLang="en-US" dirty="0"/>
              <a:t>학계</a:t>
            </a:r>
            <a:r>
              <a:rPr lang="en-US" altLang="ko-KR" dirty="0"/>
              <a:t>, </a:t>
            </a:r>
            <a:r>
              <a:rPr lang="ko-KR" altLang="en-US" dirty="0"/>
              <a:t>그리고 이스라엘 군이 연계하는 과학 및 기술 교육 과정 프로그램 확립</a:t>
            </a:r>
          </a:p>
          <a:p>
            <a:r>
              <a:rPr lang="ko-KR" altLang="en-US" dirty="0"/>
              <a:t>정보관리 교육과정에 윤리</a:t>
            </a:r>
            <a:r>
              <a:rPr lang="en-US" altLang="ko-KR" dirty="0"/>
              <a:t>, </a:t>
            </a:r>
            <a:r>
              <a:rPr lang="ko-KR" altLang="en-US" dirty="0"/>
              <a:t>가치관 및 도덕 교육 교과과정 포함 </a:t>
            </a:r>
            <a:r>
              <a:rPr lang="en-US" altLang="ko-KR" dirty="0"/>
              <a:t>(</a:t>
            </a:r>
            <a:r>
              <a:rPr lang="ko-KR" altLang="en-US" dirty="0"/>
              <a:t>온</a:t>
            </a:r>
            <a:r>
              <a:rPr lang="en-US" altLang="ko-KR" dirty="0"/>
              <a:t>/</a:t>
            </a:r>
            <a:r>
              <a:rPr lang="ko-KR" altLang="en-US" dirty="0"/>
              <a:t>오프라인 올바른 행동</a:t>
            </a:r>
            <a:r>
              <a:rPr lang="en-US" altLang="ko-KR" dirty="0"/>
              <a:t>, </a:t>
            </a:r>
            <a:r>
              <a:rPr lang="ko-KR" altLang="en-US" dirty="0"/>
              <a:t>저작권과 하드웨어 및 프라이버시 권리를 보호</a:t>
            </a:r>
            <a:r>
              <a:rPr lang="en-US" altLang="ko-KR" dirty="0"/>
              <a:t>,</a:t>
            </a:r>
            <a:r>
              <a:rPr lang="ko-KR" altLang="en-US" dirty="0"/>
              <a:t> 다양한 정보기술을 잘 알고 도덕적으로 적절하게 사용</a:t>
            </a:r>
            <a:r>
              <a:rPr lang="en-US" altLang="ko-KR" dirty="0"/>
              <a:t>,</a:t>
            </a:r>
            <a:r>
              <a:rPr lang="ko-KR" altLang="en-US" dirty="0"/>
              <a:t> 인터넷의 딜레마와 난제들과 위험과 유혹을 인지하고 잘 대처하는 방법 실천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사회화는 학교의 가장 중요한 사명 중 하나</a:t>
            </a:r>
            <a:endParaRPr lang="en-US" altLang="ko-KR" dirty="0"/>
          </a:p>
          <a:p>
            <a:r>
              <a:rPr lang="ko-KR" altLang="en-US" dirty="0" err="1"/>
              <a:t>에듀테크를</a:t>
            </a:r>
            <a:r>
              <a:rPr lang="ko-KR" altLang="en-US" dirty="0"/>
              <a:t> 학교에서 수용하는 일은 사회화 및 상호관계 정립이라는 사명에 추가사항</a:t>
            </a:r>
            <a:r>
              <a:rPr lang="en-US" altLang="ko-KR" dirty="0"/>
              <a:t>.</a:t>
            </a:r>
            <a:r>
              <a:rPr lang="ko-KR" altLang="en-US" dirty="0"/>
              <a:t> 학교를 대신하지 못함</a:t>
            </a:r>
          </a:p>
          <a:p>
            <a:r>
              <a:rPr lang="ko-KR" altLang="en-US" dirty="0"/>
              <a:t>학교는 교육과 지식을 주고 받으며 가치관을 습득하고 창의성을 키우면서 각 학생들의 인격을 도야하는 장소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820472" cy="648071"/>
          </a:xfrm>
        </p:spPr>
        <p:txBody>
          <a:bodyPr/>
          <a:lstStyle/>
          <a:p>
            <a:r>
              <a:rPr lang="ko-KR" altLang="en-US" dirty="0"/>
              <a:t>정보 통신 기술</a:t>
            </a:r>
            <a:r>
              <a:rPr lang="en-US" altLang="ko-KR" dirty="0"/>
              <a:t>(ICT)</a:t>
            </a:r>
            <a:r>
              <a:rPr lang="ko-KR" altLang="en-US" dirty="0"/>
              <a:t>에 기초한 교육 체계의 개발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771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가능한 한 폭넓은 교육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탁월한 기술과 능력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잘 발달된 개인적</a:t>
            </a:r>
            <a:r>
              <a:rPr lang="en-US" altLang="ko-KR" dirty="0"/>
              <a:t>, </a:t>
            </a:r>
            <a:r>
              <a:rPr lang="ko-KR" altLang="en-US" dirty="0"/>
              <a:t>사회적</a:t>
            </a:r>
            <a:r>
              <a:rPr lang="en-US" altLang="ko-KR" dirty="0"/>
              <a:t>, </a:t>
            </a:r>
            <a:r>
              <a:rPr lang="ko-KR" altLang="en-US" dirty="0"/>
              <a:t>민족적 정체성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인간적이고 민주적이며 민족적인 가치관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자기 확신과 </a:t>
            </a:r>
            <a:r>
              <a:rPr lang="ko-KR" altLang="en-US" dirty="0" err="1"/>
              <a:t>자존감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이스라엘 교육 체제의 목표</a:t>
            </a:r>
          </a:p>
        </p:txBody>
      </p:sp>
    </p:spTree>
    <p:extLst>
      <p:ext uri="{BB962C8B-B14F-4D97-AF65-F5344CB8AC3E}">
        <p14:creationId xmlns:p14="http://schemas.microsoft.com/office/powerpoint/2010/main" val="2371062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데이터 수집</a:t>
            </a:r>
            <a:r>
              <a:rPr lang="en-US" altLang="ko-KR" dirty="0"/>
              <a:t>*</a:t>
            </a:r>
            <a:r>
              <a:rPr lang="ko-KR" altLang="en-US" dirty="0"/>
              <a:t>표준화</a:t>
            </a:r>
            <a:r>
              <a:rPr lang="en-US" altLang="ko-KR" dirty="0"/>
              <a:t>*</a:t>
            </a:r>
            <a:r>
              <a:rPr lang="ko-KR" altLang="en-US" dirty="0"/>
              <a:t>가공</a:t>
            </a:r>
            <a:r>
              <a:rPr lang="en-US" altLang="ko-KR" dirty="0"/>
              <a:t>*</a:t>
            </a:r>
            <a:r>
              <a:rPr lang="ko-KR" altLang="en-US" dirty="0"/>
              <a:t>결합 고도화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 정교한 설계와 이해 당사자들간의 합의를 기초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이스라엘 </a:t>
            </a:r>
            <a:r>
              <a:rPr lang="en-US" altLang="ko-KR" dirty="0"/>
              <a:t>Dairy Network:</a:t>
            </a:r>
            <a:r>
              <a:rPr lang="ko-KR" altLang="en-US" dirty="0"/>
              <a:t> </a:t>
            </a:r>
            <a:r>
              <a:rPr lang="en-US" altLang="ko-KR" dirty="0"/>
              <a:t>4-50</a:t>
            </a:r>
            <a:r>
              <a:rPr lang="ko-KR" altLang="en-US" dirty="0"/>
              <a:t>년의 정성과 노력의 산물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데이터의 질적</a:t>
            </a:r>
            <a:r>
              <a:rPr lang="en-US" altLang="ko-KR" dirty="0"/>
              <a:t>: </a:t>
            </a:r>
            <a:r>
              <a:rPr lang="ko-KR" altLang="en-US" dirty="0"/>
              <a:t>공개 범위와 처리에 대한 사회적 합의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이스라엘 </a:t>
            </a:r>
            <a:r>
              <a:rPr lang="ko-KR" altLang="en-US" dirty="0" err="1"/>
              <a:t>트누파</a:t>
            </a:r>
            <a:r>
              <a:rPr lang="ko-KR" altLang="en-US" dirty="0"/>
              <a:t> 창업지원 프로그램</a:t>
            </a:r>
            <a:r>
              <a:rPr lang="en-US" altLang="ko-KR" dirty="0"/>
              <a:t>: </a:t>
            </a:r>
            <a:r>
              <a:rPr lang="ko-KR" altLang="en-US" dirty="0"/>
              <a:t>실패사례 데이터화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ko-KR" altLang="en-US" dirty="0" err="1"/>
              <a:t>이러닝에서</a:t>
            </a:r>
            <a:r>
              <a:rPr lang="ko-KR" altLang="en-US" dirty="0"/>
              <a:t> </a:t>
            </a:r>
            <a:r>
              <a:rPr lang="ko-KR" altLang="en-US" dirty="0" err="1"/>
              <a:t>에듀테크</a:t>
            </a:r>
            <a:r>
              <a:rPr lang="ko-KR" altLang="en-US" dirty="0"/>
              <a:t> 발달 배경에는</a:t>
            </a:r>
            <a:r>
              <a:rPr lang="en-US" altLang="ko-KR" dirty="0"/>
              <a:t> </a:t>
            </a:r>
            <a:r>
              <a:rPr lang="ko-KR" altLang="en-US" dirty="0"/>
              <a:t>창업 생태계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4) </a:t>
            </a:r>
            <a:r>
              <a:rPr lang="ko-KR" altLang="en-US" dirty="0" err="1"/>
              <a:t>에듀테크</a:t>
            </a:r>
            <a:r>
              <a:rPr lang="ko-KR" altLang="en-US" dirty="0"/>
              <a:t> 발달이 오히려 학교 본연의 기능에 재조명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v. </a:t>
            </a:r>
            <a:r>
              <a:rPr lang="ko-KR" altLang="en-US" dirty="0"/>
              <a:t>시사점 요약</a:t>
            </a:r>
          </a:p>
        </p:txBody>
      </p:sp>
    </p:spTree>
    <p:extLst>
      <p:ext uri="{BB962C8B-B14F-4D97-AF65-F5344CB8AC3E}">
        <p14:creationId xmlns:p14="http://schemas.microsoft.com/office/powerpoint/2010/main" val="4130641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times.co.uk/tto/multimedia/archive/00106/weizmann_106175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/>
          <a:stretch/>
        </p:blipFill>
        <p:spPr bwMode="auto">
          <a:xfrm>
            <a:off x="-31626" y="2232"/>
            <a:ext cx="9175626" cy="68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188" y="5733256"/>
            <a:ext cx="7643419" cy="792088"/>
          </a:xfrm>
          <a:effectLst>
            <a:reflection blurRad="38100" stA="65000" endPos="60000" dist="2159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en-US" altLang="ko-KR" sz="3600" i="1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 you</a:t>
            </a:r>
            <a:endParaRPr lang="ko-KR" altLang="en-US" sz="3600" i="1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제목 5"/>
          <p:cNvSpPr txBox="1">
            <a:spLocks/>
          </p:cNvSpPr>
          <p:nvPr/>
        </p:nvSpPr>
        <p:spPr>
          <a:xfrm>
            <a:off x="3491880" y="1427872"/>
            <a:ext cx="5436096" cy="246221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Miracle sometimes occurs, but </a:t>
            </a:r>
          </a:p>
          <a:p>
            <a:pPr algn="ctr"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One has to </a:t>
            </a:r>
            <a:r>
              <a:rPr lang="en-US" altLang="ko-KR" sz="24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work hard 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to find them</a:t>
            </a:r>
          </a:p>
          <a:p>
            <a:pPr algn="ctr">
              <a:defRPr/>
            </a:pP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ahoma" pitchFamily="34" charset="0"/>
            </a:endParaRPr>
          </a:p>
          <a:p>
            <a:pPr algn="ctr">
              <a:defRPr/>
            </a:pPr>
            <a:r>
              <a:rPr lang="en-US" altLang="ko-KR" sz="2400" b="1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Tirtzu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, </a:t>
            </a:r>
            <a:r>
              <a:rPr lang="en-US" altLang="ko-KR" sz="2400" b="1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Ein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 </a:t>
            </a:r>
            <a:r>
              <a:rPr lang="en-US" altLang="ko-KR" sz="2400" b="1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Zo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 </a:t>
            </a:r>
            <a:r>
              <a:rPr lang="en-US" altLang="ko-KR" sz="2400" b="1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Agada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…………</a:t>
            </a:r>
          </a:p>
          <a:p>
            <a:pPr>
              <a:defRPr/>
            </a:pPr>
            <a:endParaRPr lang="en-US" altLang="ko-KR" sz="36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ahoma" pitchFamily="34" charset="0"/>
            </a:endParaRPr>
          </a:p>
          <a:p>
            <a:pPr>
              <a:defRPr/>
            </a:pPr>
            <a:r>
              <a:rPr lang="en-US" altLang="ko-KR" sz="28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                     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- </a:t>
            </a:r>
            <a:r>
              <a:rPr lang="en-US" altLang="ko-KR" sz="2400" b="1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Chaim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ahoma" pitchFamily="34" charset="0"/>
              </a:rPr>
              <a:t> Weizmann  </a:t>
            </a:r>
            <a:endParaRPr lang="ko-KR" altLang="en-US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1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19957"/>
            <a:ext cx="6408712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atinLnBrk="0"/>
            <a:r>
              <a:rPr lang="ko-KR" altLang="en-US" dirty="0"/>
              <a:t> </a:t>
            </a:r>
            <a:r>
              <a:rPr lang="en-US" altLang="ko-KR" dirty="0"/>
              <a:t>II. </a:t>
            </a:r>
            <a:r>
              <a:rPr lang="ko-KR" altLang="en-US" dirty="0"/>
              <a:t>데이터</a:t>
            </a:r>
            <a:r>
              <a:rPr lang="en-US" altLang="ko-KR" dirty="0"/>
              <a:t> </a:t>
            </a:r>
            <a:r>
              <a:rPr lang="ko-KR" altLang="en-US" dirty="0"/>
              <a:t>댐의 발달 </a:t>
            </a:r>
            <a:r>
              <a:rPr lang="en-US" altLang="ko-KR" dirty="0"/>
              <a:t>(2</a:t>
            </a:r>
            <a:r>
              <a:rPr lang="ko-KR" altLang="en-US" dirty="0"/>
              <a:t> 개</a:t>
            </a:r>
            <a:r>
              <a:rPr lang="en-US" altLang="ko-KR" dirty="0"/>
              <a:t> </a:t>
            </a:r>
            <a:r>
              <a:rPr lang="ko-KR" altLang="en-US" dirty="0"/>
              <a:t>사례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83568" y="1213009"/>
            <a:ext cx="5544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342900" indent="-342900"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fontAlgn="base" latinLnBrk="0">
              <a:buClr>
                <a:schemeClr val="accent6">
                  <a:lumMod val="60000"/>
                  <a:lumOff val="40000"/>
                </a:schemeClr>
              </a:buClr>
              <a:buSzPct val="110000"/>
            </a:pPr>
            <a:endParaRPr lang="ko-KR" altLang="en-US" sz="22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026" name="Picture 2" descr="C:\Users\HOME\Documents\Compass Admin\디지털뉴딜-세미나\데이터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334345"/>
            <a:ext cx="8208912" cy="43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92500" y="149000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데이터 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공공기관이나 민간기업이 데이터를 수집하고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이를 가공하여 유용한 정보로 재구성한 집합 시스템</a:t>
            </a:r>
          </a:p>
        </p:txBody>
      </p:sp>
    </p:spTree>
    <p:extLst>
      <p:ext uri="{BB962C8B-B14F-4D97-AF65-F5344CB8AC3E}">
        <p14:creationId xmlns:p14="http://schemas.microsoft.com/office/powerpoint/2010/main" val="107992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이스라엘 낙농비육우 협회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Israel Cattle </a:t>
            </a:r>
            <a:r>
              <a:rPr lang="en-US" altLang="ko-KR" dirty="0" err="1"/>
              <a:t>Breeders’Association</a:t>
            </a:r>
            <a:r>
              <a:rPr lang="en-US" altLang="ko-KR" dirty="0"/>
              <a:t>, (ICBA)</a:t>
            </a:r>
            <a:r>
              <a:rPr lang="ko-KR" altLang="en-US" dirty="0"/>
              <a:t> 운영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가축등록제도 </a:t>
            </a:r>
            <a:r>
              <a:rPr lang="en-US" altLang="ko-KR" dirty="0"/>
              <a:t>(Israeli Herd book)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ko-KR" altLang="en-US" dirty="0"/>
              <a:t>전산화된 데이터베이스 구축 </a:t>
            </a:r>
            <a:r>
              <a:rPr lang="en-US" altLang="ko-KR" dirty="0"/>
              <a:t>(</a:t>
            </a:r>
            <a:r>
              <a:rPr lang="ko-KR" altLang="en-US" dirty="0"/>
              <a:t>실시간 기준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두당</a:t>
            </a:r>
            <a:r>
              <a:rPr lang="en-US" altLang="ko-KR" dirty="0"/>
              <a:t> </a:t>
            </a:r>
            <a:r>
              <a:rPr lang="ko-KR" altLang="en-US" dirty="0" err="1"/>
              <a:t>착유량</a:t>
            </a:r>
            <a:r>
              <a:rPr lang="en-US" altLang="ko-KR" dirty="0"/>
              <a:t>, </a:t>
            </a:r>
            <a:r>
              <a:rPr lang="ko-KR" altLang="en-US" dirty="0"/>
              <a:t>우유성분</a:t>
            </a:r>
            <a:r>
              <a:rPr lang="en-US" altLang="ko-KR" dirty="0"/>
              <a:t>, </a:t>
            </a:r>
            <a:r>
              <a:rPr lang="ko-KR" altLang="en-US" dirty="0"/>
              <a:t>족보</a:t>
            </a:r>
            <a:r>
              <a:rPr lang="en-US" altLang="ko-KR" dirty="0"/>
              <a:t>, </a:t>
            </a:r>
            <a:r>
              <a:rPr lang="ko-KR" altLang="en-US" dirty="0"/>
              <a:t>임산기록</a:t>
            </a:r>
            <a:r>
              <a:rPr lang="en-US" altLang="ko-KR" dirty="0"/>
              <a:t>, </a:t>
            </a:r>
            <a:r>
              <a:rPr lang="ko-KR" altLang="en-US" dirty="0"/>
              <a:t>건강상태 자료 등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등록 데이터를 통한 족보와 유전자 관리</a:t>
            </a:r>
            <a:r>
              <a:rPr lang="en-US" altLang="ko-KR" dirty="0"/>
              <a:t>, </a:t>
            </a:r>
            <a:r>
              <a:rPr lang="ko-KR" altLang="en-US" dirty="0"/>
              <a:t>그리고 인공수정을 통한 통제된 육종과 품종개량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280920" cy="648071"/>
          </a:xfrm>
        </p:spPr>
        <p:txBody>
          <a:bodyPr/>
          <a:lstStyle/>
          <a:p>
            <a:r>
              <a:rPr lang="ko-KR" altLang="en-US" dirty="0"/>
              <a:t>데이터 댐 구축 사례 </a:t>
            </a:r>
            <a:r>
              <a:rPr lang="en-US" altLang="ko-KR" dirty="0"/>
              <a:t>1) </a:t>
            </a:r>
            <a:r>
              <a:rPr lang="ko-KR" altLang="en-US" dirty="0"/>
              <a:t>이스라엘 낙농업</a:t>
            </a:r>
          </a:p>
        </p:txBody>
      </p:sp>
    </p:spTree>
    <p:extLst>
      <p:ext uri="{BB962C8B-B14F-4D97-AF65-F5344CB8AC3E}">
        <p14:creationId xmlns:p14="http://schemas.microsoft.com/office/powerpoint/2010/main" val="230515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http://www.israeldairy.com/info/dairy-farming/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2148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직사각형 2"/>
          <p:cNvSpPr>
            <a:spLocks noChangeArrowheads="1"/>
          </p:cNvSpPr>
          <p:nvPr/>
        </p:nvSpPr>
        <p:spPr bwMode="auto">
          <a:xfrm>
            <a:off x="250825" y="188913"/>
            <a:ext cx="424973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defRPr/>
            </a:pPr>
            <a:r>
              <a:rPr lang="en-US" altLang="ko-KR" sz="1800" dirty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800" b="1" dirty="0">
                <a:latin typeface="휴먼둥근헤드라인" pitchFamily="18" charset="-127"/>
                <a:ea typeface="휴먼둥근헤드라인" pitchFamily="18" charset="-127"/>
              </a:rPr>
              <a:t>이스라엘 낙농업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marL="268288" indent="-268288">
              <a:defRPr/>
            </a:pP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이스라엘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800" dirty="0" err="1">
                <a:latin typeface="HY강B" pitchFamily="18" charset="-127"/>
                <a:ea typeface="HY강B" pitchFamily="18" charset="-127"/>
              </a:rPr>
              <a:t>유우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 두당 연평균 </a:t>
            </a:r>
            <a:r>
              <a:rPr lang="ko-KR" altLang="en-US" sz="1800" dirty="0" err="1">
                <a:latin typeface="HY강B" pitchFamily="18" charset="-127"/>
                <a:ea typeface="HY강B" pitchFamily="18" charset="-127"/>
              </a:rPr>
              <a:t>착유량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11,292 kg (372 kg Protein + 421 kg Fat). </a:t>
            </a:r>
          </a:p>
          <a:p>
            <a:pPr marL="268288" indent="-268288">
              <a:buFont typeface="Wingdings" pitchFamily="2" charset="2"/>
              <a:buChar char="v"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120,000 </a:t>
            </a:r>
            <a:r>
              <a:rPr lang="ko-KR" altLang="en-US" sz="1800" dirty="0" err="1">
                <a:latin typeface="HY강B" pitchFamily="18" charset="-127"/>
                <a:ea typeface="HY강B" pitchFamily="18" charset="-127"/>
              </a:rPr>
              <a:t>착유우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972 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목장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268288" indent="-268288">
              <a:defRPr/>
            </a:pP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연간 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124 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만 리터 생산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수 십 년간 연구개발 투자로 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defRPr/>
            </a:pP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   첨단 낙농 하이테크 기술 축적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 모든 젖소는 네트워크 </a:t>
            </a:r>
            <a:r>
              <a:rPr lang="ko-KR" altLang="en-US" sz="1800" dirty="0" err="1">
                <a:latin typeface="HY강B" pitchFamily="18" charset="-127"/>
                <a:ea typeface="HY강B" pitchFamily="18" charset="-127"/>
              </a:rPr>
              <a:t>클라우드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“dairy network cloud”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에 연결되어 실시간 정보교환이 이루어짐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None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낙농가는 키부츠에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60%, </a:t>
            </a:r>
            <a:r>
              <a:rPr lang="ko-KR" altLang="ko-KR" sz="1800" dirty="0" err="1">
                <a:latin typeface="HY강B" pitchFamily="18" charset="-127"/>
                <a:ea typeface="HY강B" pitchFamily="18" charset="-127"/>
              </a:rPr>
              <a:t>모샤브에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40% </a:t>
            </a: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분포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정교한 협업체제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쿼터제 </a:t>
            </a:r>
            <a:r>
              <a:rPr lang="ko-KR" altLang="en-US" sz="1800" dirty="0">
                <a:latin typeface="HY강B" pitchFamily="18" charset="-127"/>
                <a:ea typeface="HY강B" pitchFamily="18" charset="-127"/>
              </a:rPr>
              <a:t>및</a:t>
            </a: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 가격통제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(Milk Law)</a:t>
            </a:r>
          </a:p>
          <a:p>
            <a:pPr marL="268288" indent="-268288">
              <a:buFont typeface="Wingdings" pitchFamily="2" charset="2"/>
              <a:buChar char="v"/>
              <a:defRPr/>
            </a:pPr>
            <a:endParaRPr lang="en-US" altLang="ko-KR" sz="1800" dirty="0">
              <a:latin typeface="HY강B" pitchFamily="18" charset="-127"/>
              <a:ea typeface="HY강B" pitchFamily="18" charset="-127"/>
            </a:endParaRP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ko-KR" altLang="ko-KR" sz="1800" dirty="0" err="1">
                <a:latin typeface="HY강B" pitchFamily="18" charset="-127"/>
                <a:ea typeface="HY강B" pitchFamily="18" charset="-127"/>
              </a:rPr>
              <a:t>비가공</a:t>
            </a: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 우유의 제조 판매</a:t>
            </a:r>
            <a:r>
              <a:rPr lang="en-US" altLang="ko-KR" sz="18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ko-KR" sz="1800" dirty="0">
                <a:latin typeface="HY강B" pitchFamily="18" charset="-127"/>
                <a:ea typeface="HY강B" pitchFamily="18" charset="-127"/>
              </a:rPr>
              <a:t>규제</a:t>
            </a:r>
            <a:endParaRPr lang="en-US" altLang="ko-KR" sz="18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539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5900"/>
            <a:ext cx="8713787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3200" b="1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이스라엘 낙농업 참고자료</a:t>
            </a:r>
            <a:endParaRPr lang="en-US" sz="3200" b="1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893175" cy="5857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130,000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두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, 90% herd book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등록 관리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월별 갱신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pPr eaLnBrk="1" hangingPunct="1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품종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이스라엘 홀스타인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; 100%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인공수정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; 100%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기계착유</a:t>
            </a:r>
            <a:endParaRPr lang="en-US" sz="2400" dirty="0">
              <a:latin typeface="HY강B" pitchFamily="18" charset="-127"/>
              <a:ea typeface="HY강B" pitchFamily="18" charset="-127"/>
            </a:endParaRPr>
          </a:p>
          <a:p>
            <a:pPr eaLnBrk="1" hangingPunct="1"/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2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가지 목장 형태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대형목장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300-900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두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(Kibbutz farms) 3X;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소형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모샤브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가족형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목장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 40-200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두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2-3X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유가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(Target milk price,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정부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목장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유가공업체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협의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2.2944 NIS/liter = ~0.6373 $/L </a:t>
            </a: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(1$=3.6 NIS)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Fat-38.04 NIS/kg, Protein 20.48-NIS/Kg, Liquids 0.27 NIS/l</a:t>
            </a:r>
            <a:endParaRPr lang="en-US" altLang="ko-KR" sz="2400" dirty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쿼터 시스템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, ~1.2 billion L.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월별 조정</a:t>
            </a:r>
            <a:endParaRPr lang="en-US" sz="2400" dirty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여름 쿼터 초과 분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(6-10)-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겨울 쿼터 감소분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(11-5),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추가 지불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Basic cost of 1 kg DM of TMR for milk-cow) 0.45 $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    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리터 당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,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젖소용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  <a:cs typeface="Times New Roman" pitchFamily="18" charset="0"/>
              </a:rPr>
              <a:t>티엠알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  <a:cs typeface="Times New Roman" pitchFamily="18" charset="0"/>
              </a:rPr>
              <a:t>건사료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 1 KG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  <a:cs typeface="Times New Roman" pitchFamily="18" charset="0"/>
              </a:rPr>
              <a:t>기본비용 지불</a:t>
            </a:r>
            <a:endParaRPr lang="en-US" altLang="ko-KR" sz="2400" dirty="0">
              <a:latin typeface="HY강B" pitchFamily="18" charset="-127"/>
              <a:ea typeface="HY강B" pitchFamily="18" charset="-127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Price for fat Kg., Protein Kg, </a:t>
            </a:r>
          </a:p>
          <a:p>
            <a:pPr>
              <a:buFontTx/>
              <a:buNone/>
            </a:pPr>
            <a:r>
              <a:rPr lang="en-US" sz="2400" dirty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Bonus  for low SCC (Somatic Cell Count), low Bacterial Count,     </a:t>
            </a:r>
          </a:p>
          <a:p>
            <a:pPr>
              <a:buFontTx/>
              <a:buNone/>
            </a:pPr>
            <a:r>
              <a:rPr lang="en-US" sz="2400" dirty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Production above quota -&gt; high penalty</a:t>
            </a:r>
          </a:p>
          <a:p>
            <a:pPr>
              <a:buFontTx/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endParaRPr lang="en-US" sz="2400" dirty="0">
              <a:latin typeface="HY강B" pitchFamily="18" charset="-127"/>
              <a:ea typeface="HY강B" pitchFamily="18" charset="-127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50503"/>
              </p:ext>
            </p:extLst>
          </p:nvPr>
        </p:nvGraphicFramePr>
        <p:xfrm>
          <a:off x="827584" y="188640"/>
          <a:ext cx="7704856" cy="570210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　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한국과 이스라엘 낙농업 비교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(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>
                      <a:noFill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이스라엘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인구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51,250,000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8,547,000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맑은 고딕"/>
                        </a:rPr>
                        <a:t>면적 </a:t>
                      </a: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km2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99,900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20,770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일인당 우유소비량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Kg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75.7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178.3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착우유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197,000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130,000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목장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5,498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8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연간 우유생산량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217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 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 톤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(2017)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두당 연착유량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8,630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11,800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체세포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cells/ml)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234,000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270,000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유지방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%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4.02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3.75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%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3.37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개월령젖소가격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초임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만원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326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(15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개월령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비육용 젖소 가격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196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만원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152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만원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017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Lactation Ration /Day/Cow 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착유우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우유생산 일일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사료비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14,500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9,600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66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유대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1,082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624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09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평균 두당 일일 </a:t>
                      </a:r>
                      <a:r>
                        <a:rPr lang="ko-KR" altLang="en-US" sz="1400" b="1" kern="0" spc="0" dirty="0" err="1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사료비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18,000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14,730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원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5412" marR="75412" marT="37706" marB="3770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36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29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328715" cy="79181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ko-KR" alt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이스라엘 낙농업 구성 요소</a:t>
            </a:r>
            <a:endParaRPr lang="en-US" altLang="ko-KR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762" cy="43957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ko-KR" sz="2400" b="1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IDB</a:t>
            </a:r>
            <a:r>
              <a:rPr lang="en-US" altLang="ko-KR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en-US" altLang="ko-KR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Israel Dairy Board - </a:t>
            </a:r>
            <a:r>
              <a:rPr lang="ko-KR" alt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낙농진흥회</a:t>
            </a:r>
            <a:endParaRPr lang="en-US" altLang="ko-KR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(A company shared by Government, Farmers and Industry).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ICBA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Israel Cattle breeders Association –  </a:t>
            </a:r>
            <a:r>
              <a:rPr lang="ko-KR" altLang="en-US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종축개량협회</a:t>
            </a:r>
            <a:endParaRPr lang="en-US" altLang="ko-KR" sz="20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(milk recording, data processing and management programs 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“HAHAKLAIT”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–  </a:t>
            </a: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수의 협동조합</a:t>
            </a:r>
            <a:endParaRPr lang="en-US" altLang="ko-KR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(Clinical Veterinary services – farmers cooperative).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“SION”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종축 개량회사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(Genetic improvement and A.I services – farmers cooperative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MINISTRY OF AGRICULTURE – </a:t>
            </a:r>
            <a:r>
              <a:rPr lang="ko-KR" alt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정부 </a:t>
            </a: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ko-KR" alt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농축산부</a:t>
            </a:r>
            <a:r>
              <a:rPr lang="en-US" altLang="ko-KR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ko-KR" alt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ko-KR" sz="24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(Extension service, Applied research and Disease control)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</a:t>
            </a:r>
            <a:endParaRPr lang="en-US" altLang="ko-KR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ko-KR" altLang="en-US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유가공업체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사료회사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착유</a:t>
            </a:r>
            <a:r>
              <a:rPr lang="en-US" altLang="ko-KR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ko-KR" alt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사양관리 시스템 업체 등</a:t>
            </a:r>
            <a:endParaRPr lang="en-US" altLang="ko-KR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20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ko-KR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6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글로벌 비즈니스">
  <a:themeElements>
    <a:clrScheme name="1_글로벌 비즈니스 1">
      <a:dk1>
        <a:srgbClr val="000000"/>
      </a:dk1>
      <a:lt1>
        <a:srgbClr val="5F5F5F"/>
      </a:lt1>
      <a:dk2>
        <a:srgbClr val="063B72"/>
      </a:dk2>
      <a:lt2>
        <a:srgbClr val="CCECFF"/>
      </a:lt2>
      <a:accent1>
        <a:srgbClr val="62C1D4"/>
      </a:accent1>
      <a:accent2>
        <a:srgbClr val="0076EC"/>
      </a:accent2>
      <a:accent3>
        <a:srgbClr val="AAAFBC"/>
      </a:accent3>
      <a:accent4>
        <a:srgbClr val="505050"/>
      </a:accent4>
      <a:accent5>
        <a:srgbClr val="B7DDE6"/>
      </a:accent5>
      <a:accent6>
        <a:srgbClr val="006AD6"/>
      </a:accent6>
      <a:hlink>
        <a:srgbClr val="00B485"/>
      </a:hlink>
      <a:folHlink>
        <a:srgbClr val="996633"/>
      </a:folHlink>
    </a:clrScheme>
    <a:fontScheme name="1_글로벌 비즈니스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chemeClr val="accent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chemeClr val="accent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글로벌 비즈니스 1">
        <a:dk1>
          <a:srgbClr val="000000"/>
        </a:dk1>
        <a:lt1>
          <a:srgbClr val="5F5F5F"/>
        </a:lt1>
        <a:dk2>
          <a:srgbClr val="063B72"/>
        </a:dk2>
        <a:lt2>
          <a:srgbClr val="CCECFF"/>
        </a:lt2>
        <a:accent1>
          <a:srgbClr val="62C1D4"/>
        </a:accent1>
        <a:accent2>
          <a:srgbClr val="0076EC"/>
        </a:accent2>
        <a:accent3>
          <a:srgbClr val="AAAFBC"/>
        </a:accent3>
        <a:accent4>
          <a:srgbClr val="505050"/>
        </a:accent4>
        <a:accent5>
          <a:srgbClr val="B7DDE6"/>
        </a:accent5>
        <a:accent6>
          <a:srgbClr val="006AD6"/>
        </a:accent6>
        <a:hlink>
          <a:srgbClr val="00B485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글로벌 비즈니스 2">
        <a:dk1>
          <a:srgbClr val="000000"/>
        </a:dk1>
        <a:lt1>
          <a:srgbClr val="4D4D4D"/>
        </a:lt1>
        <a:dk2>
          <a:srgbClr val="663300"/>
        </a:dk2>
        <a:lt2>
          <a:srgbClr val="FFCC66"/>
        </a:lt2>
        <a:accent1>
          <a:srgbClr val="E47200"/>
        </a:accent1>
        <a:accent2>
          <a:srgbClr val="959200"/>
        </a:accent2>
        <a:accent3>
          <a:srgbClr val="B8ADAA"/>
        </a:accent3>
        <a:accent4>
          <a:srgbClr val="404040"/>
        </a:accent4>
        <a:accent5>
          <a:srgbClr val="EFBCAA"/>
        </a:accent5>
        <a:accent6>
          <a:srgbClr val="878400"/>
        </a:accent6>
        <a:hlink>
          <a:srgbClr val="83AEC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글로벌 비즈니스 3">
        <a:dk1>
          <a:srgbClr val="000000"/>
        </a:dk1>
        <a:lt1>
          <a:srgbClr val="777777"/>
        </a:lt1>
        <a:dk2>
          <a:srgbClr val="006666"/>
        </a:dk2>
        <a:lt2>
          <a:srgbClr val="DBFDD1"/>
        </a:lt2>
        <a:accent1>
          <a:srgbClr val="79C35F"/>
        </a:accent1>
        <a:accent2>
          <a:srgbClr val="24463A"/>
        </a:accent2>
        <a:accent3>
          <a:srgbClr val="AAB8B8"/>
        </a:accent3>
        <a:accent4>
          <a:srgbClr val="656565"/>
        </a:accent4>
        <a:accent5>
          <a:srgbClr val="BEDEB6"/>
        </a:accent5>
        <a:accent6>
          <a:srgbClr val="203F34"/>
        </a:accent6>
        <a:hlink>
          <a:srgbClr val="43C4C7"/>
        </a:hlink>
        <a:folHlink>
          <a:srgbClr val="9400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2557</Words>
  <Application>Microsoft Office PowerPoint</Application>
  <PresentationFormat>화면 슬라이드 쇼(4:3)</PresentationFormat>
  <Paragraphs>446</Paragraphs>
  <Slides>34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1_글로벌 비즈니스</vt:lpstr>
      <vt:lpstr>디자인 사용자 지정</vt:lpstr>
      <vt:lpstr>PowerPoint 프레젠테이션</vt:lpstr>
      <vt:lpstr>Contents</vt:lpstr>
      <vt:lpstr> I. 이스라엘 일반 현황</vt:lpstr>
      <vt:lpstr> II. 데이터 댐의 발달 (2 개 사례)</vt:lpstr>
      <vt:lpstr>데이터 댐 구축 사례 1) 이스라엘 낙농업</vt:lpstr>
      <vt:lpstr>PowerPoint 프레젠테이션</vt:lpstr>
      <vt:lpstr>이스라엘 낙농업 참고자료</vt:lpstr>
      <vt:lpstr>PowerPoint 프레젠테이션</vt:lpstr>
      <vt:lpstr>이스라엘 낙농업 구성 요소</vt:lpstr>
      <vt:lpstr>PowerPoint 프레젠테이션</vt:lpstr>
      <vt:lpstr>PowerPoint 프레젠테이션</vt:lpstr>
      <vt:lpstr>PowerPoint 프레젠테이션</vt:lpstr>
      <vt:lpstr>데이터 댐 구축 사례 2) 실패를 자산으로</vt:lpstr>
      <vt:lpstr>PowerPoint 프레젠테이션</vt:lpstr>
      <vt:lpstr>PowerPoint 프레젠테이션</vt:lpstr>
      <vt:lpstr> III. 온라인 교육 플랫폼의 발달 (1)</vt:lpstr>
      <vt:lpstr>III. 온라인 교육 플랫폼의 발달 (2)</vt:lpstr>
      <vt:lpstr>III. 온라인 교육 플랫폼의 발달 (3)</vt:lpstr>
      <vt:lpstr>학교제도와 대학교</vt:lpstr>
      <vt:lpstr>      이스라엘 힘의 원천 – 대학교 (지성)</vt:lpstr>
      <vt:lpstr> 영재교육과 과학기술교육 중시</vt:lpstr>
      <vt:lpstr>이스라엘 영재교육과 과학기술교육 중시</vt:lpstr>
      <vt:lpstr>영재교육과 과학기술교육 중시</vt:lpstr>
      <vt:lpstr>창의성이 발현되는 사회적 문화적(종교적) 유산</vt:lpstr>
      <vt:lpstr>가치관/세계관</vt:lpstr>
      <vt:lpstr>우리는 역사적 사명을. . . . . </vt:lpstr>
      <vt:lpstr>실패의 교육과 훈련</vt:lpstr>
      <vt:lpstr> 가정교육</vt:lpstr>
      <vt:lpstr>IV. 학교의 변화</vt:lpstr>
      <vt:lpstr>학교는 사회적 통합의 장</vt:lpstr>
      <vt:lpstr>정보 통신 기술(ICT)에 기초한 교육 체계의 개발 </vt:lpstr>
      <vt:lpstr>이스라엘 교육 체제의 목표</vt:lpstr>
      <vt:lpstr>v. 시사점 요약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이스라엘의 창의교육에 관한 연구 - 교육제도와 사회문화적 배경을 중심으로 -</dc:title>
  <dc:creator>mini</dc:creator>
  <cp:lastModifiedBy>chodh0115@gmail.com</cp:lastModifiedBy>
  <cp:revision>138</cp:revision>
  <cp:lastPrinted>2019-12-20T05:28:08Z</cp:lastPrinted>
  <dcterms:created xsi:type="dcterms:W3CDTF">2013-12-07T08:07:39Z</dcterms:created>
  <dcterms:modified xsi:type="dcterms:W3CDTF">2020-07-28T19:34:47Z</dcterms:modified>
</cp:coreProperties>
</file>