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28" name="날짜 개체 틀 27"/>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17" name="바닥글 개체 틀 16"/>
          <p:cNvSpPr>
            <a:spLocks noGrp="1"/>
          </p:cNvSpPr>
          <p:nvPr>
            <p:ph type="ftr" sz="quarter" idx="11"/>
          </p:nvPr>
        </p:nvSpPr>
        <p:spPr/>
        <p:txBody>
          <a:bodyPr/>
          <a:lstStyle>
            <a:extLst/>
          </a:lstStyle>
          <a:p>
            <a:endParaRPr lang="ko-KR" altLang="en-US"/>
          </a:p>
        </p:txBody>
      </p:sp>
      <p:sp>
        <p:nvSpPr>
          <p:cNvPr id="29" name="슬라이드 번호 개체 틀 28"/>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
        <p:nvSpPr>
          <p:cNvPr id="32" name="직사각형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직사각형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직사각형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직사각형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직사각형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제목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ko-KR" altLang="en-US" smtClean="0"/>
              <a:t>마스터 제목 스타일 편집</a:t>
            </a:r>
            <a:endParaRPr kumimoji="0" lang="en-US"/>
          </a:p>
        </p:txBody>
      </p:sp>
      <p:sp>
        <p:nvSpPr>
          <p:cNvPr id="9" name="부제목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ko-KR" altLang="en-US" smtClean="0"/>
              <a:t>마스터 부제목 스타일 편집</a:t>
            </a:r>
            <a:endParaRPr kumimoji="0" lang="en-US"/>
          </a:p>
        </p:txBody>
      </p:sp>
      <p:sp>
        <p:nvSpPr>
          <p:cNvPr id="56" name="직사각형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직사각형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직사각형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직사각형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9"/>
            <a:ext cx="1981200" cy="5851525"/>
          </a:xfrm>
        </p:spPr>
        <p:txBody>
          <a:bodyPr vert="eaVert" anchor="ctr"/>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609600" y="274639"/>
            <a:ext cx="5867400" cy="5851525"/>
          </a:xfrm>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kumimoji="0" lang="ko-KR" altLang="en-US" smtClean="0"/>
              <a:t>마스터 제목 스타일 편집</a:t>
            </a:r>
            <a:endParaRPr kumimoji="0" lang="en-US"/>
          </a:p>
        </p:txBody>
      </p:sp>
      <p:sp>
        <p:nvSpPr>
          <p:cNvPr id="3" name="내용 개체 틀 2"/>
          <p:cNvSpPr>
            <a:spLocks noGrp="1"/>
          </p:cNvSpPr>
          <p:nvPr>
            <p:ph idx="1"/>
          </p:nvPr>
        </p:nvSpPr>
        <p:spPr/>
        <p:txBody>
          <a:bodyPr/>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14" name="자유형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자유형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자유형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자유형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자유형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자유형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자유형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자유형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자유형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자유형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자유형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자유형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자유형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자유형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자유형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텍스트 개체 틀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
        <p:nvSpPr>
          <p:cNvPr id="7" name="직사각형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제목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ko-KR" altLang="en-US" smtClean="0"/>
              <a:t>마스터 제목 스타일 편집</a:t>
            </a:r>
            <a:endParaRPr kumimoji="0" lang="en-US"/>
          </a:p>
        </p:txBody>
      </p:sp>
      <p:sp>
        <p:nvSpPr>
          <p:cNvPr id="8" name="직사각형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직사각형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직사각형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직사각형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직사각형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512064"/>
            <a:ext cx="8229600" cy="914400"/>
          </a:xfrm>
        </p:spPr>
        <p:txBody>
          <a:bodyPr/>
          <a:lstStyle>
            <a:extLst/>
          </a:lstStyle>
          <a:p>
            <a:r>
              <a:rPr kumimoji="0" lang="ko-KR" altLang="en-US" smtClean="0"/>
              <a:t>마스터 제목 스타일 편집</a:t>
            </a:r>
            <a:endParaRPr kumimoji="0" lang="en-US"/>
          </a:p>
        </p:txBody>
      </p:sp>
      <p:sp>
        <p:nvSpPr>
          <p:cNvPr id="3" name="내용 개체 틀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비교">
    <p:spTree>
      <p:nvGrpSpPr>
        <p:cNvPr id="1" name=""/>
        <p:cNvGrpSpPr/>
        <p:nvPr/>
      </p:nvGrpSpPr>
      <p:grpSpPr>
        <a:xfrm>
          <a:off x="0" y="0"/>
          <a:ext cx="0" cy="0"/>
          <a:chOff x="0" y="0"/>
          <a:chExt cx="0" cy="0"/>
        </a:xfrm>
      </p:grpSpPr>
      <p:sp>
        <p:nvSpPr>
          <p:cNvPr id="25" name="직사각형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제목 1"/>
          <p:cNvSpPr>
            <a:spLocks noGrp="1"/>
          </p:cNvSpPr>
          <p:nvPr>
            <p:ph type="title"/>
          </p:nvPr>
        </p:nvSpPr>
        <p:spPr>
          <a:xfrm>
            <a:off x="504824" y="512064"/>
            <a:ext cx="7772400" cy="914400"/>
          </a:xfrm>
        </p:spPr>
        <p:txBody>
          <a:bodyPr anchor="t"/>
          <a:lstStyle>
            <a:lvl1pPr>
              <a:defRPr sz="4000"/>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5" name="내용 개체 틀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6" name="내용 개체 틀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7" name="날짜 개체 틀 6"/>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8" name="바닥글 개체 틀 7"/>
          <p:cNvSpPr>
            <a:spLocks noGrp="1"/>
          </p:cNvSpPr>
          <p:nvPr>
            <p:ph type="ftr" sz="quarter" idx="11"/>
          </p:nvPr>
        </p:nvSpPr>
        <p:spPr/>
        <p:txBody>
          <a:bodyPr/>
          <a:lstStyle>
            <a:extLst/>
          </a:lstStyle>
          <a:p>
            <a:endParaRPr lang="ko-KR" altLang="en-US"/>
          </a:p>
        </p:txBody>
      </p:sp>
      <p:sp>
        <p:nvSpPr>
          <p:cNvPr id="9" name="슬라이드 번호 개체 틀 8"/>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
        <p:nvSpPr>
          <p:cNvPr id="16" name="직사각형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직사각형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직사각형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직사각형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직사각형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직사각형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직사각형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직사각형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직사각형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914400" y="512064"/>
            <a:ext cx="7772400" cy="914400"/>
          </a:xfrm>
        </p:spPr>
        <p:txBody>
          <a:bodyPr/>
          <a:lstStyle>
            <a:lvl1pPr>
              <a:defRPr sz="4000" cap="none" baseline="0"/>
            </a:lvl1pPr>
            <a:extLst/>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4" name="바닥글 개체 틀 3"/>
          <p:cNvSpPr>
            <a:spLocks noGrp="1"/>
          </p:cNvSpPr>
          <p:nvPr>
            <p:ph type="ftr" sz="quarter" idx="11"/>
          </p:nvPr>
        </p:nvSpPr>
        <p:spPr/>
        <p:txBody>
          <a:bodyPr/>
          <a:lstStyle>
            <a:extLst/>
          </a:lstStyle>
          <a:p>
            <a:endParaRPr lang="ko-KR" altLang="en-US"/>
          </a:p>
        </p:txBody>
      </p:sp>
      <p:sp>
        <p:nvSpPr>
          <p:cNvPr id="5" name="슬라이드 번호 개체 틀 4"/>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3" name="바닥글 개체 틀 2"/>
          <p:cNvSpPr>
            <a:spLocks noGrp="1"/>
          </p:cNvSpPr>
          <p:nvPr>
            <p:ph type="ftr" sz="quarter" idx="11"/>
          </p:nvPr>
        </p:nvSpPr>
        <p:spPr/>
        <p:txBody>
          <a:bodyPr/>
          <a:lstStyle>
            <a:extLst/>
          </a:lstStyle>
          <a:p>
            <a:endParaRPr lang="ko-KR" altLang="en-US"/>
          </a:p>
        </p:txBody>
      </p:sp>
      <p:sp>
        <p:nvSpPr>
          <p:cNvPr id="4" name="슬라이드 번호 개체 틀 3"/>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85800" y="273050"/>
            <a:ext cx="8229600" cy="1162050"/>
          </a:xfrm>
        </p:spPr>
        <p:txBody>
          <a:bodyPr anchor="ctr"/>
          <a:lstStyle>
            <a:lvl1pPr algn="l">
              <a:buNone/>
              <a:defRPr sz="3600" b="0"/>
            </a:lvl1pPr>
            <a:extLst/>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ko-KR" altLang="en-US" smtClean="0"/>
              <a:t>마스터 텍스트 스타일을 편집합니다</a:t>
            </a:r>
          </a:p>
        </p:txBody>
      </p:sp>
      <p:sp>
        <p:nvSpPr>
          <p:cNvPr id="4" name="내용 개체 틀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extLst/>
          </a:lstStyle>
          <a:p>
            <a:fld id="{9B92ACA5-6FCB-44B0-96EE-BF004786582B}" type="datetimeFigureOut">
              <a:rPr lang="ko-KR" altLang="en-US" smtClean="0"/>
              <a:pPr/>
              <a:t>2011-12-07</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1EEFBB75-C592-4692-9343-89FA3F8AB487}"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8" name="직사각형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직선 연결선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그룹 9"/>
          <p:cNvGrpSpPr/>
          <p:nvPr/>
        </p:nvGrpSpPr>
        <p:grpSpPr>
          <a:xfrm rot="5400000">
            <a:off x="8514581" y="1219200"/>
            <a:ext cx="132763" cy="128466"/>
            <a:chOff x="6668087" y="1297746"/>
            <a:chExt cx="161840" cy="156602"/>
          </a:xfrm>
        </p:grpSpPr>
        <p:cxnSp>
          <p:nvCxnSpPr>
            <p:cNvPr id="15" name="직선 연결선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직선 연결선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직선 연결선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제목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ko-KR" altLang="en-US" smtClean="0"/>
              <a:t>마스터 제목 스타일 편집</a:t>
            </a:r>
            <a:endParaRPr kumimoji="0" lang="en-US"/>
          </a:p>
        </p:txBody>
      </p:sp>
      <p:sp>
        <p:nvSpPr>
          <p:cNvPr id="3" name="그림 개체 틀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ko-KR" altLang="en-US" smtClean="0"/>
              <a:t>그림을 추가하려면 아이콘을 클릭하십시오</a:t>
            </a:r>
            <a:endParaRPr kumimoji="0" lang="en-US"/>
          </a:p>
        </p:txBody>
      </p:sp>
      <p:sp>
        <p:nvSpPr>
          <p:cNvPr id="4" name="텍스트 개체 틀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ko-KR" altLang="en-US" smtClean="0"/>
              <a:t>마스터 텍스트 스타일을 편집합니다</a:t>
            </a:r>
          </a:p>
        </p:txBody>
      </p:sp>
      <p:grpSp>
        <p:nvGrpSpPr>
          <p:cNvPr id="14" name="그룹 13"/>
          <p:cNvGrpSpPr/>
          <p:nvPr/>
        </p:nvGrpSpPr>
        <p:grpSpPr>
          <a:xfrm rot="5400000">
            <a:off x="8666981" y="1371600"/>
            <a:ext cx="132763" cy="128466"/>
            <a:chOff x="6668087" y="1297746"/>
            <a:chExt cx="161840" cy="156602"/>
          </a:xfrm>
        </p:grpSpPr>
        <p:cxnSp>
          <p:nvCxnSpPr>
            <p:cNvPr id="11" name="직선 연결선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직선 연결선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직선 연결선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그룹 17"/>
          <p:cNvGrpSpPr/>
          <p:nvPr/>
        </p:nvGrpSpPr>
        <p:grpSpPr>
          <a:xfrm rot="5400000">
            <a:off x="8320088" y="1474763"/>
            <a:ext cx="132763" cy="128466"/>
            <a:chOff x="6668087" y="1297746"/>
            <a:chExt cx="161840" cy="156602"/>
          </a:xfrm>
        </p:grpSpPr>
        <p:cxnSp>
          <p:nvCxnSpPr>
            <p:cNvPr id="19" name="직선 연결선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직선 연결선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직선 연결선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날짜 개체 틀 4"/>
          <p:cNvSpPr>
            <a:spLocks noGrp="1"/>
          </p:cNvSpPr>
          <p:nvPr>
            <p:ph type="dt" sz="half" idx="10"/>
          </p:nvPr>
        </p:nvSpPr>
        <p:spPr>
          <a:xfrm>
            <a:off x="6477000" y="55499"/>
            <a:ext cx="2133600" cy="365125"/>
          </a:xfrm>
        </p:spPr>
        <p:txBody>
          <a:bodyPr/>
          <a:lstStyle>
            <a:extLst/>
          </a:lstStyle>
          <a:p>
            <a:fld id="{9B92ACA5-6FCB-44B0-96EE-BF004786582B}" type="datetimeFigureOut">
              <a:rPr lang="ko-KR" altLang="en-US" smtClean="0"/>
              <a:pPr/>
              <a:t>2011-12-07</a:t>
            </a:fld>
            <a:endParaRPr lang="ko-KR" altLang="en-US"/>
          </a:p>
        </p:txBody>
      </p:sp>
      <p:sp>
        <p:nvSpPr>
          <p:cNvPr id="6" name="바닥글 개체 틀 5"/>
          <p:cNvSpPr>
            <a:spLocks noGrp="1"/>
          </p:cNvSpPr>
          <p:nvPr>
            <p:ph type="ftr" sz="quarter" idx="11"/>
          </p:nvPr>
        </p:nvSpPr>
        <p:spPr>
          <a:xfrm>
            <a:off x="914400" y="55499"/>
            <a:ext cx="5562600" cy="365125"/>
          </a:xfrm>
        </p:spPr>
        <p:txBody>
          <a:bodyPr/>
          <a:lstStyle>
            <a:extLst/>
          </a:lstStyle>
          <a:p>
            <a:endParaRPr lang="ko-KR" altLang="en-US"/>
          </a:p>
        </p:txBody>
      </p:sp>
      <p:sp>
        <p:nvSpPr>
          <p:cNvPr id="7" name="슬라이드 번호 개체 틀 6"/>
          <p:cNvSpPr>
            <a:spLocks noGrp="1"/>
          </p:cNvSpPr>
          <p:nvPr>
            <p:ph type="sldNum" sz="quarter" idx="12"/>
          </p:nvPr>
        </p:nvSpPr>
        <p:spPr>
          <a:xfrm>
            <a:off x="8610600" y="55499"/>
            <a:ext cx="457200" cy="365125"/>
          </a:xfrm>
        </p:spPr>
        <p:txBody>
          <a:bodyPr/>
          <a:lstStyle>
            <a:extLst/>
          </a:lstStyle>
          <a:p>
            <a:fld id="{1EEFBB75-C592-4692-9343-89FA3F8AB487}"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직사각형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직사각형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직사각형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직사각형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직사각형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직사각형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직사각형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직사각형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직사각형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제목 개체 틀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ko-KR" altLang="en-US" smtClean="0"/>
              <a:t>마스터 제목 스타일 편집</a:t>
            </a:r>
            <a:endParaRPr kumimoji="0" lang="en-US"/>
          </a:p>
        </p:txBody>
      </p:sp>
      <p:sp>
        <p:nvSpPr>
          <p:cNvPr id="13" name="텍스트 개체 틀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4" name="날짜 개체 틀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9B92ACA5-6FCB-44B0-96EE-BF004786582B}" type="datetimeFigureOut">
              <a:rPr lang="ko-KR" altLang="en-US" smtClean="0"/>
              <a:pPr/>
              <a:t>2011-12-07</a:t>
            </a:fld>
            <a:endParaRPr lang="ko-KR" altLang="en-US"/>
          </a:p>
        </p:txBody>
      </p:sp>
      <p:sp>
        <p:nvSpPr>
          <p:cNvPr id="3" name="바닥글 개체 틀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ko-KR" altLang="en-US"/>
          </a:p>
        </p:txBody>
      </p:sp>
      <p:sp>
        <p:nvSpPr>
          <p:cNvPr id="23" name="슬라이드 번호 개체 틀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1EEFBB75-C592-4692-9343-89FA3F8AB487}" type="slidenum">
              <a:rPr lang="ko-KR" altLang="en-US" smtClean="0"/>
              <a:pPr/>
              <a:t>‹#›</a:t>
            </a:fld>
            <a:endParaRPr lang="ko-KR" alt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1"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1"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1"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1"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1"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1"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1"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1"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1"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1"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4343400"/>
            <a:ext cx="7772400" cy="1975104"/>
          </a:xfrm>
        </p:spPr>
        <p:txBody>
          <a:bodyPr/>
          <a:lstStyle/>
          <a:p>
            <a:r>
              <a:rPr lang="en-US" altLang="ko-KR" dirty="0" smtClean="0"/>
              <a:t>SINGAPORE ADMINISTRATION</a:t>
            </a:r>
            <a:endParaRPr lang="ko-KR" altLang="en-US" dirty="0"/>
          </a:p>
        </p:txBody>
      </p:sp>
      <p:sp>
        <p:nvSpPr>
          <p:cNvPr id="3" name="부제목 2"/>
          <p:cNvSpPr>
            <a:spLocks noGrp="1"/>
          </p:cNvSpPr>
          <p:nvPr>
            <p:ph type="subTitle" idx="1"/>
          </p:nvPr>
        </p:nvSpPr>
        <p:spPr/>
        <p:txBody>
          <a:bodyPr>
            <a:normAutofit/>
          </a:bodyPr>
          <a:lstStyle/>
          <a:p>
            <a:r>
              <a:rPr lang="en-US" altLang="ko-KR" dirty="0" smtClean="0"/>
              <a:t>Public administration </a:t>
            </a:r>
          </a:p>
          <a:p>
            <a:r>
              <a:rPr lang="en-US" altLang="ko-KR" dirty="0" smtClean="0"/>
              <a:t>21107813	</a:t>
            </a:r>
          </a:p>
          <a:p>
            <a:r>
              <a:rPr lang="en-US" altLang="ko-KR" dirty="0" smtClean="0"/>
              <a:t>Dong won shin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dirty="0" smtClean="0"/>
              <a:t/>
            </a:r>
            <a:br>
              <a:rPr lang="en-US" dirty="0" smtClean="0"/>
            </a:br>
            <a:r>
              <a:rPr lang="en-US" dirty="0" smtClean="0"/>
              <a:t>Table of Contents</a:t>
            </a:r>
            <a:br>
              <a:rPr lang="en-US" dirty="0" smtClean="0"/>
            </a:br>
            <a:endParaRPr lang="ko-KR" altLang="en-US" dirty="0"/>
          </a:p>
        </p:txBody>
      </p:sp>
      <p:sp>
        <p:nvSpPr>
          <p:cNvPr id="3" name="내용 개체 틀 2"/>
          <p:cNvSpPr>
            <a:spLocks noGrp="1"/>
          </p:cNvSpPr>
          <p:nvPr>
            <p:ph idx="1"/>
          </p:nvPr>
        </p:nvSpPr>
        <p:spPr/>
        <p:txBody>
          <a:bodyPr/>
          <a:lstStyle/>
          <a:p>
            <a:r>
              <a:rPr lang="en-US" sz="4000" dirty="0" smtClean="0"/>
              <a:t>Governance structure and government organizations</a:t>
            </a:r>
          </a:p>
          <a:p>
            <a:r>
              <a:rPr lang="en-US" sz="4000" dirty="0" smtClean="0"/>
              <a:t>Singapore's national Characteristic</a:t>
            </a:r>
          </a:p>
          <a:p>
            <a:r>
              <a:rPr lang="en-US" sz="4000" dirty="0" smtClean="0"/>
              <a:t>Singapore’s economic</a:t>
            </a:r>
          </a:p>
          <a:p>
            <a:pPr>
              <a:buNone/>
            </a:pPr>
            <a:endParaRPr lang="en-US" altLang="ko-KR" dirty="0" smtClean="0"/>
          </a:p>
          <a:p>
            <a:pPr>
              <a:buNone/>
            </a:pPr>
            <a:endParaRPr lang="en-US" dirty="0" smtClean="0"/>
          </a:p>
          <a:p>
            <a:endParaRPr lang="en-US" sz="2000" dirty="0" smtClean="0"/>
          </a:p>
          <a:p>
            <a:endParaRPr lang="ko-KR" alt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dirty="0" smtClean="0"/>
              <a:t>Governance structure and govern</a:t>
            </a:r>
            <a:br>
              <a:rPr lang="en-US" dirty="0" smtClean="0"/>
            </a:br>
            <a:r>
              <a:rPr lang="en-US" dirty="0" err="1" smtClean="0"/>
              <a:t>ment</a:t>
            </a:r>
            <a:r>
              <a:rPr lang="en-US" dirty="0" smtClean="0"/>
              <a:t> organizations</a:t>
            </a:r>
            <a:endParaRPr lang="ko-KR" altLang="en-US" dirty="0"/>
          </a:p>
        </p:txBody>
      </p:sp>
      <p:sp>
        <p:nvSpPr>
          <p:cNvPr id="3" name="내용 개체 틀 2"/>
          <p:cNvSpPr>
            <a:spLocks noGrp="1"/>
          </p:cNvSpPr>
          <p:nvPr>
            <p:ph idx="1"/>
          </p:nvPr>
        </p:nvSpPr>
        <p:spPr/>
        <p:txBody>
          <a:bodyPr>
            <a:normAutofit/>
          </a:bodyPr>
          <a:lstStyle/>
          <a:p>
            <a:r>
              <a:rPr lang="en-US" sz="2000" dirty="0" smtClean="0"/>
              <a:t>Singapore's multiracial, multi-ethnic country.</a:t>
            </a:r>
          </a:p>
          <a:p>
            <a:r>
              <a:rPr lang="en-US" sz="2000" dirty="0" smtClean="0"/>
              <a:t>Congress will rally to the unicameral Parliament</a:t>
            </a:r>
          </a:p>
          <a:p>
            <a:r>
              <a:rPr lang="en-US" altLang="ko-KR" sz="2000" dirty="0" smtClean="0"/>
              <a:t>Market-oriented economic system is a combination of authoritarian </a:t>
            </a:r>
          </a:p>
          <a:p>
            <a:r>
              <a:rPr lang="en-US" altLang="ko-KR" sz="2000" dirty="0" smtClean="0"/>
              <a:t>Confucian values ​​and social norms are controlled</a:t>
            </a:r>
          </a:p>
          <a:p>
            <a:r>
              <a:rPr lang="en-US" altLang="ko-KR" sz="2000" dirty="0" smtClean="0"/>
              <a:t>Singapore is a country that adopted parliamentary members</a:t>
            </a:r>
          </a:p>
          <a:p>
            <a:r>
              <a:rPr lang="en-US" altLang="ko-KR" sz="2000" dirty="0" smtClean="0"/>
              <a:t>Constitution, the President apparently has executive powers, but most are under the direction of the Cabinet of the executive power</a:t>
            </a:r>
            <a:endParaRPr lang="en-US" sz="2000" dirty="0" smtClean="0"/>
          </a:p>
          <a:p>
            <a:r>
              <a:rPr lang="en-US" sz="2000" dirty="0" smtClean="0"/>
              <a:t>Cabinet departments have  14 rooms.</a:t>
            </a:r>
          </a:p>
          <a:p>
            <a:r>
              <a:rPr lang="en-US" altLang="ko-KR" sz="2000" dirty="0" smtClean="0"/>
              <a:t>Singapore Ministry of Transportation and Maritime Affairs does not have the geographical position of the Ministry of Information and Communication is a very high country.</a:t>
            </a:r>
          </a:p>
          <a:p>
            <a:endParaRPr lang="en-US" sz="2000" dirty="0" smtClean="0"/>
          </a:p>
          <a:p>
            <a:endParaRPr lang="ko-KR" alt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Singapore's </a:t>
            </a:r>
            <a:r>
              <a:rPr lang="en-US" altLang="ko-KR" dirty="0" smtClean="0"/>
              <a:t>national Characteristic</a:t>
            </a:r>
            <a:endParaRPr lang="ko-KR" altLang="en-US" dirty="0"/>
          </a:p>
        </p:txBody>
      </p:sp>
      <p:sp>
        <p:nvSpPr>
          <p:cNvPr id="3" name="내용 개체 틀 2"/>
          <p:cNvSpPr>
            <a:spLocks noGrp="1"/>
          </p:cNvSpPr>
          <p:nvPr>
            <p:ph idx="1"/>
          </p:nvPr>
        </p:nvSpPr>
        <p:spPr/>
        <p:txBody>
          <a:bodyPr>
            <a:normAutofit/>
          </a:bodyPr>
          <a:lstStyle/>
          <a:p>
            <a:r>
              <a:rPr lang="en-US" altLang="ko-KR" sz="2000" dirty="0" smtClean="0"/>
              <a:t>The nature of Singapore's national command and obedience, and for countries with strict tax collection obligations of military service, and strict social order that is the country with a strict ruling.</a:t>
            </a:r>
          </a:p>
          <a:p>
            <a:r>
              <a:rPr lang="en-US" altLang="ko-KR" sz="2000" dirty="0" smtClean="0"/>
              <a:t>Singapore and Malaysia to the Japanese invasion 12 years of Communist conquest of the armed forces, including the emergency martial law has been through ups and downs.</a:t>
            </a:r>
          </a:p>
          <a:p>
            <a:r>
              <a:rPr lang="en-US" altLang="ko-KR" sz="2000" dirty="0" smtClean="0"/>
              <a:t>Prime Minister Lee </a:t>
            </a:r>
            <a:r>
              <a:rPr lang="en-US" altLang="ko-KR" sz="2000" dirty="0" err="1" smtClean="0"/>
              <a:t>Kuan</a:t>
            </a:r>
            <a:r>
              <a:rPr lang="en-US" altLang="ko-KR" sz="2000" dirty="0" smtClean="0"/>
              <a:t> Yew government established after the UK and raise negotiations concerning the constitution enacted</a:t>
            </a:r>
          </a:p>
          <a:p>
            <a:r>
              <a:rPr lang="en-US" altLang="ko-KR" sz="2000" dirty="0" smtClean="0"/>
              <a:t>Government enacted the 1970 Constitution was first performed. City-state properties, Singapore's small-resistance, etc.-to-many Singaporeans overseas </a:t>
            </a:r>
            <a:r>
              <a:rPr lang="en-US" altLang="ko-KR" sz="2000" dirty="0" err="1" smtClean="0"/>
              <a:t>wonjona</a:t>
            </a:r>
            <a:r>
              <a:rPr lang="en-US" altLang="ko-KR" sz="2000" dirty="0" smtClean="0"/>
              <a:t> reforms have improved the competitiveness of the country.</a:t>
            </a:r>
          </a:p>
          <a:p>
            <a:endParaRPr lang="en-US" altLang="ko-KR"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Singapore economic</a:t>
            </a:r>
            <a:endParaRPr lang="ko-KR" altLang="en-US" dirty="0"/>
          </a:p>
        </p:txBody>
      </p:sp>
      <p:sp>
        <p:nvSpPr>
          <p:cNvPr id="3" name="내용 개체 틀 2"/>
          <p:cNvSpPr>
            <a:spLocks noGrp="1"/>
          </p:cNvSpPr>
          <p:nvPr>
            <p:ph idx="1"/>
          </p:nvPr>
        </p:nvSpPr>
        <p:spPr/>
        <p:txBody>
          <a:bodyPr>
            <a:normAutofit lnSpcReduction="10000"/>
          </a:bodyPr>
          <a:lstStyle/>
          <a:p>
            <a:r>
              <a:rPr lang="en-US" altLang="ko-KR" sz="2800" dirty="0" smtClean="0"/>
              <a:t>1. </a:t>
            </a:r>
            <a:r>
              <a:rPr lang="en-US" altLang="ko-KR" sz="2800" dirty="0" smtClean="0"/>
              <a:t>Geopolitical </a:t>
            </a:r>
            <a:r>
              <a:rPr lang="en-US" altLang="ko-KR" sz="2800" dirty="0" smtClean="0"/>
              <a:t>location </a:t>
            </a:r>
            <a:r>
              <a:rPr lang="en-US" altLang="ko-KR" sz="2800" dirty="0" smtClean="0"/>
              <a:t>theory</a:t>
            </a:r>
            <a:r>
              <a:rPr lang="en-US" altLang="ko-KR" sz="2000" dirty="0" smtClean="0"/>
              <a:t/>
            </a:r>
            <a:br>
              <a:rPr lang="en-US" altLang="ko-KR" sz="2000" dirty="0" smtClean="0"/>
            </a:br>
            <a:r>
              <a:rPr lang="en-US" altLang="ko-KR" sz="2000" dirty="0" smtClean="0"/>
              <a:t>Association of Southeast Asian Nations (ASEAN) was located in the heart of the geographic location as a labor-intensive industries in Singapore</a:t>
            </a:r>
          </a:p>
          <a:p>
            <a:r>
              <a:rPr lang="en-US" altLang="ko-KR" sz="2800" dirty="0" smtClean="0"/>
              <a:t>2. Political </a:t>
            </a:r>
            <a:r>
              <a:rPr lang="en-US" altLang="ko-KR" sz="2800" dirty="0" smtClean="0"/>
              <a:t>stability theory</a:t>
            </a:r>
            <a:r>
              <a:rPr lang="en-US" altLang="ko-KR" sz="2000" dirty="0" smtClean="0"/>
              <a:t/>
            </a:r>
            <a:br>
              <a:rPr lang="en-US" altLang="ko-KR" sz="2000" dirty="0" smtClean="0"/>
            </a:br>
            <a:r>
              <a:rPr lang="en-US" altLang="ko-KR" sz="2000" dirty="0" smtClean="0"/>
              <a:t> Political stability and economic growth through the social welfare to the people of Singapore had to offer, for the government to ensure a high of support contributed.</a:t>
            </a:r>
          </a:p>
          <a:p>
            <a:r>
              <a:rPr lang="en-US" altLang="ko-KR" sz="2000" dirty="0" smtClean="0"/>
              <a:t>3. </a:t>
            </a:r>
            <a:r>
              <a:rPr lang="en-US" altLang="ko-KR" sz="2800" dirty="0" smtClean="0"/>
              <a:t>Earn a central fund scheme (central provident fund) schemes</a:t>
            </a:r>
            <a:r>
              <a:rPr lang="en-US" altLang="ko-KR" sz="2000" dirty="0" smtClean="0"/>
              <a:t/>
            </a:r>
            <a:br>
              <a:rPr lang="en-US" altLang="ko-KR" sz="2000" dirty="0" smtClean="0"/>
            </a:br>
            <a:r>
              <a:rPr lang="en-US" altLang="ko-KR" sz="2000" dirty="0" smtClean="0"/>
              <a:t>Singapore wages of workers, employers and workers (20%), the employer share of 20% to 40% of the total wage and forced to make savings, the government investment fund through which domestic savings which could be increased rapidly.</a:t>
            </a:r>
          </a:p>
          <a:p>
            <a:endParaRPr lang="en-US" altLang="ko-KR" sz="2000" dirty="0" smtClean="0"/>
          </a:p>
          <a:p>
            <a:endParaRPr lang="en-US" altLang="ko-KR" sz="2000" dirty="0" smtClean="0"/>
          </a:p>
          <a:p>
            <a:endParaRPr lang="ko-KR"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Singapore economic</a:t>
            </a:r>
            <a:endParaRPr lang="ko-KR" altLang="en-US" dirty="0"/>
          </a:p>
        </p:txBody>
      </p:sp>
      <p:sp>
        <p:nvSpPr>
          <p:cNvPr id="3" name="내용 개체 틀 2"/>
          <p:cNvSpPr>
            <a:spLocks noGrp="1"/>
          </p:cNvSpPr>
          <p:nvPr>
            <p:ph idx="1"/>
          </p:nvPr>
        </p:nvSpPr>
        <p:spPr/>
        <p:txBody>
          <a:bodyPr>
            <a:normAutofit lnSpcReduction="10000"/>
          </a:bodyPr>
          <a:lstStyle/>
          <a:p>
            <a:r>
              <a:rPr lang="en-US" altLang="ko-KR" sz="2800" dirty="0" smtClean="0"/>
              <a:t>4.  </a:t>
            </a:r>
            <a:r>
              <a:rPr lang="en-US" altLang="ko-KR" sz="2800" dirty="0" smtClean="0"/>
              <a:t>Education functionalism </a:t>
            </a:r>
            <a:r>
              <a:rPr lang="en-US" altLang="ko-KR" sz="2000" dirty="0" smtClean="0"/>
              <a:t/>
            </a:r>
            <a:br>
              <a:rPr lang="en-US" altLang="ko-KR" sz="2000" dirty="0" smtClean="0"/>
            </a:br>
            <a:r>
              <a:rPr lang="en-US" altLang="ko-KR" sz="2000" dirty="0" smtClean="0"/>
              <a:t>Only a small number go on to college and many students receive job skills training, a variety of executive and have English as required.</a:t>
            </a:r>
          </a:p>
          <a:p>
            <a:endParaRPr lang="en-US" altLang="ko-KR" sz="2000" dirty="0" smtClean="0"/>
          </a:p>
          <a:p>
            <a:r>
              <a:rPr lang="en-US" altLang="ko-KR" sz="2800" dirty="0" smtClean="0"/>
              <a:t>5. Government </a:t>
            </a:r>
            <a:r>
              <a:rPr lang="en-US" altLang="ko-KR" sz="2800" dirty="0" smtClean="0"/>
              <a:t>Role theory</a:t>
            </a:r>
            <a:r>
              <a:rPr lang="en-US" altLang="ko-KR" sz="2000" dirty="0" smtClean="0"/>
              <a:t/>
            </a:r>
            <a:br>
              <a:rPr lang="en-US" altLang="ko-KR" sz="2000" dirty="0" smtClean="0"/>
            </a:br>
            <a:r>
              <a:rPr lang="en-US" altLang="ko-KR" sz="2000" dirty="0" smtClean="0"/>
              <a:t>Collective understanding of Singapore's cultural orthodoxy that emphasizes more the government can intervene effectively creating an atmosphere in Singapore, the government called on the nation's obligation to close the society in which ideology is deeply rooted. Region plus a small resistance to reduce the government's failure to get the results, and the country has been very lily. Role as a provider of public goods, national revenue acts, acts as economic planners, regulators, as a role, as facilitator role, acts as both entrepreneurs and wealthy Singapore has created a well-sharing.</a:t>
            </a:r>
          </a:p>
          <a:p>
            <a:endParaRPr lang="en-US" altLang="ko-KR" sz="2000" dirty="0" smtClean="0"/>
          </a:p>
          <a:p>
            <a:endParaRPr lang="ko-KR" alt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메트로">
  <a:themeElements>
    <a:clrScheme name="메트로">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메트로">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메트로">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144</TotalTime>
  <Words>236</Words>
  <Application>Microsoft Office PowerPoint</Application>
  <PresentationFormat>화면 슬라이드 쇼(4:3)</PresentationFormat>
  <Paragraphs>33</Paragraphs>
  <Slides>6</Slides>
  <Notes>0</Notes>
  <HiddenSlides>0</HiddenSlides>
  <MMClips>0</MMClips>
  <ScaleCrop>false</ScaleCrop>
  <HeadingPairs>
    <vt:vector size="4" baseType="variant">
      <vt:variant>
        <vt:lpstr>테마</vt:lpstr>
      </vt:variant>
      <vt:variant>
        <vt:i4>1</vt:i4>
      </vt:variant>
      <vt:variant>
        <vt:lpstr>슬라이드 제목</vt:lpstr>
      </vt:variant>
      <vt:variant>
        <vt:i4>6</vt:i4>
      </vt:variant>
    </vt:vector>
  </HeadingPairs>
  <TitlesOfParts>
    <vt:vector size="7" baseType="lpstr">
      <vt:lpstr>메트로</vt:lpstr>
      <vt:lpstr>SINGAPORE ADMINISTRATION</vt:lpstr>
      <vt:lpstr> Table of Contents </vt:lpstr>
      <vt:lpstr>Governance structure and govern ment organizations</vt:lpstr>
      <vt:lpstr>Singapore's national Characteristic</vt:lpstr>
      <vt:lpstr>Singapore economic</vt:lpstr>
      <vt:lpstr>Singapore economic</vt:lpstr>
    </vt:vector>
  </TitlesOfParts>
  <Company>Univ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SINGAPORE ADMINISTRATION</dc:title>
  <dc:creator>user</dc:creator>
  <cp:lastModifiedBy>sec</cp:lastModifiedBy>
  <cp:revision>16</cp:revision>
  <dcterms:created xsi:type="dcterms:W3CDTF">2011-11-30T08:37:09Z</dcterms:created>
  <dcterms:modified xsi:type="dcterms:W3CDTF">2011-12-06T23:11:12Z</dcterms:modified>
</cp:coreProperties>
</file>