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6" r:id="rId4"/>
    <p:sldId id="258" r:id="rId5"/>
    <p:sldId id="259" r:id="rId6"/>
    <p:sldId id="265" r:id="rId7"/>
    <p:sldId id="263" r:id="rId8"/>
    <p:sldId id="262" r:id="rId9"/>
    <p:sldId id="264" r:id="rId10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보통 스타일 2 - 강조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보통 스타일 2 - 강조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보통 스타일 2 - 강조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직사각형 20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14348" y="2143116"/>
            <a:ext cx="7643866" cy="1500198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785786" y="3786190"/>
            <a:ext cx="7500990" cy="857256"/>
          </a:xfrm>
        </p:spPr>
        <p:txBody>
          <a:bodyPr anchor="t"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CE5A3-49F8-4848-A2E4-829304B616CA}" type="datetimeFigureOut">
              <a:rPr lang="ko-KR" altLang="en-US" smtClean="0"/>
              <a:pPr/>
              <a:t>2014-06-09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FF143-6010-48E0-96A9-6323433207E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b"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500175"/>
            <a:ext cx="8229600" cy="4625989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CE5A3-49F8-4848-A2E4-829304B616CA}" type="datetimeFigureOut">
              <a:rPr lang="ko-KR" altLang="en-US" smtClean="0"/>
              <a:pPr/>
              <a:t>2014-06-09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FF143-6010-48E0-96A9-6323433207E1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455646" y="1428736"/>
            <a:ext cx="8215370" cy="1588"/>
          </a:xfrm>
          <a:prstGeom prst="line">
            <a:avLst/>
          </a:prstGeom>
          <a:noFill/>
          <a:ln w="28575" cap="sq" cmpd="sng" algn="ctr">
            <a:solidFill>
              <a:srgbClr val="E49458"/>
            </a:solidFill>
            <a:prstDash val="solid"/>
          </a:ln>
          <a:effectLst>
            <a:outerShdw blurRad="12700" dir="5400000" algn="tl">
              <a:srgbClr val="EBE9ED">
                <a:alpha val="2745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19200000"/>
            </a:lightRig>
          </a:scene3d>
          <a:sp3d prstMaterial="matte">
            <a:bevelT h="88900"/>
            <a:contourClr>
              <a:srgbClr val="E49458">
                <a:tint val="100000"/>
                <a:shade val="100000"/>
                <a:hueMod val="100000"/>
                <a:satMod val="100000"/>
              </a:srgbClr>
            </a:contourClr>
          </a:sp3d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7643834" y="-15949"/>
            <a:ext cx="1500166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643834" y="285728"/>
            <a:ext cx="1214446" cy="6286546"/>
          </a:xfrm>
          <a:noFill/>
        </p:spPr>
        <p:txBody>
          <a:bodyPr vert="eaVert" anchor="b"/>
          <a:lstStyle>
            <a:lvl1pPr algn="ctr"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571481"/>
            <a:ext cx="7115196" cy="5715044"/>
          </a:xfrm>
        </p:spPr>
        <p:txBody>
          <a:bodyPr vert="eaVer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CE5A3-49F8-4848-A2E4-829304B616CA}" type="datetimeFigureOut">
              <a:rPr lang="ko-KR" altLang="en-US" smtClean="0"/>
              <a:pPr/>
              <a:t>2014-06-09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FF143-6010-48E0-96A9-6323433207E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>
            <a:off x="0" y="1"/>
            <a:ext cx="285720" cy="685800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SzPct val="70000"/>
              <a:buFont typeface="Wingdings"/>
              <a:buChar char=""/>
              <a:defRPr/>
            </a:lvl1pPr>
            <a:lvl2pPr>
              <a:buSzPct val="120000"/>
              <a:defRPr/>
            </a:lvl2pPr>
            <a:lvl3pPr>
              <a:buSzPct val="120000"/>
              <a:defRPr/>
            </a:lvl3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CE5A3-49F8-4848-A2E4-829304B616CA}" type="datetimeFigureOut">
              <a:rPr lang="ko-KR" altLang="en-US" smtClean="0"/>
              <a:pPr/>
              <a:t>2014-06-09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FF143-6010-48E0-96A9-6323433207E1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03475" y="285728"/>
            <a:ext cx="8554805" cy="939784"/>
          </a:xfrm>
        </p:spPr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9"/>
            <a:ext cx="456478" cy="6857999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071810"/>
            <a:ext cx="7715304" cy="1504952"/>
          </a:xfrm>
        </p:spPr>
        <p:txBody>
          <a:bodyPr anchor="ctr"/>
          <a:lstStyle>
            <a:lvl1pPr algn="l">
              <a:defRPr sz="4000" b="0" cap="all">
                <a:effectLst>
                  <a:outerShdw blurRad="44450" dist="25400" dir="2700000" algn="tl" rotWithShape="0">
                    <a:schemeClr val="bg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00034" y="4500570"/>
            <a:ext cx="7715304" cy="1643064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2"/>
                </a:solidFill>
              </a:defRPr>
            </a:lvl2pPr>
            <a:lvl3pPr marL="914400" indent="0">
              <a:buNone/>
              <a:defRPr sz="1600">
                <a:solidFill>
                  <a:schemeClr val="tx2"/>
                </a:solidFill>
              </a:defRPr>
            </a:lvl3pPr>
            <a:lvl4pPr marL="1371600" indent="0">
              <a:buNone/>
              <a:defRPr sz="1400">
                <a:solidFill>
                  <a:schemeClr val="tx2"/>
                </a:solidFill>
              </a:defRPr>
            </a:lvl4pPr>
            <a:lvl5pPr marL="1828800" indent="0">
              <a:buNone/>
              <a:defRPr sz="1400">
                <a:solidFill>
                  <a:schemeClr val="tx2"/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FF143-6010-48E0-96A9-6323433207E1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16" name="직선 연결선 15"/>
          <p:cNvCxnSpPr/>
          <p:nvPr/>
        </p:nvCxnSpPr>
        <p:spPr>
          <a:xfrm>
            <a:off x="500034" y="4429132"/>
            <a:ext cx="7715304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날짜 개체 틀 7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BEFCE5A3-49F8-4848-A2E4-829304B616CA}" type="datetimeFigureOut">
              <a:rPr lang="ko-KR" altLang="en-US" smtClean="0"/>
              <a:pPr/>
              <a:t>2014-06-09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0" y="285728"/>
            <a:ext cx="9144032" cy="114301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 bwMode="invGray">
          <a:xfrm>
            <a:off x="785782" y="1643050"/>
            <a:ext cx="3786218" cy="4429156"/>
          </a:xfrm>
          <a:prstGeom prst="roundRect">
            <a:avLst>
              <a:gd name="adj" fmla="val 5345"/>
            </a:avLst>
          </a:prstGeom>
          <a:solidFill>
            <a:schemeClr val="tx2">
              <a:tint val="50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 bwMode="invGray">
          <a:xfrm>
            <a:off x="4714876" y="1643050"/>
            <a:ext cx="3785616" cy="4429156"/>
          </a:xfrm>
          <a:prstGeom prst="roundRect">
            <a:avLst>
              <a:gd name="adj" fmla="val 6980"/>
            </a:avLst>
          </a:prstGeom>
          <a:solidFill>
            <a:schemeClr val="tx2">
              <a:tint val="75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CE5A3-49F8-4848-A2E4-829304B616CA}" type="datetimeFigureOut">
              <a:rPr lang="ko-KR" altLang="en-US" smtClean="0"/>
              <a:pPr/>
              <a:t>2014-06-09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FF143-6010-48E0-96A9-6323433207E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CE5A3-49F8-4848-A2E4-829304B616CA}" type="datetimeFigureOut">
              <a:rPr lang="ko-KR" altLang="en-US" smtClean="0"/>
              <a:pPr/>
              <a:t>2014-06-09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FF143-6010-48E0-96A9-6323433207E1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내용 개체 틀 9"/>
          <p:cNvSpPr>
            <a:spLocks noGrp="1"/>
          </p:cNvSpPr>
          <p:nvPr>
            <p:ph sz="half" idx="2"/>
          </p:nvPr>
        </p:nvSpPr>
        <p:spPr bwMode="invGray">
          <a:xfrm>
            <a:off x="500038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1">
                  <a:shade val="75000"/>
                  <a:alpha val="50000"/>
                </a:schemeClr>
              </a:gs>
              <a:gs pos="100000">
                <a:schemeClr val="accent1">
                  <a:shade val="75000"/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 bwMode="ltGray">
          <a:xfrm>
            <a:off x="500038" y="5429264"/>
            <a:ext cx="4005072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2" name="내용 개체 틀 11"/>
          <p:cNvSpPr>
            <a:spLocks noGrp="1"/>
          </p:cNvSpPr>
          <p:nvPr>
            <p:ph sz="half" idx="4"/>
          </p:nvPr>
        </p:nvSpPr>
        <p:spPr bwMode="invGray">
          <a:xfrm>
            <a:off x="4716932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2">
                  <a:shade val="75000"/>
                  <a:alpha val="50000"/>
                </a:schemeClr>
              </a:gs>
              <a:gs pos="100000">
                <a:schemeClr val="accent2"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 bwMode="ltGray">
          <a:xfrm>
            <a:off x="4714876" y="5429264"/>
            <a:ext cx="4000528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13" name="직사각형 12"/>
          <p:cNvSpPr/>
          <p:nvPr/>
        </p:nvSpPr>
        <p:spPr>
          <a:xfrm>
            <a:off x="8859915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186766" cy="1143000"/>
          </a:xfrm>
        </p:spPr>
        <p:txBody>
          <a:bodyPr/>
          <a:lstStyle>
            <a:lvl1pPr algn="l"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CE5A3-49F8-4848-A2E4-829304B616CA}" type="datetimeFigureOut">
              <a:rPr lang="ko-KR" altLang="en-US" smtClean="0"/>
              <a:pPr/>
              <a:t>2014-06-09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FF143-6010-48E0-96A9-6323433207E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CE5A3-49F8-4848-A2E4-829304B616CA}" type="datetimeFigureOut">
              <a:rPr lang="ko-KR" altLang="en-US" smtClean="0"/>
              <a:pPr/>
              <a:t>2014-06-09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FF143-6010-48E0-96A9-6323433207E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 bwMode="invGray">
          <a:xfrm>
            <a:off x="285720" y="263808"/>
            <a:ext cx="8858280" cy="664862"/>
          </a:xfrm>
          <a:prstGeom prst="rect">
            <a:avLst/>
          </a:prstGeom>
          <a:solidFill>
            <a:schemeClr val="tx1">
              <a:tint val="95000"/>
              <a:alpha val="69804"/>
            </a:scheme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 bwMode="invGray">
          <a:xfrm>
            <a:off x="500034" y="285728"/>
            <a:ext cx="8143932" cy="642942"/>
          </a:xfrm>
          <a:noFill/>
        </p:spPr>
        <p:txBody>
          <a:bodyPr anchor="b">
            <a:noAutofit/>
          </a:bodyPr>
          <a:lstStyle>
            <a:lvl1pPr algn="l">
              <a:defRPr sz="2800" b="1">
                <a:ln w="9525" cmpd="sng">
                  <a:noFill/>
                </a:ln>
                <a:solidFill>
                  <a:schemeClr val="bg1"/>
                </a:solidFill>
                <a:effectLst>
                  <a:outerShdw blurRad="44450" dist="25400" dir="2700000" algn="tl" rotWithShape="0">
                    <a:schemeClr val="tx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1006230"/>
            <a:ext cx="2214578" cy="535172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CE5A3-49F8-4848-A2E4-829304B616CA}" type="datetimeFigureOut">
              <a:rPr lang="ko-KR" altLang="en-US" smtClean="0"/>
              <a:pPr/>
              <a:t>2014-06-09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FF143-6010-48E0-96A9-6323433207E1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5" name="내용 개체 틀 14"/>
          <p:cNvSpPr>
            <a:spLocks noGrp="1"/>
          </p:cNvSpPr>
          <p:nvPr>
            <p:ph sz="quarter" idx="1"/>
          </p:nvPr>
        </p:nvSpPr>
        <p:spPr>
          <a:xfrm>
            <a:off x="2786064" y="1000108"/>
            <a:ext cx="5857875" cy="5357830"/>
          </a:xfrm>
        </p:spPr>
        <p:txBody>
          <a:bodyPr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3571876"/>
            <a:ext cx="9144000" cy="3286126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571876"/>
            <a:ext cx="3286148" cy="113824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4714884"/>
            <a:ext cx="3286148" cy="114300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CE5A3-49F8-4848-A2E4-829304B616CA}" type="datetimeFigureOut">
              <a:rPr lang="ko-KR" altLang="en-US" smtClean="0"/>
              <a:pPr/>
              <a:t>2014-06-09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6572272"/>
            <a:ext cx="2895600" cy="29775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FF143-6010-48E0-96A9-6323433207E1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그림 개체 틀 7"/>
          <p:cNvSpPr>
            <a:spLocks noGrp="1"/>
          </p:cNvSpPr>
          <p:nvPr>
            <p:ph type="pic" idx="1"/>
          </p:nvPr>
        </p:nvSpPr>
        <p:spPr>
          <a:xfrm>
            <a:off x="4000496" y="1071546"/>
            <a:ext cx="4214842" cy="4714908"/>
          </a:xfrm>
          <a:solidFill>
            <a:schemeClr val="tx2"/>
          </a:solidFill>
          <a:ln w="152400" cap="rnd">
            <a:solidFill>
              <a:srgbClr val="FFFFFF"/>
            </a:solidFill>
            <a:round/>
          </a:ln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scene3d>
            <a:camera prst="orthographicFront"/>
            <a:lightRig rig="twoPt" dir="t">
              <a:rot lat="0" lon="0" rev="10800000"/>
            </a:lightRig>
          </a:scene3d>
          <a:sp3d contourW="6350">
            <a:bevelT w="50800" h="16510"/>
            <a:contourClr>
              <a:srgbClr val="C0C0C0"/>
            </a:contourClr>
          </a:sp3d>
        </p:spPr>
        <p:txBody>
          <a:bodyPr/>
          <a:lstStyle>
            <a:lvl1pPr marL="0" indent="0">
              <a:buNone/>
              <a:defRPr sz="3200">
                <a:solidFill>
                  <a:schemeClr val="tx2">
                    <a:tint val="10000"/>
                  </a:schemeClr>
                </a:solidFill>
                <a:effectLst>
                  <a:outerShdw blurRad="50800" dist="50800" dir="5400000" algn="tl" rotWithShape="0">
                    <a:srgbClr val="000000">
                      <a:alpha val="58000"/>
                    </a:srgbClr>
                  </a:outerShdw>
                </a:effectLst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직사각형 27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0" y="2380"/>
            <a:ext cx="9144000" cy="283348"/>
          </a:xfrm>
          <a:prstGeom prst="rect">
            <a:avLst/>
          </a:prstGeom>
          <a:solidFill>
            <a:schemeClr val="accent4"/>
          </a:solidFill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12353" y="274638"/>
            <a:ext cx="8545927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EFCE5A3-49F8-4848-A2E4-829304B616CA}" type="datetimeFigureOut">
              <a:rPr lang="ko-KR" altLang="en-US" smtClean="0"/>
              <a:pPr/>
              <a:t>2014-06-09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572272"/>
            <a:ext cx="2895600" cy="285752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9ABFF143-6010-48E0-96A9-6323433207E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1" hangingPunct="1">
        <a:spcBef>
          <a:spcPct val="0"/>
        </a:spcBef>
        <a:buNone/>
        <a:defRPr kumimoji="0" sz="4400" b="0" kern="1200" spc="100" dirty="0">
          <a:ln w="18000">
            <a:noFill/>
            <a:prstDash val="solid"/>
          </a:ln>
          <a:solidFill>
            <a:schemeClr val="tx1"/>
          </a:solidFill>
          <a:effectLst>
            <a:outerShdw blurRad="44450" dist="25400" dir="2700000" algn="tl" rotWithShape="0">
              <a:schemeClr val="bg1">
                <a:alpha val="51000"/>
              </a:schemeClr>
            </a:outerShdw>
          </a:effectLst>
          <a:latin typeface="+mj-lt"/>
          <a:ea typeface="+mj-ea"/>
          <a:cs typeface="+mj-cs"/>
        </a:defRPr>
      </a:lvl1pPr>
      <a:lvl2pPr eaLnBrk="1" latinLnBrk="1" hangingPunct="1">
        <a:defRPr kumimoji="0">
          <a:solidFill>
            <a:schemeClr val="tx2"/>
          </a:solidFill>
        </a:defRPr>
      </a:lvl2pPr>
      <a:lvl3pPr eaLnBrk="1" latinLnBrk="1" hangingPunct="1">
        <a:defRPr kumimoji="0">
          <a:solidFill>
            <a:schemeClr val="tx2"/>
          </a:solidFill>
        </a:defRPr>
      </a:lvl3pPr>
      <a:lvl4pPr eaLnBrk="1" latinLnBrk="1" hangingPunct="1">
        <a:defRPr kumimoji="0">
          <a:solidFill>
            <a:schemeClr val="tx2"/>
          </a:solidFill>
        </a:defRPr>
      </a:lvl4pPr>
      <a:lvl5pPr eaLnBrk="1" latinLnBrk="1" hangingPunct="1">
        <a:defRPr kumimoji="0">
          <a:solidFill>
            <a:schemeClr val="tx2"/>
          </a:solidFill>
        </a:defRPr>
      </a:lvl5pPr>
      <a:lvl6pPr eaLnBrk="1" latinLnBrk="1" hangingPunct="1">
        <a:defRPr kumimoji="0">
          <a:solidFill>
            <a:schemeClr val="tx2"/>
          </a:solidFill>
        </a:defRPr>
      </a:lvl6pPr>
      <a:lvl7pPr eaLnBrk="1" latinLnBrk="1" hangingPunct="1">
        <a:defRPr kumimoji="0">
          <a:solidFill>
            <a:schemeClr val="tx2"/>
          </a:solidFill>
        </a:defRPr>
      </a:lvl7pPr>
      <a:lvl8pPr eaLnBrk="1" latinLnBrk="1" hangingPunct="1">
        <a:defRPr kumimoji="0">
          <a:solidFill>
            <a:schemeClr val="tx2"/>
          </a:solidFill>
        </a:defRPr>
      </a:lvl8pPr>
      <a:lvl9pPr eaLnBrk="1" latinLnBrk="1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1" hangingPunct="1">
        <a:spcBef>
          <a:spcPct val="20000"/>
        </a:spcBef>
        <a:buFont typeface="Arial"/>
        <a:buChar char="•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0000" r="-2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4283968" y="4869160"/>
            <a:ext cx="4672608" cy="1440160"/>
          </a:xfrm>
        </p:spPr>
        <p:txBody>
          <a:bodyPr>
            <a:normAutofit/>
          </a:bodyPr>
          <a:lstStyle/>
          <a:p>
            <a:pPr algn="r"/>
            <a:r>
              <a:rPr lang="en-US" altLang="ko-KR" dirty="0">
                <a:solidFill>
                  <a:schemeClr val="tx1"/>
                </a:solidFill>
              </a:rPr>
              <a:t>Public Administration </a:t>
            </a:r>
          </a:p>
          <a:p>
            <a:pPr algn="r"/>
            <a:r>
              <a:rPr lang="en-US" altLang="ko-KR" dirty="0" smtClean="0">
                <a:solidFill>
                  <a:schemeClr val="tx1"/>
                </a:solidFill>
              </a:rPr>
              <a:t>Jung </a:t>
            </a:r>
            <a:r>
              <a:rPr lang="en-US" altLang="ko-KR" dirty="0" err="1" smtClean="0">
                <a:solidFill>
                  <a:schemeClr val="tx1"/>
                </a:solidFill>
              </a:rPr>
              <a:t>younwoo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128586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 smtClean="0"/>
              <a:t>Public Administration Information System</a:t>
            </a:r>
            <a:endParaRPr lang="ko-KR" alt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12568"/>
          </a:xfrm>
        </p:spPr>
        <p:txBody>
          <a:bodyPr/>
          <a:lstStyle/>
          <a:p>
            <a:pPr>
              <a:buNone/>
            </a:pP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Ⅰ Electronic </a:t>
            </a:r>
            <a:r>
              <a:rPr lang="en-US" altLang="ko-KR" dirty="0">
                <a:latin typeface="맑은 고딕" pitchFamily="50" charset="-127"/>
                <a:ea typeface="맑은 고딕" pitchFamily="50" charset="-127"/>
              </a:rPr>
              <a:t>Government</a:t>
            </a:r>
          </a:p>
          <a:p>
            <a:endParaRPr lang="en-US" altLang="ko-KR" dirty="0">
              <a:latin typeface="맑은 고딕" pitchFamily="50" charset="-127"/>
              <a:ea typeface="맑은 고딕" pitchFamily="50" charset="-127"/>
            </a:endParaRPr>
          </a:p>
          <a:p>
            <a:pPr>
              <a:buNone/>
            </a:pP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Ⅱ Ubiquitous</a:t>
            </a:r>
            <a:endParaRPr lang="en-US" altLang="ko-KR" dirty="0">
              <a:latin typeface="맑은 고딕" pitchFamily="50" charset="-127"/>
              <a:ea typeface="맑은 고딕" pitchFamily="50" charset="-127"/>
            </a:endParaRPr>
          </a:p>
          <a:p>
            <a:endParaRPr lang="en-US" altLang="ko-KR" dirty="0">
              <a:latin typeface="맑은 고딕" pitchFamily="50" charset="-127"/>
              <a:ea typeface="맑은 고딕" pitchFamily="50" charset="-127"/>
            </a:endParaRPr>
          </a:p>
          <a:p>
            <a:pPr>
              <a:lnSpc>
                <a:spcPct val="150000"/>
              </a:lnSpc>
              <a:buNone/>
            </a:pP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Ⅲ Smart </a:t>
            </a:r>
            <a:r>
              <a:rPr lang="en-US" altLang="ko-KR" dirty="0">
                <a:latin typeface="맑은 고딕" pitchFamily="50" charset="-127"/>
                <a:ea typeface="맑은 고딕" pitchFamily="50" charset="-127"/>
              </a:rPr>
              <a:t>revolution</a:t>
            </a:r>
          </a:p>
          <a:p>
            <a:pPr>
              <a:lnSpc>
                <a:spcPct val="150000"/>
              </a:lnSpc>
            </a:pPr>
            <a:r>
              <a:rPr lang="en-US" altLang="ko-KR" sz="2800" dirty="0">
                <a:latin typeface="맑은 고딕" pitchFamily="50" charset="-127"/>
                <a:ea typeface="맑은 고딕" pitchFamily="50" charset="-127"/>
              </a:rPr>
              <a:t>Influence and field of view smart revolution</a:t>
            </a:r>
          </a:p>
          <a:p>
            <a:pPr>
              <a:lnSpc>
                <a:spcPct val="150000"/>
              </a:lnSpc>
            </a:pPr>
            <a:r>
              <a:rPr lang="en-US" altLang="ko-KR" sz="2800" dirty="0" smtClean="0">
                <a:latin typeface="맑은 고딕" pitchFamily="50" charset="-127"/>
                <a:ea typeface="맑은 고딕" pitchFamily="50" charset="-127"/>
              </a:rPr>
              <a:t>Smart devices, network-related technology</a:t>
            </a:r>
          </a:p>
          <a:p>
            <a:endParaRPr lang="en-US" altLang="ko-KR" dirty="0" smtClean="0"/>
          </a:p>
          <a:p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-CONTENTS-</a:t>
            </a:r>
            <a:endParaRPr lang="ko-KR" altLang="en-US" dirty="0"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2"/>
          <p:cNvSpPr>
            <a:spLocks noGrp="1"/>
          </p:cNvSpPr>
          <p:nvPr>
            <p:ph idx="1"/>
          </p:nvPr>
        </p:nvSpPr>
        <p:spPr>
          <a:xfrm>
            <a:off x="1" y="500062"/>
            <a:ext cx="9144000" cy="6072209"/>
          </a:xfrm>
        </p:spPr>
        <p:txBody>
          <a:bodyPr>
            <a:normAutofit fontScale="92500" lnSpcReduction="10000"/>
          </a:bodyPr>
          <a:lstStyle/>
          <a:p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Electronic Government concept</a:t>
            </a:r>
          </a:p>
          <a:p>
            <a:pPr>
              <a:buNone/>
            </a:pPr>
            <a:r>
              <a:rPr lang="en-US" dirty="0" smtClean="0"/>
              <a:t>   </a:t>
            </a:r>
          </a:p>
          <a:p>
            <a:pPr>
              <a:lnSpc>
                <a:spcPct val="150000"/>
              </a:lnSpc>
              <a:buNone/>
            </a:pPr>
            <a:r>
              <a:rPr lang="ko-KR" altLang="en-US" dirty="0" smtClean="0"/>
              <a:t>① </a:t>
            </a:r>
            <a:r>
              <a:rPr lang="en-US" dirty="0" smtClean="0"/>
              <a:t>Using information technology to improve the administration of government </a:t>
            </a:r>
          </a:p>
          <a:p>
            <a:pPr>
              <a:lnSpc>
                <a:spcPct val="150000"/>
              </a:lnSpc>
              <a:buNone/>
            </a:pPr>
            <a:r>
              <a:rPr lang="ko-KR" altLang="en-US" dirty="0" smtClean="0"/>
              <a:t>② </a:t>
            </a:r>
            <a:r>
              <a:rPr lang="en-US" dirty="0" smtClean="0"/>
              <a:t>To maximize the efficiency of government administration </a:t>
            </a:r>
          </a:p>
          <a:p>
            <a:pPr>
              <a:lnSpc>
                <a:spcPct val="150000"/>
              </a:lnSpc>
              <a:buNone/>
            </a:pPr>
            <a:r>
              <a:rPr lang="ko-KR" altLang="en-US" dirty="0" smtClean="0"/>
              <a:t>③ </a:t>
            </a:r>
            <a:r>
              <a:rPr lang="en-US" dirty="0" smtClean="0"/>
              <a:t>Administrative services to a variety of information anytime, anywhere to help people to be effectively provided.</a:t>
            </a:r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14480" y="285728"/>
            <a:ext cx="5929354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14480" y="1571612"/>
            <a:ext cx="5929354" cy="5810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14480" y="2714620"/>
            <a:ext cx="5929354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643042" y="3857628"/>
            <a:ext cx="5929354" cy="633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643042" y="5072074"/>
            <a:ext cx="5929354" cy="6238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아래쪽 화살표 8"/>
          <p:cNvSpPr/>
          <p:nvPr/>
        </p:nvSpPr>
        <p:spPr>
          <a:xfrm>
            <a:off x="4214810" y="1000108"/>
            <a:ext cx="484632" cy="5715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아래쪽 화살표 9"/>
          <p:cNvSpPr/>
          <p:nvPr/>
        </p:nvSpPr>
        <p:spPr>
          <a:xfrm>
            <a:off x="4214810" y="2143116"/>
            <a:ext cx="484632" cy="5715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아래쪽 화살표 10"/>
          <p:cNvSpPr/>
          <p:nvPr/>
        </p:nvSpPr>
        <p:spPr>
          <a:xfrm>
            <a:off x="4214810" y="3286124"/>
            <a:ext cx="484632" cy="5715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아래쪽 화살표 11"/>
          <p:cNvSpPr/>
          <p:nvPr/>
        </p:nvSpPr>
        <p:spPr>
          <a:xfrm>
            <a:off x="4214810" y="4500570"/>
            <a:ext cx="484632" cy="5715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/>
          <p:cNvSpPr>
            <a:spLocks noGrp="1"/>
          </p:cNvSpPr>
          <p:nvPr>
            <p:ph idx="1"/>
          </p:nvPr>
        </p:nvSpPr>
        <p:spPr>
          <a:xfrm>
            <a:off x="457200" y="404813"/>
            <a:ext cx="8229600" cy="5721350"/>
          </a:xfrm>
        </p:spPr>
        <p:txBody>
          <a:bodyPr/>
          <a:lstStyle/>
          <a:p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Ubiquitous concept</a:t>
            </a:r>
          </a:p>
          <a:p>
            <a:pPr>
              <a:buNone/>
            </a:pPr>
            <a:r>
              <a:rPr lang="en-US" altLang="ko-KR" dirty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 </a:t>
            </a:r>
          </a:p>
          <a:p>
            <a:pPr>
              <a:lnSpc>
                <a:spcPct val="150000"/>
              </a:lnSpc>
              <a:buNone/>
            </a:pP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   Anywhere, </a:t>
            </a:r>
            <a:r>
              <a:rPr lang="en-US" altLang="ko-KR" dirty="0" err="1" smtClean="0">
                <a:latin typeface="맑은 고딕" pitchFamily="50" charset="-127"/>
                <a:ea typeface="맑은 고딕" pitchFamily="50" charset="-127"/>
              </a:rPr>
              <a:t>anywhen</a:t>
            </a: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 to </a:t>
            </a:r>
            <a:r>
              <a:rPr lang="en-US" altLang="ko-KR" dirty="0">
                <a:latin typeface="맑은 고딕" pitchFamily="50" charset="-127"/>
                <a:ea typeface="맑은 고딕" pitchFamily="50" charset="-127"/>
              </a:rPr>
              <a:t>be able to take advantage of the resources of the </a:t>
            </a: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computer, that </a:t>
            </a:r>
            <a:r>
              <a:rPr lang="en-US" altLang="ko-KR" dirty="0">
                <a:latin typeface="맑은 고딕" pitchFamily="50" charset="-127"/>
                <a:ea typeface="맑은 고딕" pitchFamily="50" charset="-127"/>
              </a:rPr>
              <a:t>was compose to the virtual world and the real world.</a:t>
            </a:r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0" y="285728"/>
            <a:ext cx="9144000" cy="6215106"/>
          </a:xfrm>
        </p:spPr>
        <p:txBody>
          <a:bodyPr/>
          <a:lstStyle/>
          <a:p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Smart revolution concept</a:t>
            </a:r>
          </a:p>
          <a:p>
            <a:endParaRPr lang="en-US" altLang="ko-KR" dirty="0" smtClean="0"/>
          </a:p>
          <a:p>
            <a:pPr>
              <a:lnSpc>
                <a:spcPct val="150000"/>
              </a:lnSpc>
              <a:buNone/>
            </a:pPr>
            <a:r>
              <a:rPr lang="en-US" altLang="ko-KR" dirty="0" smtClean="0"/>
              <a:t>   </a:t>
            </a: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The progress process of society as an open network appears that did not early experience a change can be defined.</a:t>
            </a:r>
            <a:endParaRPr lang="ko-KR" altLang="en-US" dirty="0"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0" y="285728"/>
            <a:ext cx="9072594" cy="5840435"/>
          </a:xfrm>
        </p:spPr>
        <p:txBody>
          <a:bodyPr/>
          <a:lstStyle/>
          <a:p>
            <a:r>
              <a:rPr lang="en-US" dirty="0" smtClean="0"/>
              <a:t>Influence and field of view smart revolution</a:t>
            </a:r>
          </a:p>
          <a:p>
            <a:endParaRPr lang="ko-KR" altLang="en-US" dirty="0"/>
          </a:p>
        </p:txBody>
      </p:sp>
      <p:graphicFrame>
        <p:nvGraphicFramePr>
          <p:cNvPr id="5" name="표 4"/>
          <p:cNvGraphicFramePr>
            <a:graphicFrameLocks noGrp="1"/>
          </p:cNvGraphicFramePr>
          <p:nvPr/>
        </p:nvGraphicFramePr>
        <p:xfrm>
          <a:off x="0" y="1000108"/>
          <a:ext cx="9144000" cy="5442593"/>
        </p:xfrm>
        <a:graphic>
          <a:graphicData uri="http://schemas.openxmlformats.org/drawingml/2006/table">
            <a:tbl>
              <a:tblPr bandRow="1">
                <a:tableStyleId>{F5AB1C69-6EDB-4FF4-983F-18BD219EF322}</a:tableStyleId>
              </a:tblPr>
              <a:tblGrid>
                <a:gridCol w="2786050"/>
                <a:gridCol w="6357950"/>
              </a:tblGrid>
              <a:tr h="105557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dirty="0" smtClean="0"/>
                    </a:p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/>
                        <a:t>Economic · Industrial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dirty="0" smtClean="0"/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/>
                        <a:t>Economies of scope, perfect competition, creativity and innovation</a:t>
                      </a:r>
                      <a:endParaRPr lang="ko-KR" altLang="en-US" dirty="0"/>
                    </a:p>
                  </a:txBody>
                  <a:tcPr/>
                </a:tc>
              </a:tr>
              <a:tr h="106948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dirty="0" smtClean="0"/>
                    </a:p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/>
                        <a:t>Company  ·Management</a:t>
                      </a:r>
                    </a:p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dirty="0" smtClean="0"/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/>
                        <a:t>Market sovereignty movement to consumers getting smarter</a:t>
                      </a:r>
                      <a:endParaRPr lang="ko-KR" altLang="en-US" dirty="0"/>
                    </a:p>
                  </a:txBody>
                  <a:tcPr/>
                </a:tc>
              </a:tr>
              <a:tr h="106948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dirty="0" smtClean="0"/>
                    </a:p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/>
                        <a:t>Society · culture</a:t>
                      </a:r>
                    </a:p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dirty="0" smtClean="0"/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/>
                        <a:t>Open, Progress to a flexible society in participation of center</a:t>
                      </a:r>
                      <a:endParaRPr lang="ko-KR" altLang="en-US" dirty="0"/>
                    </a:p>
                  </a:txBody>
                  <a:tcPr/>
                </a:tc>
              </a:tr>
              <a:tr h="117856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dirty="0" smtClean="0"/>
                    </a:p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/>
                        <a:t>Politics</a:t>
                      </a:r>
                    </a:p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dirty="0" smtClean="0"/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/>
                        <a:t>More than public opinion  reflected completely and quickly, utopia</a:t>
                      </a:r>
                      <a:r>
                        <a:rPr lang="en-US" sz="1800" kern="1200" baseline="0" dirty="0" smtClean="0"/>
                        <a:t> </a:t>
                      </a:r>
                      <a:r>
                        <a:rPr lang="en-US" sz="1800" kern="1200" dirty="0" smtClean="0"/>
                        <a:t> political</a:t>
                      </a:r>
                      <a:endParaRPr lang="ko-KR" altLang="en-US" dirty="0"/>
                    </a:p>
                  </a:txBody>
                  <a:tcPr/>
                </a:tc>
              </a:tr>
              <a:tr h="106948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dirty="0" smtClean="0"/>
                    </a:p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/>
                        <a:t>Technique</a:t>
                      </a:r>
                    </a:p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dirty="0" smtClean="0"/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/>
                        <a:t>Implementation of human-centered ubiquitous environment</a:t>
                      </a:r>
                      <a:endParaRPr lang="ko-KR" alt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0" y="0"/>
            <a:ext cx="9144000" cy="6572272"/>
          </a:xfrm>
        </p:spPr>
        <p:txBody>
          <a:bodyPr/>
          <a:lstStyle/>
          <a:p>
            <a:r>
              <a:rPr lang="en-US" altLang="ko-KR" dirty="0" smtClean="0"/>
              <a:t>Smart devices, network-related technology</a:t>
            </a:r>
          </a:p>
          <a:p>
            <a:endParaRPr lang="ko-KR" altLang="en-US" dirty="0"/>
          </a:p>
        </p:txBody>
      </p:sp>
      <p:sp>
        <p:nvSpPr>
          <p:cNvPr id="4" name="타원 3"/>
          <p:cNvSpPr/>
          <p:nvPr/>
        </p:nvSpPr>
        <p:spPr>
          <a:xfrm>
            <a:off x="3643306" y="2928934"/>
            <a:ext cx="2071702" cy="107157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타원 4"/>
          <p:cNvSpPr/>
          <p:nvPr/>
        </p:nvSpPr>
        <p:spPr>
          <a:xfrm>
            <a:off x="1500166" y="2000240"/>
            <a:ext cx="1000132" cy="64294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타원 5"/>
          <p:cNvSpPr/>
          <p:nvPr/>
        </p:nvSpPr>
        <p:spPr>
          <a:xfrm>
            <a:off x="3500430" y="1000108"/>
            <a:ext cx="2143140" cy="71438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타원 6"/>
          <p:cNvSpPr/>
          <p:nvPr/>
        </p:nvSpPr>
        <p:spPr>
          <a:xfrm>
            <a:off x="6929454" y="1857364"/>
            <a:ext cx="1714512" cy="57150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타원 7"/>
          <p:cNvSpPr/>
          <p:nvPr/>
        </p:nvSpPr>
        <p:spPr>
          <a:xfrm>
            <a:off x="6786578" y="3143248"/>
            <a:ext cx="2000264" cy="57150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타원 8"/>
          <p:cNvSpPr/>
          <p:nvPr/>
        </p:nvSpPr>
        <p:spPr>
          <a:xfrm>
            <a:off x="6143636" y="5286388"/>
            <a:ext cx="1500198" cy="57150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타원 9"/>
          <p:cNvSpPr/>
          <p:nvPr/>
        </p:nvSpPr>
        <p:spPr>
          <a:xfrm>
            <a:off x="1142976" y="5214950"/>
            <a:ext cx="1857388" cy="64294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타원 10"/>
          <p:cNvSpPr/>
          <p:nvPr/>
        </p:nvSpPr>
        <p:spPr>
          <a:xfrm>
            <a:off x="428596" y="3286124"/>
            <a:ext cx="1643074" cy="64294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TextBox 18"/>
          <p:cNvSpPr txBox="1"/>
          <p:nvPr/>
        </p:nvSpPr>
        <p:spPr>
          <a:xfrm>
            <a:off x="3714744" y="3214686"/>
            <a:ext cx="20002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Smart objects and the Internet of Things</a:t>
            </a:r>
            <a:endParaRPr lang="ko-KR" altLang="en-US" dirty="0"/>
          </a:p>
        </p:txBody>
      </p:sp>
      <p:cxnSp>
        <p:nvCxnSpPr>
          <p:cNvPr id="21" name="직선 화살표 연결선 20"/>
          <p:cNvCxnSpPr/>
          <p:nvPr/>
        </p:nvCxnSpPr>
        <p:spPr>
          <a:xfrm>
            <a:off x="2500298" y="2571744"/>
            <a:ext cx="1214446" cy="6429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직선 화살표 연결선 25"/>
          <p:cNvCxnSpPr>
            <a:stCxn id="6" idx="4"/>
          </p:cNvCxnSpPr>
          <p:nvPr/>
        </p:nvCxnSpPr>
        <p:spPr>
          <a:xfrm rot="5400000">
            <a:off x="3963983" y="2321711"/>
            <a:ext cx="1215240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3571868" y="1214422"/>
            <a:ext cx="22145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Wireless senor networks</a:t>
            </a:r>
            <a:endParaRPr lang="ko-KR" alt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1500166" y="2143117"/>
            <a:ext cx="10715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Telemetry</a:t>
            </a:r>
          </a:p>
          <a:p>
            <a:endParaRPr lang="ko-KR" alt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428596" y="3429000"/>
            <a:ext cx="16430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Mobile telephony</a:t>
            </a:r>
            <a:endParaRPr lang="ko-KR" altLang="en-US" sz="1400" dirty="0"/>
          </a:p>
        </p:txBody>
      </p:sp>
      <p:cxnSp>
        <p:nvCxnSpPr>
          <p:cNvPr id="35" name="직선 화살표 연결선 34"/>
          <p:cNvCxnSpPr>
            <a:stCxn id="11" idx="6"/>
          </p:cNvCxnSpPr>
          <p:nvPr/>
        </p:nvCxnSpPr>
        <p:spPr>
          <a:xfrm flipV="1">
            <a:off x="2071670" y="3571876"/>
            <a:ext cx="1571636" cy="3571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1071538" y="5357826"/>
            <a:ext cx="20002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Computer networking</a:t>
            </a:r>
            <a:endParaRPr lang="ko-KR" altLang="en-US" dirty="0"/>
          </a:p>
        </p:txBody>
      </p:sp>
      <p:cxnSp>
        <p:nvCxnSpPr>
          <p:cNvPr id="38" name="직선 화살표 연결선 37"/>
          <p:cNvCxnSpPr/>
          <p:nvPr/>
        </p:nvCxnSpPr>
        <p:spPr>
          <a:xfrm flipV="1">
            <a:off x="2214546" y="3929066"/>
            <a:ext cx="1643074" cy="12858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6072198" y="5429264"/>
            <a:ext cx="17145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Mobile computing</a:t>
            </a:r>
            <a:endParaRPr lang="ko-KR" altLang="en-US" dirty="0"/>
          </a:p>
        </p:txBody>
      </p:sp>
      <p:cxnSp>
        <p:nvCxnSpPr>
          <p:cNvPr id="45" name="직선 화살표 연결선 44"/>
          <p:cNvCxnSpPr>
            <a:stCxn id="9" idx="1"/>
          </p:cNvCxnSpPr>
          <p:nvPr/>
        </p:nvCxnSpPr>
        <p:spPr>
          <a:xfrm rot="16200000" flipV="1">
            <a:off x="5104350" y="4111097"/>
            <a:ext cx="1441017" cy="107695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6786578" y="3286124"/>
            <a:ext cx="20002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Ubiquitous computing</a:t>
            </a:r>
            <a:endParaRPr lang="ko-KR" altLang="en-US" dirty="0"/>
          </a:p>
        </p:txBody>
      </p:sp>
      <p:cxnSp>
        <p:nvCxnSpPr>
          <p:cNvPr id="48" name="직선 화살표 연결선 47"/>
          <p:cNvCxnSpPr>
            <a:stCxn id="46" idx="1"/>
            <a:endCxn id="4" idx="6"/>
          </p:cNvCxnSpPr>
          <p:nvPr/>
        </p:nvCxnSpPr>
        <p:spPr>
          <a:xfrm rot="10800000" flipV="1">
            <a:off x="5715008" y="3440013"/>
            <a:ext cx="1071570" cy="247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6929454" y="2000240"/>
            <a:ext cx="18573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Embedded systems</a:t>
            </a:r>
            <a:endParaRPr lang="ko-KR" altLang="en-US" dirty="0"/>
          </a:p>
        </p:txBody>
      </p:sp>
      <p:cxnSp>
        <p:nvCxnSpPr>
          <p:cNvPr id="51" name="직선 화살표 연결선 50"/>
          <p:cNvCxnSpPr>
            <a:stCxn id="49" idx="1"/>
            <a:endCxn id="4" idx="7"/>
          </p:cNvCxnSpPr>
          <p:nvPr/>
        </p:nvCxnSpPr>
        <p:spPr>
          <a:xfrm rot="10800000" flipV="1">
            <a:off x="5411614" y="2154128"/>
            <a:ext cx="1517840" cy="9317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9" grpId="0"/>
      <p:bldP spid="29" grpId="0"/>
      <p:bldP spid="31" grpId="0"/>
      <p:bldP spid="33" grpId="0"/>
      <p:bldP spid="36" grpId="0"/>
      <p:bldP spid="41" grpId="0"/>
      <p:bldP spid="46" grpId="0"/>
      <p:bldP spid="4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/>
          <a:lstStyle/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 algn="ctr">
              <a:buNone/>
            </a:pPr>
            <a:r>
              <a:rPr lang="en-US" altLang="ko-KR" sz="9600" dirty="0" smtClean="0"/>
              <a:t>Thank you</a:t>
            </a:r>
            <a:endParaRPr lang="ko-KR" altLang="en-US" sz="9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고구려 벽화">
  <a:themeElements>
    <a:clrScheme name="고구려 벽화">
      <a:dk1>
        <a:sysClr val="windowText" lastClr="000000"/>
      </a:dk1>
      <a:lt1>
        <a:sysClr val="window" lastClr="FFFFFF"/>
      </a:lt1>
      <a:dk2>
        <a:srgbClr val="433021"/>
      </a:dk2>
      <a:lt2>
        <a:srgbClr val="E8D8CA"/>
      </a:lt2>
      <a:accent1>
        <a:srgbClr val="E49458"/>
      </a:accent1>
      <a:accent2>
        <a:srgbClr val="74AD8D"/>
      </a:accent2>
      <a:accent3>
        <a:srgbClr val="D4AC30"/>
      </a:accent3>
      <a:accent4>
        <a:srgbClr val="7BA5BE"/>
      </a:accent4>
      <a:accent5>
        <a:srgbClr val="E4A098"/>
      </a:accent5>
      <a:accent6>
        <a:srgbClr val="70B4B7"/>
      </a:accent6>
      <a:hlink>
        <a:srgbClr val="008685"/>
      </a:hlink>
      <a:folHlink>
        <a:srgbClr val="EA5A23"/>
      </a:folHlink>
    </a:clrScheme>
    <a:fontScheme name="고구려 벽화">
      <a:majorFont>
        <a:latin typeface="Georgia"/>
        <a:ea typeface=""/>
        <a:cs typeface=""/>
        <a:font script="Cyrl" typeface="Times New Roman"/>
        <a:font script="Grek" typeface="Times New Roman"/>
        <a:font script="Jpan" typeface="ＭＳ Ｐゴシック"/>
        <a:font script="Hang" typeface="HY견명조"/>
        <a:font script="Hans" typeface="宋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eorgia"/>
        <a:ea typeface=""/>
        <a:cs typeface=""/>
        <a:font script="Cyrl" typeface="Times New Roman"/>
        <a:font script="Grek" typeface="Times New Roman"/>
        <a:font script="Jpan" typeface="ＭＳ Ｐゴシック"/>
        <a:font script="Hang" typeface="HY견명조"/>
        <a:font script="Hans" typeface="宋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고구려 벽화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18000">
              <a:schemeClr val="phClr">
                <a:tint val="20000"/>
                <a:shade val="100000"/>
                <a:hueMod val="100000"/>
                <a:satMod val="100000"/>
              </a:schemeClr>
            </a:gs>
            <a:gs pos="87000">
              <a:schemeClr val="phClr">
                <a:tint val="100000"/>
                <a:shade val="100000"/>
                <a:hueMod val="100000"/>
                <a:satMod val="100000"/>
              </a:schemeClr>
            </a:gs>
          </a:gsLst>
          <a:lin ang="2700000" scaled="1"/>
        </a:gradFill>
        <a:gradFill rotWithShape="1">
          <a:gsLst>
            <a:gs pos="0">
              <a:schemeClr val="phClr">
                <a:tint val="95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95000"/>
                <a:hueMod val="100000"/>
                <a:satMod val="100000"/>
              </a:schemeClr>
            </a:gs>
          </a:gsLst>
          <a:lin ang="0" scaled="1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dir="5400000" algn="tl">
              <a:srgbClr val="EBE9ED">
                <a:alpha val="0"/>
              </a:srgbClr>
            </a:outerShdw>
          </a:effectLst>
        </a:effectStyle>
        <a:effectStyle>
          <a:effectLst>
            <a:outerShdw blurRad="12700" dir="5400000" algn="tl">
              <a:srgbClr val="EBE9ED">
                <a:alpha val="2745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19200000"/>
            </a:lightRig>
          </a:scene3d>
          <a:sp3d prstMaterial="matte">
            <a:bevelT h="8890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101600" dist="76200" dir="2700000" algn="bl">
              <a:srgbClr val="000000">
                <a:alpha val="30588"/>
              </a:srgbClr>
            </a:outerShdw>
          </a:effectLst>
          <a:scene3d>
            <a:camera prst="orthographicFront" fov="0">
              <a:rot lat="0" lon="0" rev="0"/>
            </a:camera>
            <a:lightRig rig="chilly" dir="t">
              <a:rot lat="0" lon="0" rev="4200000"/>
            </a:lightRig>
          </a:scene3d>
          <a:sp3d contourW="25400" prstMaterial="matte">
            <a:bevelT h="88900"/>
            <a:contourClr>
              <a:srgbClr val="FFFFFF">
                <a:alpha val="0"/>
              </a:srgb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95000"/>
                <a:shade val="100000"/>
                <a:hueMod val="100000"/>
                <a:satMod val="100000"/>
              </a:schemeClr>
            </a:gs>
            <a:gs pos="60000">
              <a:schemeClr val="phClr">
                <a:tint val="100000"/>
                <a:shade val="55000"/>
                <a:hueMod val="100000"/>
                <a:satMod val="100000"/>
              </a:schemeClr>
            </a:gs>
          </a:gsLst>
          <a:path path="circle">
            <a:fillToRect l="50000" t="90000" r="50000" b="10000"/>
          </a:path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3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Hunting</Template>
  <TotalTime>592</TotalTime>
  <Words>218</Words>
  <Application>Microsoft Office PowerPoint</Application>
  <PresentationFormat>화면 슬라이드 쇼(4:3)</PresentationFormat>
  <Paragraphs>55</Paragraphs>
  <Slides>9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0" baseType="lpstr">
      <vt:lpstr>고구려 벽화</vt:lpstr>
      <vt:lpstr>슬라이드 1</vt:lpstr>
      <vt:lpstr>-CONTENTS-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user</cp:lastModifiedBy>
  <cp:revision>53</cp:revision>
  <dcterms:created xsi:type="dcterms:W3CDTF">2014-06-05T08:36:41Z</dcterms:created>
  <dcterms:modified xsi:type="dcterms:W3CDTF">2014-06-09T09:31:46Z</dcterms:modified>
</cp:coreProperties>
</file>