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realtem_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45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/>
      <p:bldP spid="64516" grpId="0" build="p" autoUpdateAnimBg="0" advAuto="0">
        <p:tmplLst>
          <p:tmpl lvl="1">
            <p:tnLst>
              <p:par>
                <p:cTn presetID="23" presetClass="entr" presetSubtype="27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451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451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172200" y="-228600"/>
            <a:ext cx="2286000" cy="57912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-685800" y="-228600"/>
            <a:ext cx="6705600" cy="57912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제목, 텍스트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685800" y="-228600"/>
            <a:ext cx="77724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차트 개체 틀 3"/>
          <p:cNvSpPr>
            <a:spLocks noGrp="1"/>
          </p:cNvSpPr>
          <p:nvPr>
            <p:ph type="chart"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/>
          <a:p>
            <a:r>
              <a:rPr lang="ko-KR" altLang="en-US" smtClean="0"/>
              <a:t>차트를 추가하려면 아이콘을 클릭하십시오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realtem_02A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-685800" y="-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9D1F1A7-01B0-4206-9710-5EC24CB5E091}" type="datetimeFigureOut">
              <a:rPr lang="ko-KR" altLang="en-US" smtClean="0"/>
              <a:pPr/>
              <a:t>2009-06-04</a:t>
            </a:fld>
            <a:endParaRPr lang="ko-KR" alt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ko-KR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75823D-73A8-4D3F-8E46-B18D7D7BD8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지방전자정부 </a:t>
            </a:r>
            <a:r>
              <a:rPr lang="en-US" altLang="ko-KR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공간</a:t>
            </a:r>
            <a:br>
              <a:rPr lang="ko-KR" altLang="en-US" dirty="0">
                <a:latin typeface="안상수2006굵은" pitchFamily="18" charset="-127"/>
                <a:ea typeface="안상수2006굵은" pitchFamily="18" charset="-127"/>
              </a:rPr>
            </a:b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환경구축에 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관한 연구</a:t>
            </a:r>
            <a:br>
              <a:rPr lang="ko-KR" altLang="en-US" dirty="0">
                <a:latin typeface="안상수2006굵은" pitchFamily="18" charset="-127"/>
                <a:ea typeface="안상수2006굵은" pitchFamily="18" charset="-127"/>
              </a:rPr>
            </a:b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728" y="3857628"/>
            <a:ext cx="6400800" cy="1752600"/>
          </a:xfrm>
        </p:spPr>
        <p:txBody>
          <a:bodyPr/>
          <a:lstStyle/>
          <a:p>
            <a:pPr algn="r"/>
            <a:endParaRPr lang="ko-KR" altLang="en-US" sz="2000" dirty="0" smtClean="0">
              <a:latin typeface="안상수2006굵은" pitchFamily="18" charset="-127"/>
              <a:ea typeface="안상수2006굵은" pitchFamily="18" charset="-127"/>
            </a:endParaRPr>
          </a:p>
          <a:p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                                               수 강 과 목 </a:t>
            </a: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: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행정정보체계론</a:t>
            </a:r>
          </a:p>
          <a:p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                                       담 당 교 수 </a:t>
            </a: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: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조 덕 호  </a:t>
            </a:r>
          </a:p>
          <a:p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                                             학       과 </a:t>
            </a: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: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행 정 학 과</a:t>
            </a:r>
          </a:p>
          <a:p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                                           학       번 </a:t>
            </a: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: 20307517 </a:t>
            </a:r>
            <a:endParaRPr lang="ko-KR" altLang="en-US" sz="2000" dirty="0" smtClean="0">
              <a:latin typeface="안상수2006굵은" pitchFamily="18" charset="-127"/>
              <a:ea typeface="안상수2006굵은" pitchFamily="18" charset="-127"/>
            </a:endParaRPr>
          </a:p>
          <a:p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                                          이        </a:t>
            </a:r>
            <a:r>
              <a:rPr lang="ko-KR" altLang="en-US" sz="2000" dirty="0" err="1" smtClean="0">
                <a:latin typeface="안상수2006굵은" pitchFamily="18" charset="-127"/>
                <a:ea typeface="안상수2006굵은" pitchFamily="18" charset="-127"/>
              </a:rPr>
              <a:t>름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: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이 성 환</a:t>
            </a:r>
          </a:p>
          <a:p>
            <a:endParaRPr lang="ko-KR" altLang="en-US" sz="2000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785850" y="357166"/>
            <a:ext cx="5929354" cy="1643066"/>
          </a:xfrm>
        </p:spPr>
        <p:txBody>
          <a:bodyPr/>
          <a:lstStyle/>
          <a:p>
            <a:r>
              <a:rPr lang="en-US" sz="6600" b="1" dirty="0">
                <a:latin typeface="안상수2006굵은" pitchFamily="18" charset="-127"/>
                <a:ea typeface="안상수2006굵은" pitchFamily="18" charset="-127"/>
              </a:rPr>
              <a:t>Ⅴ. Conclusion</a:t>
            </a:r>
            <a:r>
              <a:rPr lang="en-US" sz="6600" dirty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en-US" sz="6600" dirty="0">
                <a:latin typeface="안상수2006굵은" pitchFamily="18" charset="-127"/>
                <a:ea typeface="안상수2006굵은" pitchFamily="18" charset="-127"/>
              </a:rPr>
            </a:br>
            <a:endParaRPr lang="ko-KR" altLang="en-US" sz="6600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00114" y="1304916"/>
            <a:ext cx="7243786" cy="4624406"/>
          </a:xfrm>
        </p:spPr>
        <p:txBody>
          <a:bodyPr/>
          <a:lstStyle/>
          <a:p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컴퓨팅은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환경은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컴퓨팅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네트워크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관점에서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그리고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공공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서비스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디지털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장치는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정보사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회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의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차이가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사회구조를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변화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시켰다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. 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컴퓨팅의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특성은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다음과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같이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요약할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수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있다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. </a:t>
            </a:r>
            <a:endParaRPr lang="en-US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endParaRPr lang="en-US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모든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디지털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장치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소재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그리고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인간의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5가지에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기반으로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하여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서로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연결되어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있다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. </a:t>
            </a:r>
            <a:endParaRPr lang="en-US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컴퓨팅은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실제의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삶과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일을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투</a:t>
            </a: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명하고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사리지게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하는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것이다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컴퓨팅은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생산자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와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 smtClean="0">
                <a:latin typeface="안상수2006굵은" pitchFamily="18" charset="-127"/>
                <a:ea typeface="안상수2006굵은" pitchFamily="18" charset="-127"/>
              </a:rPr>
              <a:t>시민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에</a:t>
            </a:r>
            <a:r>
              <a:rPr lang="en-US" sz="2400" dirty="0" smtClean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맞는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환경과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실제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생활에서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사용할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수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있는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서비스를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sz="2400" dirty="0" err="1">
                <a:latin typeface="안상수2006굵은" pitchFamily="18" charset="-127"/>
                <a:ea typeface="안상수2006굵은" pitchFamily="18" charset="-127"/>
              </a:rPr>
              <a:t>제공하였다</a:t>
            </a:r>
            <a:r>
              <a:rPr lang="en-US" sz="2400" dirty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endParaRPr lang="ko-KR" altLang="en-US" sz="2400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772400" cy="1143000"/>
          </a:xfrm>
        </p:spPr>
        <p:txBody>
          <a:bodyPr/>
          <a:lstStyle/>
          <a:p>
            <a:r>
              <a:rPr lang="ko-KR" altLang="en-US" sz="5400" dirty="0" smtClean="0">
                <a:latin typeface="안상수2006굵은" pitchFamily="18" charset="-127"/>
                <a:ea typeface="안상수2006굵은" pitchFamily="18" charset="-127"/>
              </a:rPr>
              <a:t>목        차</a:t>
            </a:r>
            <a:endParaRPr lang="ko-KR" altLang="en-US" sz="5400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2028844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Ⅰ. </a:t>
            </a:r>
            <a:r>
              <a:rPr lang="en-US" b="1" dirty="0" smtClean="0">
                <a:latin typeface="안상수2006굵은" pitchFamily="18" charset="-127"/>
                <a:ea typeface="안상수2006굵은" pitchFamily="18" charset="-127"/>
              </a:rPr>
              <a:t>Introduction</a:t>
            </a:r>
          </a:p>
          <a:p>
            <a:pPr algn="ctr">
              <a:buNone/>
            </a:pPr>
            <a:endParaRPr lang="en-US" sz="1050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 algn="ctr">
              <a:buNone/>
            </a:pPr>
            <a:r>
              <a:rPr lang="en-US" altLang="ko-KR" b="1" dirty="0">
                <a:latin typeface="안상수2006굵은" pitchFamily="18" charset="-127"/>
                <a:ea typeface="안상수2006굵은" pitchFamily="18" charset="-127"/>
              </a:rPr>
              <a:t>Ⅱ.</a:t>
            </a:r>
            <a:r>
              <a:rPr lang="ko-KR" altLang="en-US" b="1" dirty="0">
                <a:latin typeface="안상수2006굵은" pitchFamily="18" charset="-127"/>
                <a:ea typeface="안상수2006굵은" pitchFamily="18" charset="-127"/>
              </a:rPr>
              <a:t>전자정부의 발전과정에 대한 재검토와 </a:t>
            </a:r>
            <a:r>
              <a:rPr lang="en-US" altLang="ko-KR" b="1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정부</a:t>
            </a:r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 algn="ctr">
              <a:buNone/>
            </a:pPr>
            <a:endParaRPr lang="en-US" altLang="ko-KR" sz="1050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Ⅲ. ubiquitous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지방 정부의 개발방향</a:t>
            </a: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(ULG)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및 그 분석</a:t>
            </a:r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 algn="ctr">
              <a:buNone/>
            </a:pPr>
            <a:endParaRPr lang="en-US" altLang="ko-KR" sz="1050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Ⅳ. ubiquitous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지방 정부 구축을 위한 정책방향</a:t>
            </a:r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 algn="ctr">
              <a:buNone/>
            </a:pPr>
            <a:endParaRPr lang="en-US" altLang="ko-KR" sz="1050" b="1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b="1" dirty="0" smtClean="0">
                <a:latin typeface="안상수2006굵은" pitchFamily="18" charset="-127"/>
                <a:ea typeface="안상수2006굵은" pitchFamily="18" charset="-127"/>
              </a:rPr>
              <a:t>Ⅴ. Conclusion</a:t>
            </a: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571536" y="142852"/>
            <a:ext cx="7772400" cy="1143000"/>
          </a:xfrm>
        </p:spPr>
        <p:txBody>
          <a:bodyPr/>
          <a:lstStyle/>
          <a:p>
            <a:r>
              <a:rPr lang="en-US" altLang="ko-KR" b="1" dirty="0" smtClean="0"/>
              <a:t>Ⅰ. </a:t>
            </a:r>
            <a:r>
              <a:rPr lang="en-US" b="1" dirty="0" smtClean="0"/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sz="20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정보통신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기술의 발달이 여러 지역사회에서의 구조적 변화가 있었고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이러한 발달은 공공 서비스에 대한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시민의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복잡하고 다양한 요구의 결과이다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.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이러한 사회적 요구를 해결하기 위하여 정부는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공공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정보 데이터베이스와 전자정부와 같은 몇몇의 대안을 강구한다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       </a:t>
            </a:r>
            <a:endParaRPr lang="en-US" altLang="ko-KR" sz="2000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       ubiquitous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에 관한 연구는 기본적으로 지리 정보시스템의 통합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디지털 도구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, ubiquitous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지방정부의 발달을 위한 의사소통 기술에 초점을 맞추어야 하며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보다 구체적으로 이 연구는 사이버 공간의 설립도구와 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지방 정부의 설립을 위한 지방 정부의 네트워크에 대해 제시한다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.</a:t>
            </a:r>
            <a:endParaRPr lang="ko-KR" altLang="en-US" sz="2000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       </a:t>
            </a:r>
            <a:endParaRPr lang="en-US" altLang="ko-KR" sz="20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sz="2000" dirty="0" smtClean="0">
                <a:latin typeface="안상수2006굵은" pitchFamily="18" charset="-127"/>
                <a:ea typeface="안상수2006굵은" pitchFamily="18" charset="-127"/>
              </a:rPr>
              <a:t>      </a:t>
            </a:r>
            <a:r>
              <a:rPr lang="ko-KR" altLang="en-US" sz="2000" dirty="0" smtClean="0">
                <a:latin typeface="안상수2006굵은" pitchFamily="18" charset="-127"/>
                <a:ea typeface="안상수2006굵은" pitchFamily="18" charset="-127"/>
              </a:rPr>
              <a:t>이 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연구의 목표는 보다 나은 서비스를 제공하기 위한 지장 전자정부의 설립을 위한 지리 공간과 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ubiquitous</a:t>
            </a:r>
            <a:r>
              <a:rPr lang="ko-KR" altLang="en-US" sz="2000" dirty="0">
                <a:latin typeface="안상수2006굵은" pitchFamily="18" charset="-127"/>
                <a:ea typeface="안상수2006굵은" pitchFamily="18" charset="-127"/>
              </a:rPr>
              <a:t>계획을 제안하는 것이다</a:t>
            </a:r>
            <a:r>
              <a:rPr lang="en-US" altLang="ko-KR" sz="2000" dirty="0">
                <a:latin typeface="안상수2006굵은" pitchFamily="18" charset="-127"/>
                <a:ea typeface="안상수2006굵은" pitchFamily="18" charset="-127"/>
              </a:rPr>
              <a:t>.</a:t>
            </a:r>
            <a:endParaRPr lang="ko-KR" altLang="en-US" sz="2000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endParaRPr lang="ko-KR" altLang="en-US" sz="2000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142908" y="571480"/>
            <a:ext cx="7772400" cy="1143000"/>
          </a:xfrm>
        </p:spPr>
        <p:txBody>
          <a:bodyPr/>
          <a:lstStyle/>
          <a:p>
            <a:r>
              <a:rPr lang="en-US" altLang="ko-KR" sz="3200" b="1" dirty="0"/>
              <a:t>Ⅱ</a:t>
            </a:r>
            <a:r>
              <a:rPr lang="en-US" altLang="ko-KR" sz="3200" b="1" dirty="0" smtClean="0"/>
              <a:t>.</a:t>
            </a:r>
            <a:r>
              <a:rPr lang="ko-KR" altLang="en-US" sz="3200" b="1" dirty="0" smtClean="0">
                <a:latin typeface="안상수2006굵은" pitchFamily="18" charset="-127"/>
                <a:ea typeface="안상수2006굵은" pitchFamily="18" charset="-127"/>
              </a:rPr>
              <a:t>전자정부의 </a:t>
            </a:r>
            <a:r>
              <a:rPr lang="ko-KR" altLang="en-US" sz="3200" b="1" dirty="0">
                <a:latin typeface="안상수2006굵은" pitchFamily="18" charset="-127"/>
                <a:ea typeface="안상수2006굵은" pitchFamily="18" charset="-127"/>
              </a:rPr>
              <a:t>발전과정에 대한 재검토와 </a:t>
            </a:r>
            <a:r>
              <a:rPr lang="en-US" altLang="ko-KR" sz="3200" b="1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sz="3200" b="1" dirty="0" smtClean="0">
                <a:latin typeface="안상수2006굵은" pitchFamily="18" charset="-127"/>
                <a:ea typeface="안상수2006굵은" pitchFamily="18" charset="-127"/>
              </a:rPr>
              <a:t>정부</a:t>
            </a:r>
            <a:r>
              <a:rPr lang="en-US" altLang="ko-KR" sz="3200" b="1" dirty="0" smtClean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en-US" altLang="ko-KR" sz="3200" b="1" dirty="0" smtClean="0">
                <a:latin typeface="안상수2006굵은" pitchFamily="18" charset="-127"/>
                <a:ea typeface="안상수2006굵은" pitchFamily="18" charset="-127"/>
              </a:rPr>
            </a:br>
            <a:r>
              <a:rPr lang="en-US" altLang="ko-KR" sz="3200" b="1" dirty="0">
                <a:latin typeface="안상수2006가는" pitchFamily="18" charset="-127"/>
                <a:ea typeface="안상수2006가는" pitchFamily="18" charset="-127"/>
              </a:rPr>
              <a:t>1. </a:t>
            </a:r>
            <a:r>
              <a:rPr lang="ko-KR" altLang="en-US" sz="3200" b="1" dirty="0">
                <a:latin typeface="안상수2006가는" pitchFamily="18" charset="-127"/>
                <a:ea typeface="안상수2006가는" pitchFamily="18" charset="-127"/>
              </a:rPr>
              <a:t>전자정부</a:t>
            </a:r>
            <a:r>
              <a:rPr lang="ko-KR" altLang="en-US" sz="3200" dirty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ko-KR" altLang="en-US" sz="3200" dirty="0">
                <a:latin typeface="안상수2006굵은" pitchFamily="18" charset="-127"/>
                <a:ea typeface="안상수2006굵은" pitchFamily="18" charset="-127"/>
              </a:rPr>
            </a:br>
            <a:r>
              <a:rPr lang="ko-KR" altLang="en-US" sz="3200" dirty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ko-KR" altLang="en-US" sz="3200" dirty="0">
                <a:latin typeface="안상수2006굵은" pitchFamily="18" charset="-127"/>
                <a:ea typeface="안상수2006굵은" pitchFamily="18" charset="-127"/>
              </a:rPr>
            </a:br>
            <a:endParaRPr lang="ko-KR" altLang="en-US" sz="3200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1)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전자정부의 개념</a:t>
            </a:r>
          </a:p>
          <a:p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전자정부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(EG)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의 개념은 시민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기업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정부 그 자체를 위해 정부 정보원천이 보다 효과적이고 능률적인 방식으로 사용되는 정보기술의 기초 정부로 정의 내릴 수 있다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>
              <a:buNone/>
            </a:pPr>
            <a:endParaRPr lang="en-US" altLang="ko-KR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2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)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전자정부의 발달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정보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기술을 사용하는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공공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서비스의 발전에 있다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ICTs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를 사용하는 정부 업무 혁신에 관해서이다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정부와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사회구조의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변화</a:t>
            </a:r>
            <a:endParaRPr lang="en-US" altLang="ko-KR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ICTs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를 사용하는 정부 작업에 있어서 시민참여에 관한 것이다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ko-KR" altLang="en-US" sz="2400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142908" y="357174"/>
            <a:ext cx="7772400" cy="1143000"/>
          </a:xfrm>
        </p:spPr>
        <p:txBody>
          <a:bodyPr/>
          <a:lstStyle/>
          <a:p>
            <a:r>
              <a:rPr lang="en-US" altLang="ko-KR" sz="3200" b="1" dirty="0"/>
              <a:t>Ⅱ</a:t>
            </a:r>
            <a:r>
              <a:rPr lang="en-US" altLang="ko-KR" sz="3200" b="1" dirty="0" smtClean="0"/>
              <a:t>.</a:t>
            </a:r>
            <a:r>
              <a:rPr lang="ko-KR" altLang="en-US" sz="3200" b="1" dirty="0" smtClean="0">
                <a:latin typeface="안상수2006굵은" pitchFamily="18" charset="-127"/>
                <a:ea typeface="안상수2006굵은" pitchFamily="18" charset="-127"/>
              </a:rPr>
              <a:t>전자정부의 발전과정에 대한 재검토와 </a:t>
            </a:r>
            <a:r>
              <a:rPr lang="en-US" altLang="ko-KR" sz="3200" b="1" dirty="0" smtClean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sz="3200" b="1" dirty="0" smtClean="0">
                <a:latin typeface="안상수2006굵은" pitchFamily="18" charset="-127"/>
                <a:ea typeface="안상수2006굵은" pitchFamily="18" charset="-127"/>
              </a:rPr>
              <a:t>정부</a:t>
            </a:r>
            <a:r>
              <a:rPr lang="en-US" altLang="ko-KR" sz="3200" b="1" dirty="0" smtClean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en-US" altLang="ko-KR" sz="3200" b="1" dirty="0" smtClean="0">
                <a:latin typeface="안상수2006굵은" pitchFamily="18" charset="-127"/>
                <a:ea typeface="안상수2006굵은" pitchFamily="18" charset="-127"/>
              </a:rPr>
            </a:br>
            <a:r>
              <a:rPr lang="en-US" altLang="ko-KR" sz="3200" b="1" dirty="0" smtClean="0">
                <a:latin typeface="안상수2006가는" pitchFamily="18" charset="-127"/>
                <a:ea typeface="안상수2006가는" pitchFamily="18" charset="-127"/>
              </a:rPr>
              <a:t>2.</a:t>
            </a:r>
            <a:r>
              <a:rPr lang="en-US" sz="3200" b="1" dirty="0">
                <a:latin typeface="안상수2006가는" pitchFamily="18" charset="-127"/>
                <a:ea typeface="안상수2006가는" pitchFamily="18" charset="-127"/>
              </a:rPr>
              <a:t> ubiquitous </a:t>
            </a:r>
            <a:r>
              <a:rPr lang="ko-KR" altLang="en-US" sz="3200" b="1" dirty="0">
                <a:latin typeface="안상수2006가는" pitchFamily="18" charset="-127"/>
                <a:ea typeface="안상수2006가는" pitchFamily="18" charset="-127"/>
              </a:rPr>
              <a:t>정부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57406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dirty="0">
                <a:latin typeface="안상수2006굵은" pitchFamily="18" charset="-127"/>
                <a:ea typeface="안상수2006굵은" pitchFamily="18" charset="-127"/>
              </a:rPr>
              <a:t>1) ubiquitous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의 개념</a:t>
            </a:r>
          </a:p>
          <a:p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ubiquitous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는 전자공간과 함께 물리적 세계를 통합하며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ubiquitous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네트워크는 무선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휴대폰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 err="1">
                <a:latin typeface="안상수2006굵은" pitchFamily="18" charset="-127"/>
                <a:ea typeface="안상수2006굵은" pitchFamily="18" charset="-127"/>
              </a:rPr>
              <a:t>광대역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 네트워크로 구성된다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endParaRPr lang="en-US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dirty="0" smtClean="0">
                <a:latin typeface="안상수2006굵은" pitchFamily="18" charset="-127"/>
                <a:ea typeface="안상수2006굵은" pitchFamily="18" charset="-127"/>
              </a:rPr>
              <a:t>2</a:t>
            </a:r>
            <a:r>
              <a:rPr lang="en-US" dirty="0">
                <a:latin typeface="안상수2006굵은" pitchFamily="18" charset="-127"/>
                <a:ea typeface="안상수2006굵은" pitchFamily="18" charset="-127"/>
              </a:rPr>
              <a:t>) ubiquitous 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정부</a:t>
            </a:r>
          </a:p>
          <a:p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ubiquitous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정부는 정보기술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작업과정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서비스 공급의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관점에서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환경에 기반을 둔 정부이다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.</a:t>
            </a:r>
            <a:endParaRPr lang="ko-KR" altLang="en-US" sz="2400" dirty="0">
              <a:latin typeface="안상수2006굵은" pitchFamily="18" charset="-127"/>
              <a:ea typeface="안상수2006굵은" pitchFamily="18" charset="-127"/>
            </a:endParaRPr>
          </a:p>
          <a:p>
            <a:endParaRPr lang="ko-KR" altLang="en-US" sz="2400" dirty="0">
              <a:latin typeface="안상수2006굵은" pitchFamily="18" charset="-127"/>
              <a:ea typeface="안상수2006굵은" pitchFamily="18" charset="-127"/>
            </a:endParaRPr>
          </a:p>
          <a:p>
            <a:endParaRPr lang="ko-KR" altLang="en-US" sz="2400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700070" y="71414"/>
            <a:ext cx="7772400" cy="1143000"/>
          </a:xfrm>
        </p:spPr>
        <p:txBody>
          <a:bodyPr/>
          <a:lstStyle/>
          <a:p>
            <a:r>
              <a:rPr lang="en-US" altLang="ko-KR" sz="2800" b="1" dirty="0">
                <a:latin typeface="안상수2006굵은" pitchFamily="18" charset="-127"/>
                <a:ea typeface="안상수2006굵은" pitchFamily="18" charset="-127"/>
              </a:rPr>
              <a:t>Ⅲ. ubiquitous </a:t>
            </a:r>
            <a:r>
              <a:rPr lang="ko-KR" altLang="en-US" sz="2800" b="1" dirty="0">
                <a:latin typeface="안상수2006굵은" pitchFamily="18" charset="-127"/>
                <a:ea typeface="안상수2006굵은" pitchFamily="18" charset="-127"/>
              </a:rPr>
              <a:t>지방 정부의 개발방향</a:t>
            </a:r>
            <a:r>
              <a:rPr lang="en-US" altLang="ko-KR" sz="2800" b="1" dirty="0">
                <a:latin typeface="안상수2006굵은" pitchFamily="18" charset="-127"/>
                <a:ea typeface="안상수2006굵은" pitchFamily="18" charset="-127"/>
              </a:rPr>
              <a:t>(ULG) </a:t>
            </a:r>
            <a:r>
              <a:rPr lang="ko-KR" altLang="en-US" sz="2800" b="1" dirty="0">
                <a:latin typeface="안상수2006굵은" pitchFamily="18" charset="-127"/>
                <a:ea typeface="안상수2006굵은" pitchFamily="18" charset="-127"/>
              </a:rPr>
              <a:t>및 그 </a:t>
            </a:r>
            <a:r>
              <a:rPr lang="ko-KR" altLang="en-US" sz="2800" b="1" dirty="0" smtClean="0">
                <a:latin typeface="안상수2006굵은" pitchFamily="18" charset="-127"/>
                <a:ea typeface="안상수2006굵은" pitchFamily="18" charset="-127"/>
              </a:rPr>
              <a:t>분석</a:t>
            </a:r>
            <a:r>
              <a:rPr lang="en-US" altLang="ko-KR" sz="2800" b="1" dirty="0" smtClean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en-US" altLang="ko-KR" sz="2800" b="1" dirty="0" smtClean="0">
                <a:latin typeface="안상수2006굵은" pitchFamily="18" charset="-127"/>
                <a:ea typeface="안상수2006굵은" pitchFamily="18" charset="-127"/>
              </a:rPr>
            </a:br>
            <a:r>
              <a:rPr lang="ko-KR" altLang="en-US" sz="2800" b="1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sz="2800" b="1" dirty="0">
                <a:latin typeface="안상수2006가는" pitchFamily="18" charset="-127"/>
                <a:ea typeface="안상수2006가는" pitchFamily="18" charset="-127"/>
              </a:rPr>
              <a:t>1. ubiquitous </a:t>
            </a:r>
            <a:r>
              <a:rPr lang="ko-KR" altLang="en-US" sz="2800" b="1" dirty="0">
                <a:latin typeface="안상수2006가는" pitchFamily="18" charset="-127"/>
                <a:ea typeface="안상수2006가는" pitchFamily="18" charset="-127"/>
              </a:rPr>
              <a:t>지방정부 </a:t>
            </a:r>
            <a:r>
              <a:rPr lang="ko-KR" altLang="en-US" sz="2800" b="1" dirty="0" smtClean="0">
                <a:latin typeface="안상수2006가는" pitchFamily="18" charset="-127"/>
                <a:ea typeface="안상수2006가는" pitchFamily="18" charset="-127"/>
              </a:rPr>
              <a:t>건설을 위한 전제조건</a:t>
            </a:r>
            <a:endParaRPr lang="ko-KR" altLang="en-US" sz="2800" dirty="0">
              <a:latin typeface="안상수2006가는" pitchFamily="18" charset="-127"/>
              <a:ea typeface="안상수2006가는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57406"/>
            <a:ext cx="7772400" cy="411480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데이터 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베이스의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통합</a:t>
            </a: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 marL="514350" indent="-514350">
              <a:buAutoNum type="arabicParenR"/>
            </a:pP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2</a:t>
            </a:r>
            <a:r>
              <a:rPr lang="en-US" altLang="ko-KR" dirty="0">
                <a:latin typeface="안상수2006굵은" pitchFamily="18" charset="-127"/>
                <a:ea typeface="안상수2006굵은" pitchFamily="18" charset="-127"/>
              </a:rPr>
              <a:t>) 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디지털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>융합</a:t>
            </a:r>
            <a:endParaRPr lang="en-US" altLang="ko-KR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안상수2006굵은" pitchFamily="18" charset="-127"/>
                <a:ea typeface="안상수2006굵은" pitchFamily="18" charset="-127"/>
              </a:rPr>
              <a:t>3</a:t>
            </a:r>
            <a:r>
              <a:rPr lang="en-US" altLang="ko-KR" dirty="0">
                <a:latin typeface="안상수2006굵은" pitchFamily="18" charset="-127"/>
                <a:ea typeface="안상수2006굵은" pitchFamily="18" charset="-127"/>
              </a:rPr>
              <a:t>) </a:t>
            </a:r>
            <a:r>
              <a:rPr lang="ko-KR" altLang="en-US" dirty="0">
                <a:latin typeface="안상수2006굵은" pitchFamily="18" charset="-127"/>
                <a:ea typeface="안상수2006굵은" pitchFamily="18" charset="-127"/>
              </a:rPr>
              <a:t>서비스의 통합</a:t>
            </a:r>
          </a:p>
          <a:p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685800" y="-16"/>
            <a:ext cx="7772400" cy="1143000"/>
          </a:xfrm>
        </p:spPr>
        <p:txBody>
          <a:bodyPr/>
          <a:lstStyle/>
          <a:p>
            <a:r>
              <a:rPr lang="en-US" altLang="ko-KR" sz="2800" b="1" dirty="0" smtClean="0">
                <a:latin typeface="안상수2006굵은" pitchFamily="18" charset="-127"/>
                <a:ea typeface="안상수2006굵은" pitchFamily="18" charset="-127"/>
              </a:rPr>
              <a:t>Ⅲ. ubiquitous </a:t>
            </a:r>
            <a:r>
              <a:rPr lang="ko-KR" altLang="en-US" sz="2800" b="1" dirty="0" smtClean="0">
                <a:latin typeface="안상수2006굵은" pitchFamily="18" charset="-127"/>
                <a:ea typeface="안상수2006굵은" pitchFamily="18" charset="-127"/>
              </a:rPr>
              <a:t>지방 정부의 개발방향</a:t>
            </a:r>
            <a:r>
              <a:rPr lang="en-US" altLang="ko-KR" sz="2800" b="1" dirty="0" smtClean="0">
                <a:latin typeface="안상수2006굵은" pitchFamily="18" charset="-127"/>
                <a:ea typeface="안상수2006굵은" pitchFamily="18" charset="-127"/>
              </a:rPr>
              <a:t>(ULG) </a:t>
            </a:r>
            <a:r>
              <a:rPr lang="ko-KR" altLang="en-US" sz="2800" b="1" dirty="0" smtClean="0">
                <a:latin typeface="안상수2006굵은" pitchFamily="18" charset="-127"/>
                <a:ea typeface="안상수2006굵은" pitchFamily="18" charset="-127"/>
              </a:rPr>
              <a:t>및 그 분석</a:t>
            </a:r>
            <a:r>
              <a:rPr lang="en-US" altLang="ko-KR" sz="2800" b="1" dirty="0" smtClean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en-US" altLang="ko-KR" sz="2800" b="1" dirty="0" smtClean="0">
                <a:latin typeface="안상수2006굵은" pitchFamily="18" charset="-127"/>
                <a:ea typeface="안상수2006굵은" pitchFamily="18" charset="-127"/>
              </a:rPr>
            </a:br>
            <a:r>
              <a:rPr lang="ko-KR" altLang="en-US" sz="2800" b="1" dirty="0" smtClean="0">
                <a:latin typeface="안상수2006가는" pitchFamily="18" charset="-127"/>
                <a:ea typeface="안상수2006가는" pitchFamily="18" charset="-127"/>
              </a:rPr>
              <a:t> </a:t>
            </a:r>
            <a:r>
              <a:rPr lang="en-US" altLang="ko-KR" sz="2800" b="1" dirty="0">
                <a:latin typeface="안상수2006가는" pitchFamily="18" charset="-127"/>
                <a:ea typeface="안상수2006가는" pitchFamily="18" charset="-127"/>
              </a:rPr>
              <a:t>2. </a:t>
            </a:r>
            <a:r>
              <a:rPr lang="ko-KR" altLang="en-US" sz="2800" b="1" dirty="0">
                <a:latin typeface="안상수2006가는" pitchFamily="18" charset="-127"/>
                <a:ea typeface="안상수2006가는" pitchFamily="18" charset="-127"/>
              </a:rPr>
              <a:t>지방 정부의 </a:t>
            </a:r>
            <a:r>
              <a:rPr lang="en-US" altLang="ko-KR" sz="2800" b="1" dirty="0">
                <a:latin typeface="안상수2006가는" pitchFamily="18" charset="-127"/>
                <a:ea typeface="안상수2006가는" pitchFamily="18" charset="-127"/>
              </a:rPr>
              <a:t>ubiquitous</a:t>
            </a:r>
            <a:r>
              <a:rPr lang="ko-KR" altLang="en-US" sz="2800" b="1" dirty="0">
                <a:latin typeface="안상수2006가는" pitchFamily="18" charset="-127"/>
                <a:ea typeface="안상수2006가는" pitchFamily="18" charset="-127"/>
              </a:rPr>
              <a:t>도시 사례 </a:t>
            </a:r>
            <a:r>
              <a:rPr lang="ko-KR" altLang="en-US" sz="2800" b="1" dirty="0" smtClean="0">
                <a:latin typeface="안상수2006가는" pitchFamily="18" charset="-127"/>
                <a:ea typeface="안상수2006가는" pitchFamily="18" charset="-127"/>
              </a:rPr>
              <a:t>분석</a:t>
            </a:r>
            <a:endParaRPr lang="ko-KR" altLang="en-US" sz="2800" dirty="0">
              <a:latin typeface="안상수2006가는" pitchFamily="18" charset="-127"/>
              <a:ea typeface="안상수2006가는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제주는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'Cool town city'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그리고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Cool Travel city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두 가지 주요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프로젝트 구현을 위해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노력한다</a:t>
            </a:r>
            <a:endParaRPr lang="en-US" altLang="ko-KR" sz="2400" dirty="0">
              <a:latin typeface="안상수2006굵은" pitchFamily="18" charset="-127"/>
              <a:ea typeface="안상수2006굵은" pitchFamily="18" charset="-127"/>
            </a:endParaRPr>
          </a:p>
          <a:p>
            <a:endParaRPr lang="en-US" altLang="ko-KR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u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- city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구축을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위해서는</a:t>
            </a:r>
            <a:endParaRPr lang="en-US" altLang="ko-KR" sz="2400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    ①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무선 네트워크를 구축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ubiquitous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도시를 구축해야 한다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>
              <a:buNone/>
            </a:pP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  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②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지리적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토지 등 참조된 통계정보 시스템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주택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환경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교통이 </a:t>
            </a:r>
            <a:r>
              <a:rPr lang="ko-KR" altLang="en-US" sz="2400" dirty="0" smtClean="0">
                <a:latin typeface="안상수2006굵은" pitchFamily="18" charset="-127"/>
                <a:ea typeface="안상수2006굵은" pitchFamily="18" charset="-127"/>
              </a:rPr>
              <a:t>설립 되어야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한다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</a:p>
          <a:p>
            <a:pPr>
              <a:buNone/>
            </a:pP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 </a:t>
            </a:r>
            <a:r>
              <a:rPr lang="en-US" altLang="ko-KR" sz="2400" dirty="0" smtClean="0">
                <a:latin typeface="안상수2006굵은" pitchFamily="18" charset="-127"/>
                <a:ea typeface="안상수2006굵은" pitchFamily="18" charset="-127"/>
              </a:rPr>
              <a:t>   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③ </a:t>
            </a:r>
            <a:r>
              <a:rPr lang="ko-KR" altLang="en-US" sz="2400" dirty="0">
                <a:latin typeface="안상수2006굵은" pitchFamily="18" charset="-127"/>
                <a:ea typeface="안상수2006굵은" pitchFamily="18" charset="-127"/>
              </a:rPr>
              <a:t>데이터베이스 및 데이터 장치를 통합해야 한다</a:t>
            </a:r>
            <a:r>
              <a:rPr lang="en-US" altLang="ko-KR" sz="2400" dirty="0">
                <a:latin typeface="안상수2006굵은" pitchFamily="18" charset="-127"/>
                <a:ea typeface="안상수2006굵은" pitchFamily="18" charset="-127"/>
              </a:rPr>
              <a:t>. </a:t>
            </a:r>
            <a:endParaRPr lang="ko-KR" altLang="en-US" sz="2400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-24"/>
            <a:ext cx="7772400" cy="1643074"/>
          </a:xfrm>
        </p:spPr>
        <p:txBody>
          <a:bodyPr/>
          <a:lstStyle/>
          <a:p>
            <a:r>
              <a:rPr lang="en-US" altLang="ko-KR" sz="3600" b="1" dirty="0">
                <a:latin typeface="안상수2006굵은" pitchFamily="18" charset="-127"/>
                <a:ea typeface="안상수2006굵은" pitchFamily="18" charset="-127"/>
              </a:rPr>
              <a:t>Ⅳ. ubiquitous </a:t>
            </a:r>
            <a:r>
              <a:rPr lang="ko-KR" altLang="en-US" sz="3600" b="1" dirty="0">
                <a:latin typeface="안상수2006굵은" pitchFamily="18" charset="-127"/>
                <a:ea typeface="안상수2006굵은" pitchFamily="18" charset="-127"/>
              </a:rPr>
              <a:t>지방 정부 구축을 위한 </a:t>
            </a:r>
            <a:r>
              <a:rPr lang="ko-KR" altLang="en-US" sz="3600" b="1" dirty="0" smtClean="0">
                <a:latin typeface="안상수2006굵은" pitchFamily="18" charset="-127"/>
                <a:ea typeface="안상수2006굵은" pitchFamily="18" charset="-127"/>
              </a:rPr>
              <a:t>정책방향</a:t>
            </a:r>
            <a:r>
              <a:rPr lang="en-US" altLang="ko-KR" sz="3600" b="1" dirty="0" smtClean="0">
                <a:latin typeface="안상수2006굵은" pitchFamily="18" charset="-127"/>
                <a:ea typeface="안상수2006굵은" pitchFamily="18" charset="-127"/>
              </a:rPr>
              <a:t>(1/2)</a:t>
            </a:r>
            <a:endParaRPr lang="ko-KR" altLang="en-US" sz="3600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2071678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1.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정보기술과 적용</a:t>
            </a:r>
            <a:endParaRPr lang="en-US" altLang="ko-KR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700" dirty="0" smtClean="0">
                <a:latin typeface="안상수2006굵은" pitchFamily="18" charset="-127"/>
                <a:ea typeface="안상수2006굵은" pitchFamily="18" charset="-127"/>
              </a:rPr>
              <a:t>전자정부는 </a:t>
            </a:r>
            <a:r>
              <a:rPr lang="ko-KR" altLang="en-US" sz="2700" dirty="0">
                <a:latin typeface="안상수2006굵은" pitchFamily="18" charset="-127"/>
                <a:ea typeface="안상수2006굵은" pitchFamily="18" charset="-127"/>
              </a:rPr>
              <a:t>정부 사업의 효율성을 향상시키기 위해서는 정부와 작은 정부를 달성하고 초고속 통신망 및 인터넷 기반기술을 바탕으로 </a:t>
            </a:r>
            <a:r>
              <a:rPr lang="en-US" altLang="ko-KR" sz="2700" dirty="0">
                <a:latin typeface="안상수2006굵은" pitchFamily="18" charset="-127"/>
                <a:ea typeface="안상수2006굵은" pitchFamily="18" charset="-127"/>
              </a:rPr>
              <a:t>ICTs</a:t>
            </a:r>
            <a:r>
              <a:rPr lang="ko-KR" altLang="en-US" sz="2700" dirty="0">
                <a:latin typeface="안상수2006굵은" pitchFamily="18" charset="-127"/>
                <a:ea typeface="안상수2006굵은" pitchFamily="18" charset="-127"/>
              </a:rPr>
              <a:t>를 도입했다</a:t>
            </a:r>
            <a:r>
              <a:rPr lang="en-US" altLang="ko-KR" sz="2700" dirty="0">
                <a:latin typeface="안상수2006굵은" pitchFamily="18" charset="-127"/>
                <a:ea typeface="안상수2006굵은" pitchFamily="18" charset="-127"/>
              </a:rPr>
              <a:t>. </a:t>
            </a:r>
            <a:endParaRPr lang="ko-KR" altLang="en-US" sz="2700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2.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디지털 장치와 기본 데이터베이스의 통합</a:t>
            </a:r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SzPct val="100000"/>
              <a:buFont typeface="Wingdings" pitchFamily="2" charset="2"/>
              <a:buChar char="Ø"/>
            </a:pPr>
            <a:r>
              <a:rPr lang="en-US" altLang="ko-KR" sz="2700" dirty="0" smtClean="0">
                <a:latin typeface="안상수2006굵은" pitchFamily="18" charset="-127"/>
                <a:ea typeface="안상수2006굵은" pitchFamily="18" charset="-127"/>
              </a:rPr>
              <a:t>ubiquitous</a:t>
            </a:r>
            <a:r>
              <a:rPr lang="ko-KR" altLang="en-US" sz="2700" dirty="0" smtClean="0">
                <a:latin typeface="안상수2006굵은" pitchFamily="18" charset="-127"/>
                <a:ea typeface="안상수2006굵은" pitchFamily="18" charset="-127"/>
              </a:rPr>
              <a:t>정부에서 주요 컴퓨팅 환경은 네트워크</a:t>
            </a:r>
            <a:r>
              <a:rPr lang="en-US" altLang="ko-KR" sz="2700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700" dirty="0" smtClean="0">
                <a:latin typeface="안상수2006굵은" pitchFamily="18" charset="-127"/>
                <a:ea typeface="안상수2006굵은" pitchFamily="18" charset="-127"/>
              </a:rPr>
              <a:t>장치</a:t>
            </a:r>
            <a:r>
              <a:rPr lang="en-US" altLang="ko-KR" sz="2700" dirty="0" smtClean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700" dirty="0" smtClean="0">
                <a:latin typeface="안상수2006굵은" pitchFamily="18" charset="-127"/>
                <a:ea typeface="안상수2006굵은" pitchFamily="18" charset="-127"/>
              </a:rPr>
              <a:t>사업조직이다</a:t>
            </a:r>
            <a:r>
              <a:rPr lang="en-US" altLang="ko-KR" sz="2700" dirty="0" smtClean="0">
                <a:latin typeface="안상수2006굵은" pitchFamily="18" charset="-127"/>
                <a:ea typeface="안상수2006굵은" pitchFamily="18" charset="-127"/>
              </a:rPr>
              <a:t>. </a:t>
            </a:r>
            <a: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  <a:t/>
            </a:r>
            <a:br>
              <a:rPr lang="ko-KR" altLang="en-US" dirty="0" smtClean="0">
                <a:latin typeface="안상수2006굵은" pitchFamily="18" charset="-127"/>
                <a:ea typeface="안상수2006굵은" pitchFamily="18" charset="-127"/>
              </a:rPr>
            </a:b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57252" y="2028844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altLang="ko-KR" b="1" dirty="0">
                <a:latin typeface="안상수2006굵은" pitchFamily="18" charset="-127"/>
                <a:ea typeface="안상수2006굵은" pitchFamily="18" charset="-127"/>
              </a:rPr>
              <a:t>3. </a:t>
            </a:r>
            <a:r>
              <a:rPr lang="ko-KR" altLang="en-US" b="1" dirty="0">
                <a:latin typeface="안상수2006굵은" pitchFamily="18" charset="-127"/>
                <a:ea typeface="안상수2006굵은" pitchFamily="18" charset="-127"/>
              </a:rPr>
              <a:t>공공서비스의 </a:t>
            </a:r>
            <a:r>
              <a:rPr lang="ko-KR" altLang="en-US" b="1" dirty="0" smtClean="0">
                <a:latin typeface="안상수2006굵은" pitchFamily="18" charset="-127"/>
                <a:ea typeface="안상수2006굵은" pitchFamily="18" charset="-127"/>
              </a:rPr>
              <a:t>통합</a:t>
            </a:r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800" dirty="0">
                <a:latin typeface="안상수2006굵은" pitchFamily="18" charset="-127"/>
                <a:ea typeface="안상수2006굵은" pitchFamily="18" charset="-127"/>
              </a:rPr>
              <a:t>ubiquitous</a:t>
            </a:r>
            <a:r>
              <a:rPr lang="ko-KR" altLang="en-US" sz="2800" dirty="0">
                <a:latin typeface="안상수2006굵은" pitchFamily="18" charset="-127"/>
                <a:ea typeface="안상수2006굵은" pitchFamily="18" charset="-127"/>
              </a:rPr>
              <a:t>는 서비스</a:t>
            </a:r>
            <a:r>
              <a:rPr lang="en-US" altLang="ko-KR" sz="28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800" dirty="0">
                <a:latin typeface="안상수2006굵은" pitchFamily="18" charset="-127"/>
                <a:ea typeface="안상수2006굵은" pitchFamily="18" charset="-127"/>
              </a:rPr>
              <a:t>일하는 여성의 증가</a:t>
            </a:r>
            <a:r>
              <a:rPr lang="en-US" altLang="ko-KR" sz="2800" dirty="0">
                <a:latin typeface="안상수2006굵은" pitchFamily="18" charset="-127"/>
                <a:ea typeface="안상수2006굵은" pitchFamily="18" charset="-127"/>
              </a:rPr>
              <a:t>, </a:t>
            </a:r>
            <a:r>
              <a:rPr lang="ko-KR" altLang="en-US" sz="2800" dirty="0">
                <a:latin typeface="안상수2006굵은" pitchFamily="18" charset="-127"/>
                <a:ea typeface="안상수2006굵은" pitchFamily="18" charset="-127"/>
              </a:rPr>
              <a:t>그리고 다른 형태로 노인 문제가 사회적 쟁점으로 새로운 방법을 제공할 것이다</a:t>
            </a:r>
            <a:r>
              <a:rPr lang="en-US" altLang="ko-KR" sz="2800" dirty="0" smtClean="0">
                <a:latin typeface="안상수2006굵은" pitchFamily="18" charset="-127"/>
                <a:ea typeface="안상수2006굵은" pitchFamily="18" charset="-127"/>
              </a:rPr>
              <a:t>.</a:t>
            </a:r>
            <a:endParaRPr lang="en-US" altLang="ko-KR" sz="2800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endParaRPr lang="en-US" altLang="ko-KR" b="1" dirty="0" smtClean="0">
              <a:latin typeface="안상수2006굵은" pitchFamily="18" charset="-127"/>
              <a:ea typeface="안상수2006굵은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안상수2006굵은" pitchFamily="18" charset="-127"/>
                <a:ea typeface="안상수2006굵은" pitchFamily="18" charset="-127"/>
              </a:rPr>
              <a:t>4</a:t>
            </a:r>
            <a:r>
              <a:rPr lang="en-US" altLang="ko-KR" b="1" dirty="0">
                <a:latin typeface="안상수2006굵은" pitchFamily="18" charset="-127"/>
                <a:ea typeface="안상수2006굵은" pitchFamily="18" charset="-127"/>
              </a:rPr>
              <a:t>. </a:t>
            </a:r>
            <a:r>
              <a:rPr lang="ko-KR" altLang="en-US" b="1" dirty="0">
                <a:latin typeface="안상수2006굵은" pitchFamily="18" charset="-127"/>
                <a:ea typeface="안상수2006굵은" pitchFamily="18" charset="-127"/>
              </a:rPr>
              <a:t>디지털 통합을 위한 법과 제도</a:t>
            </a:r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800" dirty="0">
                <a:latin typeface="안상수2006굵은" pitchFamily="18" charset="-127"/>
                <a:ea typeface="안상수2006굵은" pitchFamily="18" charset="-127"/>
              </a:rPr>
              <a:t>ubiquitous </a:t>
            </a:r>
            <a:r>
              <a:rPr lang="ko-KR" altLang="en-US" sz="2800" dirty="0">
                <a:latin typeface="안상수2006굵은" pitchFamily="18" charset="-127"/>
                <a:ea typeface="안상수2006굵은" pitchFamily="18" charset="-127"/>
              </a:rPr>
              <a:t>컴퓨팅 환경 장치는 네트워크의 디지털 통합에 의해 설립될 수 </a:t>
            </a:r>
            <a:r>
              <a:rPr lang="ko-KR" altLang="en-US" sz="2800" dirty="0" smtClean="0">
                <a:latin typeface="안상수2006굵은" pitchFamily="18" charset="-127"/>
                <a:ea typeface="안상수2006굵은" pitchFamily="18" charset="-127"/>
              </a:rPr>
              <a:t>있는 </a:t>
            </a:r>
            <a:r>
              <a:rPr lang="ko-KR" altLang="en-US" sz="2800" dirty="0" err="1" smtClean="0">
                <a:latin typeface="안상수2006굵은" pitchFamily="18" charset="-127"/>
                <a:ea typeface="안상수2006굵은" pitchFamily="18" charset="-127"/>
              </a:rPr>
              <a:t>콘텐츠이다</a:t>
            </a:r>
            <a:r>
              <a:rPr lang="en-US" altLang="ko-KR" sz="2800" dirty="0">
                <a:latin typeface="안상수2006굵은" pitchFamily="18" charset="-127"/>
                <a:ea typeface="안상수2006굵은" pitchFamily="18" charset="-127"/>
              </a:rPr>
              <a:t>.</a:t>
            </a:r>
            <a:endParaRPr lang="ko-KR" altLang="en-US" sz="2800" dirty="0">
              <a:latin typeface="안상수2006굵은" pitchFamily="18" charset="-127"/>
              <a:ea typeface="안상수2006굵은" pitchFamily="18" charset="-127"/>
            </a:endParaRPr>
          </a:p>
          <a:p>
            <a:endParaRPr lang="ko-KR" altLang="en-US" dirty="0">
              <a:latin typeface="안상수2006굵은" pitchFamily="18" charset="-127"/>
              <a:ea typeface="안상수2006굵은" pitchFamily="18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 bwMode="auto">
          <a:xfrm>
            <a:off x="228624" y="285728"/>
            <a:ext cx="777240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안상수2006굵은" pitchFamily="18" charset="-127"/>
                <a:ea typeface="안상수2006굵은" pitchFamily="18" charset="-127"/>
                <a:cs typeface="+mj-cs"/>
              </a:rPr>
              <a:t>Ⅳ. ubiquitous </a:t>
            </a:r>
            <a:r>
              <a:rPr kumimoji="1" lang="ko-KR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안상수2006굵은" pitchFamily="18" charset="-127"/>
                <a:ea typeface="안상수2006굵은" pitchFamily="18" charset="-127"/>
                <a:cs typeface="+mj-cs"/>
              </a:rPr>
              <a:t>지방 정부 구축을 위한 정책방향</a:t>
            </a:r>
            <a:r>
              <a:rPr kumimoji="1" lang="en-US" altLang="ko-KR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안상수2006굵은" pitchFamily="18" charset="-127"/>
                <a:ea typeface="안상수2006굵은" pitchFamily="18" charset="-127"/>
                <a:cs typeface="+mj-cs"/>
              </a:rPr>
              <a:t>(2/2)</a:t>
            </a:r>
            <a:r>
              <a:rPr kumimoji="1" lang="ko-KR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안상수2006굵은" pitchFamily="18" charset="-127"/>
                <a:ea typeface="안상수2006굵은" pitchFamily="18" charset="-127"/>
                <a:cs typeface="+mj-cs"/>
              </a:rPr>
              <a:t/>
            </a:r>
            <a:br>
              <a:rPr kumimoji="1" lang="ko-KR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안상수2006굵은" pitchFamily="18" charset="-127"/>
                <a:ea typeface="안상수2006굵은" pitchFamily="18" charset="-127"/>
                <a:cs typeface="+mj-cs"/>
              </a:rPr>
            </a:br>
            <a:endParaRPr kumimoji="1" lang="ko-KR" alt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안상수2006굵은" pitchFamily="18" charset="-127"/>
              <a:ea typeface="안상수2006굵은" pitchFamily="18" charset="-127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alpt_027">
  <a:themeElements>
    <a:clrScheme name="realpt_027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realpt_027">
      <a:majorFont>
        <a:latin typeface="HY견고딕"/>
        <a:ea typeface="HY견고딕"/>
        <a:cs typeface=""/>
      </a:majorFont>
      <a:minorFont>
        <a:latin typeface="HY견고딕"/>
        <a:ea typeface="HY견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alpt_027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alpt_027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lpt_027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lpt_027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lpt_02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lpt_02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alpt_02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comsi</Template>
  <TotalTime>73</TotalTime>
  <Words>579</Words>
  <Application>Microsoft Office PowerPoint</Application>
  <PresentationFormat>화면 슬라이드 쇼(4:3)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realpt_027</vt:lpstr>
      <vt:lpstr>지방전자정부 ubiquitous 공간 환경구축에 관한 연구 </vt:lpstr>
      <vt:lpstr>목        차</vt:lpstr>
      <vt:lpstr>Ⅰ. Introduction </vt:lpstr>
      <vt:lpstr>Ⅱ.전자정부의 발전과정에 대한 재검토와 ubiquitous 정부 1. 전자정부  </vt:lpstr>
      <vt:lpstr>Ⅱ.전자정부의 발전과정에 대한 재검토와 ubiquitous 정부 2. ubiquitous 정부 </vt:lpstr>
      <vt:lpstr>Ⅲ. ubiquitous 지방 정부의 개발방향(ULG) 및 그 분석  1. ubiquitous 지방정부 건설을 위한 전제조건</vt:lpstr>
      <vt:lpstr>Ⅲ. ubiquitous 지방 정부의 개발방향(ULG) 및 그 분석  2. 지방 정부의 ubiquitous도시 사례 분석</vt:lpstr>
      <vt:lpstr>Ⅳ. ubiquitous 지방 정부 구축을 위한 정책방향(1/2)</vt:lpstr>
      <vt:lpstr>슬라이드 9</vt:lpstr>
      <vt:lpstr>Ⅴ. Conclusion </vt:lpstr>
    </vt:vector>
  </TitlesOfParts>
  <Company>스머프마을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투덜이</dc:creator>
  <cp:lastModifiedBy>sec</cp:lastModifiedBy>
  <cp:revision>10</cp:revision>
  <dcterms:created xsi:type="dcterms:W3CDTF">2009-05-29T10:41:39Z</dcterms:created>
  <dcterms:modified xsi:type="dcterms:W3CDTF">2009-06-04T05:57:27Z</dcterms:modified>
</cp:coreProperties>
</file>