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14" autoAdjust="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F21698-68A4-45AC-AF59-2EC6A14949B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A219D6E7-50A7-4F1E-812C-DB7D04FE5A76}">
      <dgm:prSet phldrT="[텍스트]"/>
      <dgm:spPr/>
      <dgm:t>
        <a:bodyPr/>
        <a:lstStyle/>
        <a:p>
          <a:pPr latinLnBrk="1"/>
          <a:r>
            <a:rPr lang="ko-KR" altLang="en-US" dirty="0" smtClean="0"/>
            <a:t>전자정부와 </a:t>
          </a:r>
          <a:r>
            <a:rPr lang="ko-KR" altLang="en-US" dirty="0" err="1" smtClean="0"/>
            <a:t>유비쿼터스에</a:t>
          </a:r>
          <a:r>
            <a:rPr lang="ko-KR" altLang="en-US" dirty="0" smtClean="0"/>
            <a:t> 관한 이론적 고찰</a:t>
          </a:r>
          <a:endParaRPr lang="ko-KR" altLang="en-US" dirty="0"/>
        </a:p>
      </dgm:t>
    </dgm:pt>
    <dgm:pt modelId="{FD164F3E-D38E-494D-8FCB-E0E22166CBD8}" type="parTrans" cxnId="{8354933D-DD28-4182-832C-FC45AFD5E86B}">
      <dgm:prSet/>
      <dgm:spPr/>
      <dgm:t>
        <a:bodyPr/>
        <a:lstStyle/>
        <a:p>
          <a:pPr latinLnBrk="1"/>
          <a:endParaRPr lang="ko-KR" altLang="en-US"/>
        </a:p>
      </dgm:t>
    </dgm:pt>
    <dgm:pt modelId="{6E791225-0D69-4C03-9DF7-17AE1A533011}" type="sibTrans" cxnId="{8354933D-DD28-4182-832C-FC45AFD5E86B}">
      <dgm:prSet/>
      <dgm:spPr/>
      <dgm:t>
        <a:bodyPr/>
        <a:lstStyle/>
        <a:p>
          <a:pPr latinLnBrk="1"/>
          <a:endParaRPr lang="ko-KR" altLang="en-US"/>
        </a:p>
      </dgm:t>
    </dgm:pt>
    <dgm:pt modelId="{F95F949B-30E3-45C2-A391-80E78E40AEF5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유비쿼터스</a:t>
          </a:r>
          <a:r>
            <a:rPr lang="ko-KR" altLang="en-US" dirty="0" smtClean="0"/>
            <a:t>  구축사례</a:t>
          </a:r>
          <a:endParaRPr lang="ko-KR" altLang="en-US" dirty="0"/>
        </a:p>
      </dgm:t>
    </dgm:pt>
    <dgm:pt modelId="{094576F3-AB3A-4976-9DC9-B3D0F7176A28}" type="parTrans" cxnId="{696A3901-4102-4964-A726-B33F80B71305}">
      <dgm:prSet/>
      <dgm:spPr/>
      <dgm:t>
        <a:bodyPr/>
        <a:lstStyle/>
        <a:p>
          <a:pPr latinLnBrk="1"/>
          <a:endParaRPr lang="ko-KR" altLang="en-US"/>
        </a:p>
      </dgm:t>
    </dgm:pt>
    <dgm:pt modelId="{577270A3-56EC-4201-A54C-A0EBDC7C7C9E}" type="sibTrans" cxnId="{696A3901-4102-4964-A726-B33F80B71305}">
      <dgm:prSet/>
      <dgm:spPr/>
      <dgm:t>
        <a:bodyPr/>
        <a:lstStyle/>
        <a:p>
          <a:pPr latinLnBrk="1"/>
          <a:endParaRPr lang="ko-KR" altLang="en-US"/>
        </a:p>
      </dgm:t>
    </dgm:pt>
    <dgm:pt modelId="{CB823E3A-9D67-4B1E-A4CD-BD9748CFA126}">
      <dgm:prSet/>
      <dgm:spPr/>
      <dgm:t>
        <a:bodyPr/>
        <a:lstStyle/>
        <a:p>
          <a:pPr latinLnBrk="1"/>
          <a:r>
            <a:rPr lang="ko-KR" altLang="en-US" smtClean="0"/>
            <a:t>유비쿼터스 지방정부 구축을 위한 정책 방향</a:t>
          </a:r>
          <a:endParaRPr lang="ko-KR" altLang="en-US"/>
        </a:p>
      </dgm:t>
    </dgm:pt>
    <dgm:pt modelId="{626487FE-407E-4555-B878-587D8C4F6906}" type="parTrans" cxnId="{EA099BCA-3177-4CAF-971D-733BBA105F59}">
      <dgm:prSet/>
      <dgm:spPr/>
      <dgm:t>
        <a:bodyPr/>
        <a:lstStyle/>
        <a:p>
          <a:pPr latinLnBrk="1"/>
          <a:endParaRPr lang="ko-KR" altLang="en-US"/>
        </a:p>
      </dgm:t>
    </dgm:pt>
    <dgm:pt modelId="{63ECE9E1-86EC-4BCB-A5CE-1C6D82A9308D}" type="sibTrans" cxnId="{EA099BCA-3177-4CAF-971D-733BBA105F59}">
      <dgm:prSet/>
      <dgm:spPr/>
      <dgm:t>
        <a:bodyPr/>
        <a:lstStyle/>
        <a:p>
          <a:pPr latinLnBrk="1"/>
          <a:endParaRPr lang="ko-KR" altLang="en-US"/>
        </a:p>
      </dgm:t>
    </dgm:pt>
    <dgm:pt modelId="{236DB7E2-0B3A-4BD7-BC21-EDDE5E853C40}" type="pres">
      <dgm:prSet presAssocID="{0AF21698-68A4-45AC-AF59-2EC6A14949BE}" presName="linear" presStyleCnt="0">
        <dgm:presLayoutVars>
          <dgm:dir/>
          <dgm:animLvl val="lvl"/>
          <dgm:resizeHandles val="exact"/>
        </dgm:presLayoutVars>
      </dgm:prSet>
      <dgm:spPr/>
    </dgm:pt>
    <dgm:pt modelId="{8EC6219B-7151-44CD-A9DF-88487238DF56}" type="pres">
      <dgm:prSet presAssocID="{A219D6E7-50A7-4F1E-812C-DB7D04FE5A76}" presName="parentLin" presStyleCnt="0"/>
      <dgm:spPr/>
    </dgm:pt>
    <dgm:pt modelId="{9407AE35-DDC6-43EA-8F11-AAE29FABFE44}" type="pres">
      <dgm:prSet presAssocID="{A219D6E7-50A7-4F1E-812C-DB7D04FE5A76}" presName="parentLeftMargin" presStyleLbl="node1" presStyleIdx="0" presStyleCnt="3"/>
      <dgm:spPr/>
    </dgm:pt>
    <dgm:pt modelId="{BBEF27FB-9E4F-4FE0-972A-FF2C4BDE21E2}" type="pres">
      <dgm:prSet presAssocID="{A219D6E7-50A7-4F1E-812C-DB7D04FE5A7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51D0B35-DAF5-4FE7-94F1-EA7BCDCA706E}" type="pres">
      <dgm:prSet presAssocID="{A219D6E7-50A7-4F1E-812C-DB7D04FE5A76}" presName="negativeSpace" presStyleCnt="0"/>
      <dgm:spPr/>
    </dgm:pt>
    <dgm:pt modelId="{EB14C81A-9783-4677-9B56-38993345CD49}" type="pres">
      <dgm:prSet presAssocID="{A219D6E7-50A7-4F1E-812C-DB7D04FE5A76}" presName="childText" presStyleLbl="conFgAcc1" presStyleIdx="0" presStyleCnt="3">
        <dgm:presLayoutVars>
          <dgm:bulletEnabled val="1"/>
        </dgm:presLayoutVars>
      </dgm:prSet>
      <dgm:spPr/>
    </dgm:pt>
    <dgm:pt modelId="{888B3379-1639-4806-ABAB-A40F85161FE2}" type="pres">
      <dgm:prSet presAssocID="{6E791225-0D69-4C03-9DF7-17AE1A533011}" presName="spaceBetweenRectangles" presStyleCnt="0"/>
      <dgm:spPr/>
    </dgm:pt>
    <dgm:pt modelId="{F7F83A3C-D570-4133-9EB1-7485B71DF582}" type="pres">
      <dgm:prSet presAssocID="{F95F949B-30E3-45C2-A391-80E78E40AEF5}" presName="parentLin" presStyleCnt="0"/>
      <dgm:spPr/>
    </dgm:pt>
    <dgm:pt modelId="{3FE4DADC-052B-479E-AF27-EF5BDE6C20E9}" type="pres">
      <dgm:prSet presAssocID="{F95F949B-30E3-45C2-A391-80E78E40AEF5}" presName="parentLeftMargin" presStyleLbl="node1" presStyleIdx="0" presStyleCnt="3"/>
      <dgm:spPr/>
    </dgm:pt>
    <dgm:pt modelId="{8DC10440-E11C-4DBA-B7FD-97B7C2A97DC2}" type="pres">
      <dgm:prSet presAssocID="{F95F949B-30E3-45C2-A391-80E78E40AEF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75549B6-3A7A-40D8-B612-BAAF9B9C7A09}" type="pres">
      <dgm:prSet presAssocID="{F95F949B-30E3-45C2-A391-80E78E40AEF5}" presName="negativeSpace" presStyleCnt="0"/>
      <dgm:spPr/>
    </dgm:pt>
    <dgm:pt modelId="{79DC4849-1BBC-4812-B541-21F5441BBEB2}" type="pres">
      <dgm:prSet presAssocID="{F95F949B-30E3-45C2-A391-80E78E40AEF5}" presName="childText" presStyleLbl="conFgAcc1" presStyleIdx="1" presStyleCnt="3">
        <dgm:presLayoutVars>
          <dgm:bulletEnabled val="1"/>
        </dgm:presLayoutVars>
      </dgm:prSet>
      <dgm:spPr/>
    </dgm:pt>
    <dgm:pt modelId="{EF0F011E-9EF6-4001-857F-5776305FCBE4}" type="pres">
      <dgm:prSet presAssocID="{577270A3-56EC-4201-A54C-A0EBDC7C7C9E}" presName="spaceBetweenRectangles" presStyleCnt="0"/>
      <dgm:spPr/>
    </dgm:pt>
    <dgm:pt modelId="{B8181749-881D-4638-8F0E-CC393DC6DBEE}" type="pres">
      <dgm:prSet presAssocID="{CB823E3A-9D67-4B1E-A4CD-BD9748CFA126}" presName="parentLin" presStyleCnt="0"/>
      <dgm:spPr/>
    </dgm:pt>
    <dgm:pt modelId="{4848F6C6-9DFD-4B9C-ACB4-286DCF5A1BD2}" type="pres">
      <dgm:prSet presAssocID="{CB823E3A-9D67-4B1E-A4CD-BD9748CFA126}" presName="parentLeftMargin" presStyleLbl="node1" presStyleIdx="1" presStyleCnt="3"/>
      <dgm:spPr/>
    </dgm:pt>
    <dgm:pt modelId="{24BCA7FE-8358-4958-B326-06C354C3183C}" type="pres">
      <dgm:prSet presAssocID="{CB823E3A-9D67-4B1E-A4CD-BD9748CFA12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BF09DA57-9384-45D6-A0DE-6EC7296E35E5}" type="pres">
      <dgm:prSet presAssocID="{CB823E3A-9D67-4B1E-A4CD-BD9748CFA126}" presName="negativeSpace" presStyleCnt="0"/>
      <dgm:spPr/>
    </dgm:pt>
    <dgm:pt modelId="{D2B4F560-DDFE-409D-8DB8-6106C9A50A94}" type="pres">
      <dgm:prSet presAssocID="{CB823E3A-9D67-4B1E-A4CD-BD9748CFA12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96A3901-4102-4964-A726-B33F80B71305}" srcId="{0AF21698-68A4-45AC-AF59-2EC6A14949BE}" destId="{F95F949B-30E3-45C2-A391-80E78E40AEF5}" srcOrd="1" destOrd="0" parTransId="{094576F3-AB3A-4976-9DC9-B3D0F7176A28}" sibTransId="{577270A3-56EC-4201-A54C-A0EBDC7C7C9E}"/>
    <dgm:cxn modelId="{9327415E-8FD3-4A94-B56A-6EA5976F2B5D}" type="presOf" srcId="{F95F949B-30E3-45C2-A391-80E78E40AEF5}" destId="{3FE4DADC-052B-479E-AF27-EF5BDE6C20E9}" srcOrd="0" destOrd="0" presId="urn:microsoft.com/office/officeart/2005/8/layout/list1"/>
    <dgm:cxn modelId="{CDA6C178-CE83-49B8-AAE5-1C11978EE99C}" type="presOf" srcId="{CB823E3A-9D67-4B1E-A4CD-BD9748CFA126}" destId="{4848F6C6-9DFD-4B9C-ACB4-286DCF5A1BD2}" srcOrd="0" destOrd="0" presId="urn:microsoft.com/office/officeart/2005/8/layout/list1"/>
    <dgm:cxn modelId="{EA099BCA-3177-4CAF-971D-733BBA105F59}" srcId="{0AF21698-68A4-45AC-AF59-2EC6A14949BE}" destId="{CB823E3A-9D67-4B1E-A4CD-BD9748CFA126}" srcOrd="2" destOrd="0" parTransId="{626487FE-407E-4555-B878-587D8C4F6906}" sibTransId="{63ECE9E1-86EC-4BCB-A5CE-1C6D82A9308D}"/>
    <dgm:cxn modelId="{8354933D-DD28-4182-832C-FC45AFD5E86B}" srcId="{0AF21698-68A4-45AC-AF59-2EC6A14949BE}" destId="{A219D6E7-50A7-4F1E-812C-DB7D04FE5A76}" srcOrd="0" destOrd="0" parTransId="{FD164F3E-D38E-494D-8FCB-E0E22166CBD8}" sibTransId="{6E791225-0D69-4C03-9DF7-17AE1A533011}"/>
    <dgm:cxn modelId="{78CCF5D2-961D-4500-BE5F-6F4FCAB6FB44}" type="presOf" srcId="{CB823E3A-9D67-4B1E-A4CD-BD9748CFA126}" destId="{24BCA7FE-8358-4958-B326-06C354C3183C}" srcOrd="1" destOrd="0" presId="urn:microsoft.com/office/officeart/2005/8/layout/list1"/>
    <dgm:cxn modelId="{F7228FFB-3C41-4558-9215-0DA9067F252C}" type="presOf" srcId="{A219D6E7-50A7-4F1E-812C-DB7D04FE5A76}" destId="{9407AE35-DDC6-43EA-8F11-AAE29FABFE44}" srcOrd="0" destOrd="0" presId="urn:microsoft.com/office/officeart/2005/8/layout/list1"/>
    <dgm:cxn modelId="{35FCCDB6-8E0A-4621-8E6E-7918D24CE341}" type="presOf" srcId="{0AF21698-68A4-45AC-AF59-2EC6A14949BE}" destId="{236DB7E2-0B3A-4BD7-BC21-EDDE5E853C40}" srcOrd="0" destOrd="0" presId="urn:microsoft.com/office/officeart/2005/8/layout/list1"/>
    <dgm:cxn modelId="{E52B4D20-DEC5-4650-880D-021C2F845232}" type="presOf" srcId="{A219D6E7-50A7-4F1E-812C-DB7D04FE5A76}" destId="{BBEF27FB-9E4F-4FE0-972A-FF2C4BDE21E2}" srcOrd="1" destOrd="0" presId="urn:microsoft.com/office/officeart/2005/8/layout/list1"/>
    <dgm:cxn modelId="{78DBA1EA-8BF7-491C-8D2D-A205B3C90E73}" type="presOf" srcId="{F95F949B-30E3-45C2-A391-80E78E40AEF5}" destId="{8DC10440-E11C-4DBA-B7FD-97B7C2A97DC2}" srcOrd="1" destOrd="0" presId="urn:microsoft.com/office/officeart/2005/8/layout/list1"/>
    <dgm:cxn modelId="{698B71A5-097E-417A-A645-C9A87893EDE6}" type="presParOf" srcId="{236DB7E2-0B3A-4BD7-BC21-EDDE5E853C40}" destId="{8EC6219B-7151-44CD-A9DF-88487238DF56}" srcOrd="0" destOrd="0" presId="urn:microsoft.com/office/officeart/2005/8/layout/list1"/>
    <dgm:cxn modelId="{5F77609B-1DB4-4F99-AB57-C27CC17EFA8E}" type="presParOf" srcId="{8EC6219B-7151-44CD-A9DF-88487238DF56}" destId="{9407AE35-DDC6-43EA-8F11-AAE29FABFE44}" srcOrd="0" destOrd="0" presId="urn:microsoft.com/office/officeart/2005/8/layout/list1"/>
    <dgm:cxn modelId="{1A04580F-0ED9-4A2F-A04B-7568CDC6FB5F}" type="presParOf" srcId="{8EC6219B-7151-44CD-A9DF-88487238DF56}" destId="{BBEF27FB-9E4F-4FE0-972A-FF2C4BDE21E2}" srcOrd="1" destOrd="0" presId="urn:microsoft.com/office/officeart/2005/8/layout/list1"/>
    <dgm:cxn modelId="{F9EE5AED-E53E-4793-9165-720DDB9DBD83}" type="presParOf" srcId="{236DB7E2-0B3A-4BD7-BC21-EDDE5E853C40}" destId="{051D0B35-DAF5-4FE7-94F1-EA7BCDCA706E}" srcOrd="1" destOrd="0" presId="urn:microsoft.com/office/officeart/2005/8/layout/list1"/>
    <dgm:cxn modelId="{01EFA753-62DB-41CF-A158-8E0650203513}" type="presParOf" srcId="{236DB7E2-0B3A-4BD7-BC21-EDDE5E853C40}" destId="{EB14C81A-9783-4677-9B56-38993345CD49}" srcOrd="2" destOrd="0" presId="urn:microsoft.com/office/officeart/2005/8/layout/list1"/>
    <dgm:cxn modelId="{5D6A7618-CB12-42F8-BBC5-43327085CA7A}" type="presParOf" srcId="{236DB7E2-0B3A-4BD7-BC21-EDDE5E853C40}" destId="{888B3379-1639-4806-ABAB-A40F85161FE2}" srcOrd="3" destOrd="0" presId="urn:microsoft.com/office/officeart/2005/8/layout/list1"/>
    <dgm:cxn modelId="{27FAE678-3406-4DAC-B301-16B98BC60733}" type="presParOf" srcId="{236DB7E2-0B3A-4BD7-BC21-EDDE5E853C40}" destId="{F7F83A3C-D570-4133-9EB1-7485B71DF582}" srcOrd="4" destOrd="0" presId="urn:microsoft.com/office/officeart/2005/8/layout/list1"/>
    <dgm:cxn modelId="{7FAF2761-DD44-410A-B75C-41264D45167E}" type="presParOf" srcId="{F7F83A3C-D570-4133-9EB1-7485B71DF582}" destId="{3FE4DADC-052B-479E-AF27-EF5BDE6C20E9}" srcOrd="0" destOrd="0" presId="urn:microsoft.com/office/officeart/2005/8/layout/list1"/>
    <dgm:cxn modelId="{D6A9617A-2A47-46AD-9B44-E0E3514A7060}" type="presParOf" srcId="{F7F83A3C-D570-4133-9EB1-7485B71DF582}" destId="{8DC10440-E11C-4DBA-B7FD-97B7C2A97DC2}" srcOrd="1" destOrd="0" presId="urn:microsoft.com/office/officeart/2005/8/layout/list1"/>
    <dgm:cxn modelId="{F189C574-3387-4006-9B14-A0401624C2B0}" type="presParOf" srcId="{236DB7E2-0B3A-4BD7-BC21-EDDE5E853C40}" destId="{975549B6-3A7A-40D8-B612-BAAF9B9C7A09}" srcOrd="5" destOrd="0" presId="urn:microsoft.com/office/officeart/2005/8/layout/list1"/>
    <dgm:cxn modelId="{07DA0405-9FEE-47FF-96C9-36BF54CD1292}" type="presParOf" srcId="{236DB7E2-0B3A-4BD7-BC21-EDDE5E853C40}" destId="{79DC4849-1BBC-4812-B541-21F5441BBEB2}" srcOrd="6" destOrd="0" presId="urn:microsoft.com/office/officeart/2005/8/layout/list1"/>
    <dgm:cxn modelId="{26C04D26-4C5B-48E5-B051-D36C891A07C3}" type="presParOf" srcId="{236DB7E2-0B3A-4BD7-BC21-EDDE5E853C40}" destId="{EF0F011E-9EF6-4001-857F-5776305FCBE4}" srcOrd="7" destOrd="0" presId="urn:microsoft.com/office/officeart/2005/8/layout/list1"/>
    <dgm:cxn modelId="{429E5E7D-3411-4543-BC61-5EC9B49D1FD9}" type="presParOf" srcId="{236DB7E2-0B3A-4BD7-BC21-EDDE5E853C40}" destId="{B8181749-881D-4638-8F0E-CC393DC6DBEE}" srcOrd="8" destOrd="0" presId="urn:microsoft.com/office/officeart/2005/8/layout/list1"/>
    <dgm:cxn modelId="{561A7974-34A3-4215-A24D-4AC91F51F5B3}" type="presParOf" srcId="{B8181749-881D-4638-8F0E-CC393DC6DBEE}" destId="{4848F6C6-9DFD-4B9C-ACB4-286DCF5A1BD2}" srcOrd="0" destOrd="0" presId="urn:microsoft.com/office/officeart/2005/8/layout/list1"/>
    <dgm:cxn modelId="{07EAA6E1-8307-40AC-A0A1-861927786106}" type="presParOf" srcId="{B8181749-881D-4638-8F0E-CC393DC6DBEE}" destId="{24BCA7FE-8358-4958-B326-06C354C3183C}" srcOrd="1" destOrd="0" presId="urn:microsoft.com/office/officeart/2005/8/layout/list1"/>
    <dgm:cxn modelId="{57324E35-745D-40B6-BE0C-F73BA63A087D}" type="presParOf" srcId="{236DB7E2-0B3A-4BD7-BC21-EDDE5E853C40}" destId="{BF09DA57-9384-45D6-A0DE-6EC7296E35E5}" srcOrd="9" destOrd="0" presId="urn:microsoft.com/office/officeart/2005/8/layout/list1"/>
    <dgm:cxn modelId="{30C5B328-3983-4EB2-8F6C-1E3618F26BA6}" type="presParOf" srcId="{236DB7E2-0B3A-4BD7-BC21-EDDE5E853C40}" destId="{D2B4F560-DDFE-409D-8DB8-6106C9A50A94}" srcOrd="10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DEF404A-2298-4F4A-B607-20D87205513F}" type="datetimeFigureOut">
              <a:rPr lang="ko-KR" altLang="en-US" smtClean="0"/>
              <a:t>2009-06-11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2E259E-AAB3-448B-A283-E3115BC7C14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F404A-2298-4F4A-B607-20D87205513F}" type="datetimeFigureOut">
              <a:rPr lang="ko-KR" altLang="en-US" smtClean="0"/>
              <a:t>2009-06-11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59E-AAB3-448B-A283-E3115BC7C14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DEF404A-2298-4F4A-B607-20D87205513F}" type="datetimeFigureOut">
              <a:rPr lang="ko-KR" altLang="en-US" smtClean="0"/>
              <a:t>2009-06-11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2E259E-AAB3-448B-A283-E3115BC7C14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F404A-2298-4F4A-B607-20D87205513F}" type="datetimeFigureOut">
              <a:rPr lang="ko-KR" altLang="en-US" smtClean="0"/>
              <a:t>2009-06-11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2E259E-AAB3-448B-A283-E3115BC7C14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F404A-2298-4F4A-B607-20D87205513F}" type="datetimeFigureOut">
              <a:rPr lang="ko-KR" altLang="en-US" smtClean="0"/>
              <a:t>2009-06-11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2E259E-AAB3-448B-A283-E3115BC7C14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DEF404A-2298-4F4A-B607-20D87205513F}" type="datetimeFigureOut">
              <a:rPr lang="ko-KR" altLang="en-US" smtClean="0"/>
              <a:t>2009-06-11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2E259E-AAB3-448B-A283-E3115BC7C14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DEF404A-2298-4F4A-B607-20D87205513F}" type="datetimeFigureOut">
              <a:rPr lang="ko-KR" altLang="en-US" smtClean="0"/>
              <a:t>2009-06-11</a:t>
            </a:fld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2E259E-AAB3-448B-A283-E3115BC7C14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F404A-2298-4F4A-B607-20D87205513F}" type="datetimeFigureOut">
              <a:rPr lang="ko-KR" altLang="en-US" smtClean="0"/>
              <a:t>2009-06-11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2E259E-AAB3-448B-A283-E3115BC7C14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F404A-2298-4F4A-B607-20D87205513F}" type="datetimeFigureOut">
              <a:rPr lang="ko-KR" altLang="en-US" smtClean="0"/>
              <a:t>2009-06-11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2E259E-AAB3-448B-A283-E3115BC7C14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F404A-2298-4F4A-B607-20D87205513F}" type="datetimeFigureOut">
              <a:rPr lang="ko-KR" altLang="en-US" smtClean="0"/>
              <a:t>2009-06-11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2E259E-AAB3-448B-A283-E3115BC7C14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DEF404A-2298-4F4A-B607-20D87205513F}" type="datetimeFigureOut">
              <a:rPr lang="ko-KR" altLang="en-US" smtClean="0"/>
              <a:t>2009-06-11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2E259E-AAB3-448B-A283-E3115BC7C14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DEF404A-2298-4F4A-B607-20D87205513F}" type="datetimeFigureOut">
              <a:rPr lang="ko-KR" altLang="en-US" smtClean="0"/>
              <a:t>2009-06-11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2E259E-AAB3-448B-A283-E3115BC7C14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0" eaLnBrk="1" latinLnBrk="1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1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1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1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1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1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1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1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285852" y="1142984"/>
            <a:ext cx="6477000" cy="2000264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지방전자정부 </a:t>
            </a:r>
            <a:r>
              <a:rPr lang="ko-KR" altLang="en-US" dirty="0" err="1" smtClean="0"/>
              <a:t>유비쿼터스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공간 환경 구축에 대한 연구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928794" y="4714884"/>
            <a:ext cx="6705600" cy="1378011"/>
          </a:xfrm>
        </p:spPr>
        <p:txBody>
          <a:bodyPr>
            <a:normAutofit fontScale="40000" lnSpcReduction="20000"/>
          </a:bodyPr>
          <a:lstStyle/>
          <a:p>
            <a:r>
              <a:rPr lang="ko-KR" altLang="en-US" dirty="0" smtClean="0"/>
              <a:t>                                                                                             </a:t>
            </a:r>
            <a:r>
              <a:rPr lang="ko-KR" altLang="en-US" sz="7000" dirty="0" smtClean="0"/>
              <a:t>학과</a:t>
            </a:r>
            <a:r>
              <a:rPr lang="en-US" altLang="ko-KR" sz="7000" dirty="0" smtClean="0"/>
              <a:t>:</a:t>
            </a:r>
            <a:r>
              <a:rPr lang="ko-KR" altLang="en-US" sz="7000" dirty="0" smtClean="0"/>
              <a:t>행정학과</a:t>
            </a:r>
            <a:endParaRPr lang="en-US" altLang="ko-KR" sz="7000" dirty="0" smtClean="0"/>
          </a:p>
          <a:p>
            <a:r>
              <a:rPr lang="ko-KR" altLang="en-US" sz="7000" dirty="0" smtClean="0"/>
              <a:t>                                 학번</a:t>
            </a:r>
            <a:r>
              <a:rPr lang="en-US" altLang="ko-KR" sz="7000" dirty="0" smtClean="0"/>
              <a:t>:20407239</a:t>
            </a:r>
          </a:p>
          <a:p>
            <a:r>
              <a:rPr lang="ko-KR" altLang="en-US" sz="7000" dirty="0" smtClean="0"/>
              <a:t>                                 이름</a:t>
            </a:r>
            <a:r>
              <a:rPr lang="en-US" altLang="ko-KR" sz="7000" dirty="0" smtClean="0"/>
              <a:t>:</a:t>
            </a:r>
            <a:r>
              <a:rPr lang="ko-KR" altLang="en-US" sz="7000" dirty="0" smtClean="0"/>
              <a:t>배한수</a:t>
            </a:r>
            <a:endParaRPr lang="en-US" altLang="ko-KR" sz="7000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결론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지방자치단체</a:t>
            </a:r>
            <a:r>
              <a:rPr lang="en-US" altLang="ko-KR" dirty="0"/>
              <a:t>-</a:t>
            </a:r>
            <a:r>
              <a:rPr lang="ko-KR" altLang="en-US" dirty="0"/>
              <a:t>데이터베이스를 할 수 있는 인프라를 구축</a:t>
            </a:r>
            <a:r>
              <a:rPr lang="en-US" altLang="ko-KR" dirty="0"/>
              <a:t>, </a:t>
            </a:r>
            <a:r>
              <a:rPr lang="ko-KR" altLang="en-US" dirty="0" smtClean="0"/>
              <a:t>더 나은 </a:t>
            </a:r>
            <a:r>
              <a:rPr lang="ko-KR" altLang="en-US" dirty="0"/>
              <a:t>접속환경을 시민들을 위해 설치해야 하며 시민과 그것을 사용하는 사람들에게 서비스를 제공 해야 한다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정부는 </a:t>
            </a:r>
            <a:r>
              <a:rPr lang="ko-KR" altLang="en-US" dirty="0" err="1"/>
              <a:t>유비쿼터스</a:t>
            </a:r>
            <a:r>
              <a:rPr lang="ko-KR" altLang="en-US" dirty="0"/>
              <a:t> 기술개발을 하고 있기 때문에 앞으로 더 확장하여 어디에서나 접근 할 수 있는 네트워크 환경을 제공해야 한다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          </a:t>
            </a:r>
            <a:r>
              <a:rPr lang="ko-KR" altLang="en-US" dirty="0" smtClean="0"/>
              <a:t>감  사  합  </a:t>
            </a:r>
            <a:r>
              <a:rPr lang="ko-KR" altLang="en-US" dirty="0" err="1" smtClean="0"/>
              <a:t>니</a:t>
            </a:r>
            <a:r>
              <a:rPr lang="ko-KR" altLang="en-US" dirty="0" smtClean="0"/>
              <a:t>  다</a:t>
            </a:r>
            <a:r>
              <a:rPr lang="en-US" altLang="ko-KR" dirty="0" smtClean="0"/>
              <a:t>.^</a:t>
            </a:r>
            <a:r>
              <a:rPr lang="ko-KR" altLang="en-US" dirty="0" err="1" smtClean="0"/>
              <a:t>ㅡ</a:t>
            </a:r>
            <a:r>
              <a:rPr lang="en-US" altLang="ko-KR" dirty="0" smtClean="0"/>
              <a:t>^*</a:t>
            </a:r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                      </a:t>
            </a:r>
            <a:endParaRPr lang="ko-KR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 smtClean="0"/>
              <a:t>                    </a:t>
            </a:r>
            <a:r>
              <a:rPr lang="ko-KR" altLang="en-US" dirty="0" smtClean="0"/>
              <a:t>차례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ko-KR" altLang="en-US" sz="3200" dirty="0"/>
          </a:p>
          <a:p>
            <a:pPr>
              <a:buNone/>
            </a:pPr>
            <a:endParaRPr lang="ko-KR" altLang="en-US" dirty="0"/>
          </a:p>
        </p:txBody>
      </p:sp>
      <p:graphicFrame>
        <p:nvGraphicFramePr>
          <p:cNvPr id="6" name="다이어그램 5"/>
          <p:cNvGraphicFramePr/>
          <p:nvPr/>
        </p:nvGraphicFramePr>
        <p:xfrm>
          <a:off x="142844" y="1643050"/>
          <a:ext cx="8715436" cy="3817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전자정부 정의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ko-KR" altLang="en-US" dirty="0"/>
          </a:p>
          <a:p>
            <a:endParaRPr lang="en-US" altLang="ko-KR" sz="3200" dirty="0" smtClean="0"/>
          </a:p>
          <a:p>
            <a:endParaRPr lang="en-US" altLang="ko-KR" sz="3200" dirty="0" smtClean="0"/>
          </a:p>
          <a:p>
            <a:r>
              <a:rPr lang="ko-KR" altLang="en-US" sz="3200" dirty="0" smtClean="0"/>
              <a:t>정보통신기술을 </a:t>
            </a:r>
            <a:r>
              <a:rPr lang="ko-KR" altLang="en-US" sz="3200" dirty="0"/>
              <a:t>활용하여 행정활동의 모든 </a:t>
            </a:r>
            <a:r>
              <a:rPr lang="ko-KR" altLang="en-US" sz="3200" dirty="0" smtClean="0"/>
              <a:t>과정을 </a:t>
            </a:r>
            <a:r>
              <a:rPr lang="ko-KR" altLang="en-US" sz="3200" dirty="0"/>
              <a:t>혁신함으로써 정부의 업무처리가 </a:t>
            </a:r>
            <a:r>
              <a:rPr lang="ko-KR" altLang="en-US" sz="3200" dirty="0" smtClean="0"/>
              <a:t>효율적이고 </a:t>
            </a:r>
            <a:r>
              <a:rPr lang="ko-KR" altLang="en-US" sz="3200" dirty="0"/>
              <a:t>생산적으로 개선되고</a:t>
            </a:r>
            <a:r>
              <a:rPr lang="en-US" altLang="ko-KR" sz="3200" dirty="0"/>
              <a:t>, </a:t>
            </a:r>
            <a:r>
              <a:rPr lang="ko-KR" altLang="en-US" sz="3200" dirty="0"/>
              <a:t>정부의 고객인 </a:t>
            </a:r>
            <a:r>
              <a:rPr lang="ko-KR" altLang="en-US" sz="3200" dirty="0" smtClean="0"/>
              <a:t>국민에 </a:t>
            </a:r>
            <a:r>
              <a:rPr lang="ko-KR" altLang="en-US" sz="3200" dirty="0"/>
              <a:t>대하여 질 높은 행정서비스를 </a:t>
            </a:r>
            <a:r>
              <a:rPr lang="ko-KR" altLang="en-US" sz="3200" dirty="0" smtClean="0"/>
              <a:t>제공하는 지식정보 </a:t>
            </a:r>
            <a:r>
              <a:rPr lang="ko-KR" altLang="en-US" sz="3200" dirty="0" err="1"/>
              <a:t>사회형</a:t>
            </a:r>
            <a:r>
              <a:rPr lang="ko-KR" altLang="en-US" sz="3200" dirty="0"/>
              <a:t> 정부이다</a:t>
            </a:r>
            <a:r>
              <a:rPr lang="en-US" altLang="ko-KR" sz="3200" dirty="0"/>
              <a:t>.</a:t>
            </a:r>
            <a:endParaRPr lang="ko-KR" altLang="en-US" sz="3200" dirty="0"/>
          </a:p>
          <a:p>
            <a:endParaRPr lang="ko-KR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전자정부의 발달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 dirty="0"/>
          </a:p>
          <a:p>
            <a:r>
              <a:rPr lang="ko-KR" altLang="en-US" dirty="0" smtClean="0"/>
              <a:t>정보기술을 </a:t>
            </a:r>
            <a:r>
              <a:rPr lang="ko-KR" altLang="en-US" dirty="0"/>
              <a:t>사용하여 공공봉사의 </a:t>
            </a:r>
            <a:r>
              <a:rPr lang="ko-KR" altLang="en-US" dirty="0" smtClean="0"/>
              <a:t>개선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r>
              <a:rPr lang="en-US" altLang="ko-KR" dirty="0" smtClean="0"/>
              <a:t>ICTs</a:t>
            </a:r>
            <a:r>
              <a:rPr lang="ko-KR" altLang="en-US" dirty="0"/>
              <a:t>를 사용하여 정부일의 </a:t>
            </a:r>
            <a:r>
              <a:rPr lang="ko-KR" altLang="en-US" dirty="0" smtClean="0"/>
              <a:t>혁신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r>
              <a:rPr lang="ko-KR" altLang="en-US" dirty="0" smtClean="0"/>
              <a:t>정치와 </a:t>
            </a:r>
            <a:r>
              <a:rPr lang="ko-KR" altLang="en-US" dirty="0"/>
              <a:t>사회구조의 </a:t>
            </a:r>
            <a:r>
              <a:rPr lang="ko-KR" altLang="en-US" dirty="0" smtClean="0"/>
              <a:t>변화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r>
              <a:rPr lang="en-US" altLang="ko-KR" dirty="0" smtClean="0"/>
              <a:t>ICTs</a:t>
            </a:r>
            <a:r>
              <a:rPr lang="ko-KR" altLang="en-US" dirty="0"/>
              <a:t>를 사용하여 정부일에 </a:t>
            </a:r>
            <a:r>
              <a:rPr lang="ko-KR" altLang="en-US" dirty="0" smtClean="0"/>
              <a:t>시민참가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유비쿼터스의</a:t>
            </a:r>
            <a:r>
              <a:rPr lang="ko-KR" altLang="en-US" dirty="0" smtClean="0"/>
              <a:t> 개념 및 특</a:t>
            </a:r>
            <a:r>
              <a:rPr lang="ko-KR" altLang="en-US" dirty="0"/>
              <a:t>징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개념</a:t>
            </a:r>
            <a:r>
              <a:rPr lang="en-US" altLang="ko-KR" dirty="0"/>
              <a:t>: </a:t>
            </a:r>
            <a:r>
              <a:rPr lang="ko-KR" altLang="en-US" dirty="0" err="1"/>
              <a:t>유비쿼터스란</a:t>
            </a:r>
            <a:r>
              <a:rPr lang="ko-KR" altLang="en-US" dirty="0"/>
              <a:t> 물이나 공기처럼 시공을 초월해 ‘언제 어디에나 존재한다</a:t>
            </a:r>
            <a:r>
              <a:rPr lang="en-US" altLang="ko-KR" dirty="0"/>
              <a:t>.'</a:t>
            </a:r>
            <a:r>
              <a:rPr lang="ko-KR" altLang="en-US" dirty="0"/>
              <a:t>는 뜻의 라틴어</a:t>
            </a:r>
            <a:r>
              <a:rPr lang="en-US" altLang="ko-KR" dirty="0"/>
              <a:t>(</a:t>
            </a:r>
            <a:r>
              <a:rPr lang="ko-KR" altLang="en-US" dirty="0"/>
              <a:t>語</a:t>
            </a:r>
            <a:r>
              <a:rPr lang="en-US" altLang="ko-KR" dirty="0"/>
              <a:t>)</a:t>
            </a:r>
            <a:r>
              <a:rPr lang="ko-KR" altLang="en-US" dirty="0"/>
              <a:t>로</a:t>
            </a:r>
            <a:r>
              <a:rPr lang="en-US" altLang="ko-KR" dirty="0"/>
              <a:t>, </a:t>
            </a:r>
            <a:r>
              <a:rPr lang="ko-KR" altLang="en-US" dirty="0"/>
              <a:t>사용자가 컴퓨터나 네트워크를 의식하지 않고 장소에 상관없이 자유롭게 네트워크에 접속할 수 있는 환경을 말한다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en-US" altLang="ko-KR" dirty="0" smtClean="0"/>
          </a:p>
          <a:p>
            <a:r>
              <a:rPr lang="ko-KR" altLang="en-US" dirty="0" smtClean="0"/>
              <a:t>특징</a:t>
            </a:r>
            <a:r>
              <a:rPr lang="en-US" altLang="ko-KR" dirty="0"/>
              <a:t>: </a:t>
            </a:r>
            <a:r>
              <a:rPr lang="ko-KR" altLang="en-US" dirty="0" smtClean="0"/>
              <a:t>모든 정보를 </a:t>
            </a:r>
            <a:r>
              <a:rPr lang="ko-KR" altLang="en-US" dirty="0"/>
              <a:t>쉽게 </a:t>
            </a:r>
            <a:r>
              <a:rPr lang="ko-KR" altLang="en-US" dirty="0" smtClean="0"/>
              <a:t>얻을 수 있다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         </a:t>
            </a:r>
            <a:r>
              <a:rPr lang="ko-KR" altLang="en-US" dirty="0" smtClean="0"/>
              <a:t>최적의 </a:t>
            </a:r>
            <a:r>
              <a:rPr lang="ko-KR" altLang="en-US" dirty="0"/>
              <a:t>환경을 </a:t>
            </a:r>
            <a:r>
              <a:rPr lang="ko-KR" altLang="en-US" dirty="0" smtClean="0"/>
              <a:t>제공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유비쿼터스</a:t>
            </a:r>
            <a:r>
              <a:rPr lang="ko-KR" altLang="en-US" dirty="0" smtClean="0"/>
              <a:t> 컴퓨팅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err="1" smtClean="0"/>
              <a:t>유비쿼터스</a:t>
            </a:r>
            <a:r>
              <a:rPr lang="ko-KR" altLang="en-US" dirty="0" smtClean="0"/>
              <a:t> 컴퓨팅 환경은 컴퓨팅 네트워크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디지털 장치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그리고 공공서비스의 관점에서 정보 사회와 다른 사회 구조로 변화 시킬 것이다</a:t>
            </a:r>
            <a:r>
              <a:rPr lang="en-US" altLang="ko-KR" dirty="0" smtClean="0"/>
              <a:t>. 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특성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1)</a:t>
            </a:r>
            <a:r>
              <a:rPr lang="ko-KR" altLang="en-US" dirty="0" smtClean="0"/>
              <a:t>물질적인 모든 디지털 장치들과 인간은 서로 연결 되어있다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2)</a:t>
            </a:r>
            <a:r>
              <a:rPr lang="ko-KR" altLang="en-US" dirty="0" err="1" smtClean="0"/>
              <a:t>유비쿼터스</a:t>
            </a:r>
            <a:r>
              <a:rPr lang="ko-KR" altLang="en-US" dirty="0" smtClean="0"/>
              <a:t> 컴퓨팅은 </a:t>
            </a:r>
            <a:r>
              <a:rPr lang="ko-KR" altLang="en-US" dirty="0" err="1" smtClean="0"/>
              <a:t>시샐활과</a:t>
            </a:r>
            <a:r>
              <a:rPr lang="ko-KR" altLang="en-US" dirty="0" smtClean="0"/>
              <a:t> 사물 눈에 보이지 않는 모든 것에 포함되어             있다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 smtClean="0"/>
              <a:t>3)</a:t>
            </a:r>
            <a:r>
              <a:rPr lang="ko-KR" altLang="en-US" dirty="0" err="1" smtClean="0"/>
              <a:t>유비쿼터스</a:t>
            </a:r>
            <a:r>
              <a:rPr lang="ko-KR" altLang="en-US" dirty="0" smtClean="0"/>
              <a:t> 컴퓨팅은 사용자 또는 시민들에게 맞추어진 환경과 실생활에 이용 가능 한 서비스를 제공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유비쿼터스</a:t>
            </a:r>
            <a:r>
              <a:rPr lang="ko-KR" altLang="en-US" dirty="0" smtClean="0"/>
              <a:t> 도시사례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제주는 </a:t>
            </a:r>
            <a:r>
              <a:rPr lang="en-US" altLang="ko-KR" dirty="0"/>
              <a:t>'Cool town city'</a:t>
            </a:r>
            <a:r>
              <a:rPr lang="ko-KR" altLang="en-US" dirty="0"/>
              <a:t>그리고 </a:t>
            </a:r>
            <a:r>
              <a:rPr lang="en-US" altLang="ko-KR" dirty="0"/>
              <a:t>Cool Travel city </a:t>
            </a:r>
            <a:endParaRPr lang="ko-KR" altLang="en-US" dirty="0"/>
          </a:p>
          <a:p>
            <a:r>
              <a:rPr lang="ko-KR" altLang="en-US" dirty="0"/>
              <a:t>광주 </a:t>
            </a:r>
            <a:r>
              <a:rPr lang="en-US" altLang="ko-KR" dirty="0"/>
              <a:t>: U-</a:t>
            </a:r>
            <a:r>
              <a:rPr lang="ko-KR" altLang="en-US" dirty="0"/>
              <a:t>문화산업</a:t>
            </a:r>
            <a:r>
              <a:rPr lang="en-US" altLang="ko-KR" dirty="0"/>
              <a:t>,U-</a:t>
            </a:r>
            <a:r>
              <a:rPr lang="ko-KR" altLang="en-US" dirty="0"/>
              <a:t>상업</a:t>
            </a:r>
            <a:r>
              <a:rPr lang="en-US" altLang="ko-KR" dirty="0"/>
              <a:t>,U-</a:t>
            </a:r>
            <a:r>
              <a:rPr lang="ko-KR" altLang="en-US" dirty="0"/>
              <a:t>안전프로젝트 등과 같은 문화</a:t>
            </a:r>
            <a:r>
              <a:rPr lang="en-US" altLang="ko-KR" dirty="0"/>
              <a:t>, </a:t>
            </a:r>
            <a:r>
              <a:rPr lang="ko-KR" altLang="en-US" dirty="0"/>
              <a:t>혁신</a:t>
            </a:r>
            <a:r>
              <a:rPr lang="en-US" altLang="ko-KR" dirty="0"/>
              <a:t>, </a:t>
            </a:r>
            <a:r>
              <a:rPr lang="ko-KR" altLang="en-US" dirty="0"/>
              <a:t>산업의 </a:t>
            </a:r>
            <a:r>
              <a:rPr lang="ko-KR" altLang="en-US" dirty="0" err="1"/>
              <a:t>유비쿼터스</a:t>
            </a:r>
            <a:r>
              <a:rPr lang="ko-KR" altLang="en-US" dirty="0"/>
              <a:t> 프로젝트 추진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u </a:t>
            </a:r>
            <a:r>
              <a:rPr lang="en-US" altLang="ko-KR" dirty="0"/>
              <a:t>- city </a:t>
            </a:r>
            <a:r>
              <a:rPr lang="ko-KR" altLang="en-US" dirty="0"/>
              <a:t>구축을 위해서는</a:t>
            </a:r>
          </a:p>
          <a:p>
            <a:pPr>
              <a:buNone/>
            </a:pPr>
            <a:r>
              <a:rPr lang="ko-KR" altLang="en-US" dirty="0"/>
              <a:t>① 무선 네트워크를 구축</a:t>
            </a:r>
            <a:r>
              <a:rPr lang="en-US" altLang="ko-KR" dirty="0"/>
              <a:t>, ubiquitous </a:t>
            </a:r>
            <a:r>
              <a:rPr lang="ko-KR" altLang="en-US" dirty="0"/>
              <a:t>도시를 구축해야 한다</a:t>
            </a:r>
            <a:r>
              <a:rPr lang="en-US" altLang="ko-KR" dirty="0"/>
              <a:t>.</a:t>
            </a:r>
            <a:endParaRPr lang="ko-KR" altLang="en-US" dirty="0"/>
          </a:p>
          <a:p>
            <a:pPr>
              <a:buNone/>
            </a:pPr>
            <a:r>
              <a:rPr lang="ko-KR" altLang="en-US" dirty="0"/>
              <a:t>② 지리적 토지 등 참조된 통계정보 시스템</a:t>
            </a:r>
            <a:r>
              <a:rPr lang="en-US" altLang="ko-KR" dirty="0"/>
              <a:t>, </a:t>
            </a:r>
            <a:r>
              <a:rPr lang="ko-KR" altLang="en-US" dirty="0"/>
              <a:t>주택</a:t>
            </a:r>
            <a:r>
              <a:rPr lang="en-US" altLang="ko-KR" dirty="0"/>
              <a:t>, </a:t>
            </a:r>
            <a:r>
              <a:rPr lang="ko-KR" altLang="en-US" dirty="0"/>
              <a:t>환경</a:t>
            </a:r>
            <a:r>
              <a:rPr lang="en-US" altLang="ko-KR" dirty="0"/>
              <a:t>, </a:t>
            </a:r>
            <a:r>
              <a:rPr lang="ko-KR" altLang="en-US" dirty="0"/>
              <a:t>교통이 설립 되어야 한다</a:t>
            </a:r>
            <a:r>
              <a:rPr lang="en-US" altLang="ko-KR" dirty="0"/>
              <a:t>.</a:t>
            </a:r>
            <a:endParaRPr lang="ko-KR" altLang="en-US" dirty="0"/>
          </a:p>
          <a:p>
            <a:pPr>
              <a:buNone/>
            </a:pPr>
            <a:r>
              <a:rPr lang="ko-KR" altLang="en-US" dirty="0"/>
              <a:t>③ 데이터베이스 및 데이터 장치를 통합해야 한다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유</a:t>
            </a:r>
            <a:r>
              <a:rPr lang="ko-KR" altLang="en-US" dirty="0" err="1" smtClean="0"/>
              <a:t>비쿼터스</a:t>
            </a:r>
            <a:r>
              <a:rPr lang="ko-KR" altLang="en-US" dirty="0" smtClean="0"/>
              <a:t> 구축사례</a:t>
            </a:r>
            <a:r>
              <a:rPr lang="en-US" altLang="ko-KR" dirty="0" smtClean="0"/>
              <a:t>(</a:t>
            </a:r>
            <a:r>
              <a:rPr lang="ko-KR" altLang="en-US" dirty="0" smtClean="0"/>
              <a:t>해외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dirty="0" smtClean="0"/>
              <a:t>1</a:t>
            </a:r>
            <a:r>
              <a:rPr lang="en-US" altLang="ko-KR" dirty="0"/>
              <a:t>.</a:t>
            </a:r>
            <a:r>
              <a:rPr lang="ko-KR" altLang="en-US" dirty="0"/>
              <a:t>미국 디트로이트의 지역사회 도서관</a:t>
            </a:r>
            <a:r>
              <a:rPr lang="en-US" altLang="ko-KR" dirty="0"/>
              <a:t>( </a:t>
            </a:r>
            <a:r>
              <a:rPr lang="ko-KR" altLang="en-US" dirty="0" smtClean="0"/>
              <a:t>모든 책에 </a:t>
            </a:r>
            <a:r>
              <a:rPr lang="ko-KR" altLang="en-US" dirty="0"/>
              <a:t>스마트 태그</a:t>
            </a:r>
            <a:r>
              <a:rPr lang="en-US" altLang="ko-KR" dirty="0"/>
              <a:t>(smart-tag)</a:t>
            </a:r>
            <a:r>
              <a:rPr lang="ko-KR" altLang="en-US" dirty="0"/>
              <a:t>을 부착시켜서 회 수가 </a:t>
            </a:r>
            <a:r>
              <a:rPr lang="en-US" altLang="ko-KR" dirty="0"/>
              <a:t>40% </a:t>
            </a:r>
            <a:r>
              <a:rPr lang="ko-KR" altLang="en-US" dirty="0"/>
              <a:t>정도 빨라지고 관리의 효율성을 갖게 됨</a:t>
            </a:r>
            <a:r>
              <a:rPr lang="en-US" altLang="ko-KR" dirty="0"/>
              <a:t>)</a:t>
            </a:r>
            <a:endParaRPr lang="ko-KR" altLang="en-US" dirty="0"/>
          </a:p>
          <a:p>
            <a:pPr>
              <a:buNone/>
            </a:pPr>
            <a:r>
              <a:rPr lang="en-US" altLang="ko-KR" dirty="0"/>
              <a:t>2.</a:t>
            </a:r>
            <a:r>
              <a:rPr lang="ko-KR" altLang="en-US" dirty="0"/>
              <a:t>영국의 </a:t>
            </a:r>
            <a:r>
              <a:rPr lang="ko-KR" altLang="en-US" dirty="0" err="1"/>
              <a:t>모바일</a:t>
            </a:r>
            <a:r>
              <a:rPr lang="ko-KR" altLang="en-US" dirty="0"/>
              <a:t> 경찰서 </a:t>
            </a:r>
            <a:r>
              <a:rPr lang="en-US" altLang="ko-KR" dirty="0"/>
              <a:t>(</a:t>
            </a:r>
            <a:r>
              <a:rPr lang="ko-KR" altLang="en-US" dirty="0"/>
              <a:t>첨단 무선통신망으로 </a:t>
            </a:r>
            <a:r>
              <a:rPr lang="ko-KR" altLang="en-US" dirty="0" smtClean="0"/>
              <a:t>범죄자 </a:t>
            </a:r>
            <a:r>
              <a:rPr lang="en-US" altLang="ko-KR" dirty="0"/>
              <a:t>DB </a:t>
            </a:r>
            <a:r>
              <a:rPr lang="ko-KR" altLang="en-US" dirty="0"/>
              <a:t>검색함으로써 범죄 소탕과 예방에 </a:t>
            </a:r>
            <a:r>
              <a:rPr lang="ko-KR" altLang="en-US" dirty="0" smtClean="0"/>
              <a:t>큰 효과를 </a:t>
            </a:r>
            <a:r>
              <a:rPr lang="ko-KR" altLang="en-US" dirty="0"/>
              <a:t>보고 있음</a:t>
            </a:r>
            <a:r>
              <a:rPr lang="en-US" altLang="ko-KR" dirty="0"/>
              <a:t>)</a:t>
            </a:r>
            <a:endParaRPr lang="ko-KR" altLang="en-US" dirty="0"/>
          </a:p>
          <a:p>
            <a:pPr>
              <a:buNone/>
            </a:pPr>
            <a:r>
              <a:rPr lang="en-US" altLang="ko-KR" dirty="0"/>
              <a:t>3.</a:t>
            </a:r>
            <a:r>
              <a:rPr lang="ko-KR" altLang="en-US" dirty="0"/>
              <a:t>일본의 논스톱 자동 요금지불 시스템</a:t>
            </a:r>
            <a:r>
              <a:rPr lang="en-US" altLang="ko-KR" dirty="0"/>
              <a:t>( </a:t>
            </a:r>
            <a:r>
              <a:rPr lang="ko-KR" altLang="en-US" dirty="0"/>
              <a:t>일본의 경우 </a:t>
            </a:r>
            <a:r>
              <a:rPr lang="en-US" altLang="ko-KR" dirty="0"/>
              <a:t>ITS(</a:t>
            </a:r>
            <a:r>
              <a:rPr lang="ko-KR" altLang="en-US" dirty="0"/>
              <a:t>고속도로교통시스템</a:t>
            </a:r>
            <a:r>
              <a:rPr lang="en-US" altLang="ko-KR" dirty="0"/>
              <a:t>)</a:t>
            </a:r>
            <a:r>
              <a:rPr lang="ko-KR" altLang="en-US" dirty="0"/>
              <a:t>의 일부 시스템은 상용화되어 있으며</a:t>
            </a:r>
            <a:r>
              <a:rPr lang="en-US" altLang="ko-KR" dirty="0"/>
              <a:t>, </a:t>
            </a:r>
            <a:r>
              <a:rPr lang="ko-KR" altLang="en-US" dirty="0" smtClean="0"/>
              <a:t>교통지체 정보 등을 </a:t>
            </a:r>
            <a:r>
              <a:rPr lang="ko-KR" altLang="en-US" dirty="0"/>
              <a:t>운전자에게 실시간으로 제공하는 “도로교통정보시스템”을 도입으로 현재</a:t>
            </a:r>
            <a:r>
              <a:rPr lang="en-US" altLang="ko-KR" dirty="0"/>
              <a:t>37</a:t>
            </a:r>
            <a:r>
              <a:rPr lang="ko-KR" altLang="en-US" dirty="0"/>
              <a:t>개 도시의 일반도로 및 전국 고속도로에 제공됨</a:t>
            </a:r>
            <a:r>
              <a:rPr lang="en-US" altLang="ko-KR" dirty="0"/>
              <a:t>)</a:t>
            </a:r>
            <a:endParaRPr lang="ko-KR" altLang="en-US" dirty="0"/>
          </a:p>
          <a:p>
            <a:endParaRPr lang="ko-KR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 err="1" smtClean="0"/>
              <a:t>유비쿼터스</a:t>
            </a:r>
            <a:r>
              <a:rPr lang="ko-KR" altLang="en-US" sz="2800" dirty="0" smtClean="0"/>
              <a:t> 지방정부 </a:t>
            </a:r>
            <a:r>
              <a:rPr lang="ko-KR" altLang="en-US" sz="2800" dirty="0" err="1" smtClean="0"/>
              <a:t>구축을위한</a:t>
            </a:r>
            <a:r>
              <a:rPr lang="ko-KR" altLang="en-US" sz="2800" dirty="0" smtClean="0"/>
              <a:t> 정책방향</a:t>
            </a:r>
            <a:endParaRPr lang="ko-KR" altLang="en-US" sz="28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altLang="ko-KR" sz="4100" dirty="0" smtClean="0"/>
              <a:t>1</a:t>
            </a:r>
            <a:r>
              <a:rPr lang="en-US" altLang="ko-KR" sz="4100" dirty="0"/>
              <a:t>. </a:t>
            </a:r>
            <a:r>
              <a:rPr lang="ko-KR" altLang="en-US" sz="4100" dirty="0"/>
              <a:t>정보기술과 적용</a:t>
            </a:r>
          </a:p>
          <a:p>
            <a:pPr>
              <a:buNone/>
            </a:pPr>
            <a:r>
              <a:rPr lang="en-US" altLang="ko-KR" sz="4100" dirty="0" smtClean="0"/>
              <a:t>-</a:t>
            </a:r>
            <a:r>
              <a:rPr lang="ko-KR" altLang="en-US" sz="4100" dirty="0"/>
              <a:t>고속 통신 네트워크와 인터넷을 </a:t>
            </a:r>
            <a:r>
              <a:rPr lang="ko-KR" altLang="en-US" sz="4100" dirty="0" smtClean="0"/>
              <a:t>기반으로 한 </a:t>
            </a:r>
            <a:r>
              <a:rPr lang="ko-KR" altLang="en-US" sz="4100" dirty="0" err="1"/>
              <a:t>유비쿼터스</a:t>
            </a:r>
            <a:r>
              <a:rPr lang="ko-KR" altLang="en-US" sz="4100" dirty="0"/>
              <a:t> 컴퓨팅</a:t>
            </a:r>
          </a:p>
          <a:p>
            <a:pPr>
              <a:buNone/>
            </a:pPr>
            <a:r>
              <a:rPr lang="ko-KR" altLang="en-US" sz="4100" dirty="0" smtClean="0"/>
              <a:t> 기술확대</a:t>
            </a:r>
            <a:endParaRPr lang="ko-KR" altLang="en-US" sz="4100" dirty="0"/>
          </a:p>
          <a:p>
            <a:pPr>
              <a:buNone/>
            </a:pPr>
            <a:r>
              <a:rPr lang="en-US" altLang="ko-KR" sz="4100" dirty="0" smtClean="0"/>
              <a:t>2</a:t>
            </a:r>
            <a:r>
              <a:rPr lang="en-US" altLang="ko-KR" sz="4100" dirty="0"/>
              <a:t>. </a:t>
            </a:r>
            <a:r>
              <a:rPr lang="ko-KR" altLang="en-US" sz="4100" dirty="0"/>
              <a:t>디지털 장치와 기초데이터베이스의 통합 </a:t>
            </a:r>
          </a:p>
          <a:p>
            <a:pPr>
              <a:buNone/>
            </a:pPr>
            <a:r>
              <a:rPr lang="en-US" altLang="ko-KR" sz="4100" dirty="0"/>
              <a:t> </a:t>
            </a:r>
            <a:r>
              <a:rPr lang="en-US" altLang="ko-KR" sz="4100" dirty="0" smtClean="0"/>
              <a:t>  </a:t>
            </a:r>
            <a:r>
              <a:rPr lang="ko-KR" altLang="en-US" sz="4100" dirty="0" smtClean="0"/>
              <a:t>시간과 </a:t>
            </a:r>
            <a:r>
              <a:rPr lang="ko-KR" altLang="en-US" sz="4100" dirty="0"/>
              <a:t>공간의 </a:t>
            </a:r>
            <a:r>
              <a:rPr lang="ko-KR" altLang="en-US" sz="4100" dirty="0" smtClean="0"/>
              <a:t>제약 없이 </a:t>
            </a:r>
            <a:r>
              <a:rPr lang="ko-KR" altLang="en-US" sz="4100" dirty="0"/>
              <a:t>일정한 서비스제공을 위한 인터넷과 같은 컴퓨터 네트워크</a:t>
            </a:r>
            <a:r>
              <a:rPr lang="en-US" altLang="ko-KR" sz="4100" dirty="0"/>
              <a:t>, TV</a:t>
            </a:r>
            <a:r>
              <a:rPr lang="ko-KR" altLang="en-US" sz="4100" dirty="0"/>
              <a:t>교육네트워크</a:t>
            </a:r>
            <a:r>
              <a:rPr lang="en-US" altLang="ko-KR" sz="4100" dirty="0"/>
              <a:t>, </a:t>
            </a:r>
            <a:r>
              <a:rPr lang="ko-KR" altLang="en-US" sz="4100" dirty="0"/>
              <a:t>무선네트워크를 통합</a:t>
            </a:r>
          </a:p>
          <a:p>
            <a:pPr>
              <a:buNone/>
            </a:pPr>
            <a:r>
              <a:rPr lang="en-US" altLang="ko-KR" sz="4100" dirty="0" smtClean="0"/>
              <a:t>3</a:t>
            </a:r>
            <a:r>
              <a:rPr lang="en-US" altLang="ko-KR" sz="4100" dirty="0"/>
              <a:t>. </a:t>
            </a:r>
            <a:r>
              <a:rPr lang="ko-KR" altLang="en-US" sz="4100" dirty="0"/>
              <a:t>공공서비스의 </a:t>
            </a:r>
            <a:r>
              <a:rPr lang="ko-KR" altLang="en-US" sz="4100" dirty="0" smtClean="0"/>
              <a:t>통합</a:t>
            </a:r>
            <a:endParaRPr lang="en-US" altLang="ko-KR" sz="4100" dirty="0" smtClean="0"/>
          </a:p>
          <a:p>
            <a:pPr>
              <a:buNone/>
            </a:pPr>
            <a:r>
              <a:rPr lang="en-US" altLang="ko-KR" sz="4100" dirty="0"/>
              <a:t> </a:t>
            </a:r>
            <a:r>
              <a:rPr lang="en-US" altLang="ko-KR" sz="4100" dirty="0" smtClean="0"/>
              <a:t>  </a:t>
            </a:r>
            <a:r>
              <a:rPr lang="ko-KR" altLang="en-US" sz="4100" dirty="0" err="1" smtClean="0"/>
              <a:t>유비쿼터스</a:t>
            </a:r>
            <a:r>
              <a:rPr lang="ko-KR" altLang="en-US" sz="4100" dirty="0" smtClean="0"/>
              <a:t> </a:t>
            </a:r>
            <a:r>
              <a:rPr lang="ko-KR" altLang="en-US" sz="4100" dirty="0"/>
              <a:t>컴퓨팅 환경을 기초한 정부서비스정책은 </a:t>
            </a:r>
            <a:r>
              <a:rPr lang="ko-KR" altLang="en-US" sz="4100" dirty="0" smtClean="0"/>
              <a:t>서비스</a:t>
            </a:r>
            <a:r>
              <a:rPr lang="en-US" altLang="ko-KR" sz="4100" dirty="0" smtClean="0"/>
              <a:t> </a:t>
            </a:r>
            <a:r>
              <a:rPr lang="ko-KR" altLang="en-US" sz="4100" dirty="0" smtClean="0"/>
              <a:t>제공 </a:t>
            </a:r>
            <a:r>
              <a:rPr lang="ko-KR" altLang="en-US" sz="4100" dirty="0"/>
              <a:t>방법</a:t>
            </a:r>
            <a:r>
              <a:rPr lang="en-US" altLang="ko-KR" sz="4100" dirty="0"/>
              <a:t>, </a:t>
            </a:r>
            <a:r>
              <a:rPr lang="ko-KR" altLang="en-US" sz="4100" dirty="0"/>
              <a:t>장치</a:t>
            </a:r>
            <a:r>
              <a:rPr lang="en-US" altLang="ko-KR" sz="4100" dirty="0"/>
              <a:t>, </a:t>
            </a:r>
            <a:r>
              <a:rPr lang="ko-KR" altLang="en-US" sz="4100" dirty="0"/>
              <a:t>내용의 면에서 공공서비스의 지능성에 </a:t>
            </a:r>
            <a:r>
              <a:rPr lang="ko-KR" altLang="en-US" sz="4100" dirty="0" smtClean="0"/>
              <a:t>초점</a:t>
            </a:r>
            <a:endParaRPr lang="en-US" altLang="ko-KR" sz="4100" dirty="0" smtClean="0"/>
          </a:p>
          <a:p>
            <a:pPr>
              <a:buNone/>
            </a:pPr>
            <a:r>
              <a:rPr lang="en-US" altLang="ko-KR" sz="4100" dirty="0" smtClean="0"/>
              <a:t>4</a:t>
            </a:r>
            <a:r>
              <a:rPr lang="en-US" altLang="ko-KR" sz="4100" dirty="0"/>
              <a:t>. </a:t>
            </a:r>
            <a:r>
              <a:rPr lang="ko-KR" altLang="en-US" sz="4100" dirty="0"/>
              <a:t>디지털 통합을 위한 법과 시스템</a:t>
            </a:r>
          </a:p>
          <a:p>
            <a:pPr>
              <a:buNone/>
            </a:pPr>
            <a:r>
              <a:rPr lang="en-US" altLang="ko-KR" sz="4100" dirty="0"/>
              <a:t> </a:t>
            </a:r>
            <a:r>
              <a:rPr lang="en-US" altLang="ko-KR" sz="4100" dirty="0" smtClean="0"/>
              <a:t>  </a:t>
            </a:r>
            <a:r>
              <a:rPr lang="ko-KR" altLang="en-US" sz="4100" dirty="0" smtClean="0"/>
              <a:t>시민복지를 </a:t>
            </a:r>
            <a:r>
              <a:rPr lang="ko-KR" altLang="en-US" sz="4100" dirty="0"/>
              <a:t>위한 </a:t>
            </a:r>
            <a:r>
              <a:rPr lang="ko-KR" altLang="en-US" sz="4100" dirty="0" err="1"/>
              <a:t>유비쿼터스</a:t>
            </a:r>
            <a:r>
              <a:rPr lang="ko-KR" altLang="en-US" sz="4100" dirty="0"/>
              <a:t> 지방자치체 구축을 위하여 </a:t>
            </a:r>
            <a:r>
              <a:rPr lang="ko-KR" altLang="en-US" sz="4100" dirty="0" smtClean="0"/>
              <a:t>디지털통합에 </a:t>
            </a:r>
            <a:r>
              <a:rPr lang="ko-KR" altLang="en-US" sz="4100" dirty="0"/>
              <a:t>대한 법과 시스템은 설치</a:t>
            </a:r>
          </a:p>
          <a:p>
            <a:endParaRPr lang="ko-KR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51</TotalTime>
  <Words>497</Words>
  <Application>Microsoft Office PowerPoint</Application>
  <PresentationFormat>화면 슬라이드 쇼(4:3)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가을</vt:lpstr>
      <vt:lpstr>지방전자정부 유비쿼터스 공간 환경 구축에 대한 연구</vt:lpstr>
      <vt:lpstr>                     차례</vt:lpstr>
      <vt:lpstr>전자정부 정의</vt:lpstr>
      <vt:lpstr>전자정부의 발달</vt:lpstr>
      <vt:lpstr>유비쿼터스의 개념 및 특징</vt:lpstr>
      <vt:lpstr>유비쿼터스 컴퓨팅 </vt:lpstr>
      <vt:lpstr>유비쿼터스 도시사례</vt:lpstr>
      <vt:lpstr>유비쿼터스 구축사례(해외)</vt:lpstr>
      <vt:lpstr>유비쿼터스 지방정부 구축을위한 정책방향</vt:lpstr>
      <vt:lpstr>결론</vt:lpstr>
      <vt:lpstr>슬라이드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지방전자정부 유비쿼터스 공간 환경 구축에 대한 연구</dc:title>
  <dc:creator>s</dc:creator>
  <cp:lastModifiedBy>s</cp:lastModifiedBy>
  <cp:revision>6</cp:revision>
  <dcterms:created xsi:type="dcterms:W3CDTF">2009-06-11T06:32:50Z</dcterms:created>
  <dcterms:modified xsi:type="dcterms:W3CDTF">2009-06-11T07:24:35Z</dcterms:modified>
</cp:coreProperties>
</file>