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E654F9-3EC5-4148-8A91-74D27C86DEF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BFA712B-215B-4D52-93AE-FB0B1C3CC0BF}">
      <dgm:prSet phldrT="[텍스트]" custT="1"/>
      <dgm:spPr/>
      <dgm:t>
        <a:bodyPr/>
        <a:lstStyle/>
        <a:p>
          <a:pPr latinLnBrk="1"/>
          <a:r>
            <a:rPr lang="en-US" altLang="ko-KR" sz="4800" dirty="0" smtClean="0">
              <a:solidFill>
                <a:schemeClr val="tx1">
                  <a:lumMod val="95000"/>
                </a:schemeClr>
              </a:solidFill>
              <a:latin typeface="휴먼매직체" pitchFamily="18" charset="-127"/>
              <a:ea typeface="휴먼매직체" pitchFamily="18" charset="-127"/>
            </a:rPr>
            <a:t>Introduction</a:t>
          </a:r>
          <a:endParaRPr lang="ko-KR" altLang="en-US" sz="4800" dirty="0">
            <a:solidFill>
              <a:schemeClr val="tx1">
                <a:lumMod val="95000"/>
              </a:schemeClr>
            </a:solidFill>
            <a:latin typeface="휴먼매직체" pitchFamily="18" charset="-127"/>
            <a:ea typeface="휴먼매직체" pitchFamily="18" charset="-127"/>
          </a:endParaRPr>
        </a:p>
      </dgm:t>
    </dgm:pt>
    <dgm:pt modelId="{B96CB995-9A38-4108-A495-AD379B1B1F6A}" type="parTrans" cxnId="{CFB1EE2A-0FD8-4AF1-B075-39B6928958BB}">
      <dgm:prSet/>
      <dgm:spPr/>
      <dgm:t>
        <a:bodyPr/>
        <a:lstStyle/>
        <a:p>
          <a:pPr latinLnBrk="1"/>
          <a:endParaRPr lang="ko-KR" altLang="en-US"/>
        </a:p>
      </dgm:t>
    </dgm:pt>
    <dgm:pt modelId="{F6B15EA6-927D-4C77-8A65-67718A8E9CD0}" type="sibTrans" cxnId="{CFB1EE2A-0FD8-4AF1-B075-39B6928958BB}">
      <dgm:prSet/>
      <dgm:spPr/>
      <dgm:t>
        <a:bodyPr/>
        <a:lstStyle/>
        <a:p>
          <a:pPr latinLnBrk="1"/>
          <a:endParaRPr lang="ko-KR" altLang="en-US"/>
        </a:p>
      </dgm:t>
    </dgm:pt>
    <dgm:pt modelId="{439C193E-695A-4019-ADDC-D5ACF0C599DF}">
      <dgm:prSet phldrT="[텍스트]" custT="1"/>
      <dgm:spPr/>
      <dgm:t>
        <a:bodyPr/>
        <a:lstStyle/>
        <a:p>
          <a:pPr latinLnBrk="1"/>
          <a:r>
            <a:rPr lang="en-US" sz="3400" dirty="0" smtClean="0">
              <a:latin typeface="휴먼매직체" pitchFamily="18" charset="-127"/>
              <a:ea typeface="휴먼매직체" pitchFamily="18" charset="-127"/>
            </a:rPr>
            <a:t>Major Economic Trends </a:t>
          </a:r>
          <a:r>
            <a:rPr lang="en-US" altLang="ko-KR" sz="3400" dirty="0" smtClean="0"/>
            <a:t>Ⅰ </a:t>
          </a:r>
          <a:endParaRPr lang="ko-KR" altLang="en-US" sz="3400" dirty="0">
            <a:latin typeface="휴먼매직체" pitchFamily="18" charset="-127"/>
            <a:ea typeface="휴먼매직체" pitchFamily="18" charset="-127"/>
          </a:endParaRPr>
        </a:p>
      </dgm:t>
    </dgm:pt>
    <dgm:pt modelId="{FABE481D-A17E-4D82-91CB-28AA6764BA5C}" type="parTrans" cxnId="{12010B63-930C-4F0D-8008-AE7B54CC8FF4}">
      <dgm:prSet/>
      <dgm:spPr/>
      <dgm:t>
        <a:bodyPr/>
        <a:lstStyle/>
        <a:p>
          <a:pPr latinLnBrk="1"/>
          <a:endParaRPr lang="ko-KR" altLang="en-US"/>
        </a:p>
      </dgm:t>
    </dgm:pt>
    <dgm:pt modelId="{4EF8413C-F5F5-4632-A796-BA0A89EB687F}" type="sibTrans" cxnId="{12010B63-930C-4F0D-8008-AE7B54CC8FF4}">
      <dgm:prSet/>
      <dgm:spPr/>
      <dgm:t>
        <a:bodyPr/>
        <a:lstStyle/>
        <a:p>
          <a:pPr latinLnBrk="1"/>
          <a:endParaRPr lang="ko-KR" altLang="en-US"/>
        </a:p>
      </dgm:t>
    </dgm:pt>
    <dgm:pt modelId="{008852F8-D839-4C8F-9E11-E5C9150E2A2D}">
      <dgm:prSet phldrT="[텍스트]" custT="1"/>
      <dgm:spPr/>
      <dgm:t>
        <a:bodyPr/>
        <a:lstStyle/>
        <a:p>
          <a:pPr latinLnBrk="1"/>
          <a:r>
            <a:rPr lang="en-US" sz="3400" dirty="0" smtClean="0">
              <a:latin typeface="휴먼매직체" pitchFamily="18" charset="-127"/>
              <a:ea typeface="휴먼매직체" pitchFamily="18" charset="-127"/>
            </a:rPr>
            <a:t>Major Economic Trends </a:t>
          </a:r>
          <a:r>
            <a:rPr lang="en-US" altLang="ko-KR" sz="3400" dirty="0" smtClean="0"/>
            <a:t>Ⅱ </a:t>
          </a:r>
          <a:endParaRPr lang="ko-KR" altLang="en-US" sz="3400" dirty="0">
            <a:latin typeface="휴먼매직체" pitchFamily="18" charset="-127"/>
            <a:ea typeface="휴먼매직체" pitchFamily="18" charset="-127"/>
          </a:endParaRPr>
        </a:p>
      </dgm:t>
    </dgm:pt>
    <dgm:pt modelId="{9A46FD71-1701-4451-B333-E06E358F9767}" type="parTrans" cxnId="{1607E0E5-26AD-474E-9ED4-42045C965B89}">
      <dgm:prSet/>
      <dgm:spPr/>
      <dgm:t>
        <a:bodyPr/>
        <a:lstStyle/>
        <a:p>
          <a:pPr latinLnBrk="1"/>
          <a:endParaRPr lang="ko-KR" altLang="en-US"/>
        </a:p>
      </dgm:t>
    </dgm:pt>
    <dgm:pt modelId="{94A9B2DF-1257-47DD-A695-88F363C16FD1}" type="sibTrans" cxnId="{1607E0E5-26AD-474E-9ED4-42045C965B89}">
      <dgm:prSet/>
      <dgm:spPr/>
      <dgm:t>
        <a:bodyPr/>
        <a:lstStyle/>
        <a:p>
          <a:pPr latinLnBrk="1"/>
          <a:endParaRPr lang="ko-KR" altLang="en-US"/>
        </a:p>
      </dgm:t>
    </dgm:pt>
    <dgm:pt modelId="{C0BDE3DB-0414-4A3D-878D-5D0F724EAF99}" type="pres">
      <dgm:prSet presAssocID="{EFE654F9-3EC5-4148-8A91-74D27C86DE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4FF743B-02C5-47F9-A813-569C56A294C5}" type="pres">
      <dgm:prSet presAssocID="{6BFA712B-215B-4D52-93AE-FB0B1C3CC0BF}" presName="parentLin" presStyleCnt="0"/>
      <dgm:spPr/>
    </dgm:pt>
    <dgm:pt modelId="{0B23E2D2-0EDF-47A3-B19A-08224EC0A2B1}" type="pres">
      <dgm:prSet presAssocID="{6BFA712B-215B-4D52-93AE-FB0B1C3CC0BF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AC6E8B37-C4E5-4DE6-84A3-8DB3F87A3853}" type="pres">
      <dgm:prSet presAssocID="{6BFA712B-215B-4D52-93AE-FB0B1C3CC0BF}" presName="parentText" presStyleLbl="node1" presStyleIdx="0" presStyleCnt="3" custScaleX="105000" custLinFactNeighborX="7512" custLinFactNeighborY="-302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EB6D6E6-8925-47C7-8959-4626A272D9E2}" type="pres">
      <dgm:prSet presAssocID="{6BFA712B-215B-4D52-93AE-FB0B1C3CC0BF}" presName="negativeSpace" presStyleCnt="0"/>
      <dgm:spPr/>
    </dgm:pt>
    <dgm:pt modelId="{23835B17-F926-419E-839E-869FD26C40BF}" type="pres">
      <dgm:prSet presAssocID="{6BFA712B-215B-4D52-93AE-FB0B1C3CC0BF}" presName="childText" presStyleLbl="conFgAcc1" presStyleIdx="0" presStyleCnt="3">
        <dgm:presLayoutVars>
          <dgm:bulletEnabled val="1"/>
        </dgm:presLayoutVars>
      </dgm:prSet>
      <dgm:spPr/>
    </dgm:pt>
    <dgm:pt modelId="{B3F03911-03C5-4566-9996-49B93C05C208}" type="pres">
      <dgm:prSet presAssocID="{F6B15EA6-927D-4C77-8A65-67718A8E9CD0}" presName="spaceBetweenRectangles" presStyleCnt="0"/>
      <dgm:spPr/>
    </dgm:pt>
    <dgm:pt modelId="{F838F275-8F78-4C8F-AB9E-BAE8D7CB0A6B}" type="pres">
      <dgm:prSet presAssocID="{439C193E-695A-4019-ADDC-D5ACF0C599DF}" presName="parentLin" presStyleCnt="0"/>
      <dgm:spPr/>
    </dgm:pt>
    <dgm:pt modelId="{3E4CE9B4-85A1-4E17-9F6A-7B1E9CB9173B}" type="pres">
      <dgm:prSet presAssocID="{439C193E-695A-4019-ADDC-D5ACF0C599DF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1C67485-6D2B-446C-9293-81DE8D0F3B3B}" type="pres">
      <dgm:prSet presAssocID="{439C193E-695A-4019-ADDC-D5ACF0C599DF}" presName="parentText" presStyleLbl="node1" presStyleIdx="1" presStyleCnt="3" custScaleX="107497" custLinFactNeighborX="-9987" custLinFactNeighborY="-602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A74E21-03AB-4960-B736-9B542A2C77E7}" type="pres">
      <dgm:prSet presAssocID="{439C193E-695A-4019-ADDC-D5ACF0C599DF}" presName="negativeSpace" presStyleCnt="0"/>
      <dgm:spPr/>
    </dgm:pt>
    <dgm:pt modelId="{DCA7DE34-3A48-4FB9-8E34-D32A544E71A7}" type="pres">
      <dgm:prSet presAssocID="{439C193E-695A-4019-ADDC-D5ACF0C599DF}" presName="childText" presStyleLbl="conFgAcc1" presStyleIdx="1" presStyleCnt="3">
        <dgm:presLayoutVars>
          <dgm:bulletEnabled val="1"/>
        </dgm:presLayoutVars>
      </dgm:prSet>
      <dgm:spPr/>
    </dgm:pt>
    <dgm:pt modelId="{0EBBE9F4-09D9-44BA-91A7-9D7DAF4571E1}" type="pres">
      <dgm:prSet presAssocID="{4EF8413C-F5F5-4632-A796-BA0A89EB687F}" presName="spaceBetweenRectangles" presStyleCnt="0"/>
      <dgm:spPr/>
    </dgm:pt>
    <dgm:pt modelId="{6DD571FC-8DD4-4C8E-A11D-E252E465B4D8}" type="pres">
      <dgm:prSet presAssocID="{008852F8-D839-4C8F-9E11-E5C9150E2A2D}" presName="parentLin" presStyleCnt="0"/>
      <dgm:spPr/>
    </dgm:pt>
    <dgm:pt modelId="{83D10FBE-DC50-481A-9020-B5F1C7E30766}" type="pres">
      <dgm:prSet presAssocID="{008852F8-D839-4C8F-9E11-E5C9150E2A2D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7112D84A-EA29-42E6-BAD2-D2684FEBA3BC}" type="pres">
      <dgm:prSet presAssocID="{008852F8-D839-4C8F-9E11-E5C9150E2A2D}" presName="parentText" presStyleLbl="node1" presStyleIdx="2" presStyleCnt="3" custScaleX="1060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643AA8-620B-4601-BBA4-ABA3DD4BA23E}" type="pres">
      <dgm:prSet presAssocID="{008852F8-D839-4C8F-9E11-E5C9150E2A2D}" presName="negativeSpace" presStyleCnt="0"/>
      <dgm:spPr/>
    </dgm:pt>
    <dgm:pt modelId="{CD229861-40E5-4FF2-97C7-B928ADB64339}" type="pres">
      <dgm:prSet presAssocID="{008852F8-D839-4C8F-9E11-E5C9150E2A2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2B30733-2F5C-419F-9CC7-5EB995FEA281}" type="presOf" srcId="{008852F8-D839-4C8F-9E11-E5C9150E2A2D}" destId="{7112D84A-EA29-42E6-BAD2-D2684FEBA3BC}" srcOrd="1" destOrd="0" presId="urn:microsoft.com/office/officeart/2005/8/layout/list1"/>
    <dgm:cxn modelId="{CFB1EE2A-0FD8-4AF1-B075-39B6928958BB}" srcId="{EFE654F9-3EC5-4148-8A91-74D27C86DEF2}" destId="{6BFA712B-215B-4D52-93AE-FB0B1C3CC0BF}" srcOrd="0" destOrd="0" parTransId="{B96CB995-9A38-4108-A495-AD379B1B1F6A}" sibTransId="{F6B15EA6-927D-4C77-8A65-67718A8E9CD0}"/>
    <dgm:cxn modelId="{DB027826-095C-4768-8FF2-44CBDD1269B0}" type="presOf" srcId="{439C193E-695A-4019-ADDC-D5ACF0C599DF}" destId="{3E4CE9B4-85A1-4E17-9F6A-7B1E9CB9173B}" srcOrd="0" destOrd="0" presId="urn:microsoft.com/office/officeart/2005/8/layout/list1"/>
    <dgm:cxn modelId="{12010B63-930C-4F0D-8008-AE7B54CC8FF4}" srcId="{EFE654F9-3EC5-4148-8A91-74D27C86DEF2}" destId="{439C193E-695A-4019-ADDC-D5ACF0C599DF}" srcOrd="1" destOrd="0" parTransId="{FABE481D-A17E-4D82-91CB-28AA6764BA5C}" sibTransId="{4EF8413C-F5F5-4632-A796-BA0A89EB687F}"/>
    <dgm:cxn modelId="{BD3E9A7C-D74D-4CCA-9BF9-36AA10CA5F9E}" type="presOf" srcId="{6BFA712B-215B-4D52-93AE-FB0B1C3CC0BF}" destId="{0B23E2D2-0EDF-47A3-B19A-08224EC0A2B1}" srcOrd="0" destOrd="0" presId="urn:microsoft.com/office/officeart/2005/8/layout/list1"/>
    <dgm:cxn modelId="{5CAB9C20-66A4-4420-A11C-9EFD7A09D189}" type="presOf" srcId="{6BFA712B-215B-4D52-93AE-FB0B1C3CC0BF}" destId="{AC6E8B37-C4E5-4DE6-84A3-8DB3F87A3853}" srcOrd="1" destOrd="0" presId="urn:microsoft.com/office/officeart/2005/8/layout/list1"/>
    <dgm:cxn modelId="{1607E0E5-26AD-474E-9ED4-42045C965B89}" srcId="{EFE654F9-3EC5-4148-8A91-74D27C86DEF2}" destId="{008852F8-D839-4C8F-9E11-E5C9150E2A2D}" srcOrd="2" destOrd="0" parTransId="{9A46FD71-1701-4451-B333-E06E358F9767}" sibTransId="{94A9B2DF-1257-47DD-A695-88F363C16FD1}"/>
    <dgm:cxn modelId="{10B0A6F2-6FBD-4E25-B616-5ABBA796AE17}" type="presOf" srcId="{439C193E-695A-4019-ADDC-D5ACF0C599DF}" destId="{61C67485-6D2B-446C-9293-81DE8D0F3B3B}" srcOrd="1" destOrd="0" presId="urn:microsoft.com/office/officeart/2005/8/layout/list1"/>
    <dgm:cxn modelId="{AB90CB1E-7101-45E1-B91E-35745A427BC5}" type="presOf" srcId="{008852F8-D839-4C8F-9E11-E5C9150E2A2D}" destId="{83D10FBE-DC50-481A-9020-B5F1C7E30766}" srcOrd="0" destOrd="0" presId="urn:microsoft.com/office/officeart/2005/8/layout/list1"/>
    <dgm:cxn modelId="{3B6F05F4-C48F-4939-937E-B33D5F546846}" type="presOf" srcId="{EFE654F9-3EC5-4148-8A91-74D27C86DEF2}" destId="{C0BDE3DB-0414-4A3D-878D-5D0F724EAF99}" srcOrd="0" destOrd="0" presId="urn:microsoft.com/office/officeart/2005/8/layout/list1"/>
    <dgm:cxn modelId="{8325B770-7101-442F-BD2A-1D9294F3B868}" type="presParOf" srcId="{C0BDE3DB-0414-4A3D-878D-5D0F724EAF99}" destId="{24FF743B-02C5-47F9-A813-569C56A294C5}" srcOrd="0" destOrd="0" presId="urn:microsoft.com/office/officeart/2005/8/layout/list1"/>
    <dgm:cxn modelId="{7658B2EF-D8BC-4BCB-884D-F4490A0B13FC}" type="presParOf" srcId="{24FF743B-02C5-47F9-A813-569C56A294C5}" destId="{0B23E2D2-0EDF-47A3-B19A-08224EC0A2B1}" srcOrd="0" destOrd="0" presId="urn:microsoft.com/office/officeart/2005/8/layout/list1"/>
    <dgm:cxn modelId="{B6152132-DE4F-4212-9BF2-9DDCECE5ED9D}" type="presParOf" srcId="{24FF743B-02C5-47F9-A813-569C56A294C5}" destId="{AC6E8B37-C4E5-4DE6-84A3-8DB3F87A3853}" srcOrd="1" destOrd="0" presId="urn:microsoft.com/office/officeart/2005/8/layout/list1"/>
    <dgm:cxn modelId="{EF6A25E7-751F-4E6D-9E8F-718C1ABDB15D}" type="presParOf" srcId="{C0BDE3DB-0414-4A3D-878D-5D0F724EAF99}" destId="{AEB6D6E6-8925-47C7-8959-4626A272D9E2}" srcOrd="1" destOrd="0" presId="urn:microsoft.com/office/officeart/2005/8/layout/list1"/>
    <dgm:cxn modelId="{88ACEA1A-B3AC-40CE-8830-760BF7E42D83}" type="presParOf" srcId="{C0BDE3DB-0414-4A3D-878D-5D0F724EAF99}" destId="{23835B17-F926-419E-839E-869FD26C40BF}" srcOrd="2" destOrd="0" presId="urn:microsoft.com/office/officeart/2005/8/layout/list1"/>
    <dgm:cxn modelId="{C7441DA1-904D-4FBF-9172-59476E963A17}" type="presParOf" srcId="{C0BDE3DB-0414-4A3D-878D-5D0F724EAF99}" destId="{B3F03911-03C5-4566-9996-49B93C05C208}" srcOrd="3" destOrd="0" presId="urn:microsoft.com/office/officeart/2005/8/layout/list1"/>
    <dgm:cxn modelId="{6A7E7A0E-4C0E-4D56-A9C8-F650617361D0}" type="presParOf" srcId="{C0BDE3DB-0414-4A3D-878D-5D0F724EAF99}" destId="{F838F275-8F78-4C8F-AB9E-BAE8D7CB0A6B}" srcOrd="4" destOrd="0" presId="urn:microsoft.com/office/officeart/2005/8/layout/list1"/>
    <dgm:cxn modelId="{DD2C9CAC-2C0A-4DFD-8009-D9D2E30C3606}" type="presParOf" srcId="{F838F275-8F78-4C8F-AB9E-BAE8D7CB0A6B}" destId="{3E4CE9B4-85A1-4E17-9F6A-7B1E9CB9173B}" srcOrd="0" destOrd="0" presId="urn:microsoft.com/office/officeart/2005/8/layout/list1"/>
    <dgm:cxn modelId="{39E3AF16-B84E-46EB-ACF1-D0C3AFC60AD4}" type="presParOf" srcId="{F838F275-8F78-4C8F-AB9E-BAE8D7CB0A6B}" destId="{61C67485-6D2B-446C-9293-81DE8D0F3B3B}" srcOrd="1" destOrd="0" presId="urn:microsoft.com/office/officeart/2005/8/layout/list1"/>
    <dgm:cxn modelId="{A4ABD76F-66D2-4422-876E-D4EC58C5B076}" type="presParOf" srcId="{C0BDE3DB-0414-4A3D-878D-5D0F724EAF99}" destId="{02A74E21-03AB-4960-B736-9B542A2C77E7}" srcOrd="5" destOrd="0" presId="urn:microsoft.com/office/officeart/2005/8/layout/list1"/>
    <dgm:cxn modelId="{98430FBC-E0CB-4082-8389-CE35D3F5E4BE}" type="presParOf" srcId="{C0BDE3DB-0414-4A3D-878D-5D0F724EAF99}" destId="{DCA7DE34-3A48-4FB9-8E34-D32A544E71A7}" srcOrd="6" destOrd="0" presId="urn:microsoft.com/office/officeart/2005/8/layout/list1"/>
    <dgm:cxn modelId="{F11A16BE-74DA-4D07-BC80-9A89CEA8BF53}" type="presParOf" srcId="{C0BDE3DB-0414-4A3D-878D-5D0F724EAF99}" destId="{0EBBE9F4-09D9-44BA-91A7-9D7DAF4571E1}" srcOrd="7" destOrd="0" presId="urn:microsoft.com/office/officeart/2005/8/layout/list1"/>
    <dgm:cxn modelId="{BB3DB874-DC90-4088-82C1-0EE35567392B}" type="presParOf" srcId="{C0BDE3DB-0414-4A3D-878D-5D0F724EAF99}" destId="{6DD571FC-8DD4-4C8E-A11D-E252E465B4D8}" srcOrd="8" destOrd="0" presId="urn:microsoft.com/office/officeart/2005/8/layout/list1"/>
    <dgm:cxn modelId="{1CAB7213-5DAA-4271-BB3C-6A2EE48A5925}" type="presParOf" srcId="{6DD571FC-8DD4-4C8E-A11D-E252E465B4D8}" destId="{83D10FBE-DC50-481A-9020-B5F1C7E30766}" srcOrd="0" destOrd="0" presId="urn:microsoft.com/office/officeart/2005/8/layout/list1"/>
    <dgm:cxn modelId="{66918DA9-3F64-4F2B-AA1A-1A27B6187557}" type="presParOf" srcId="{6DD571FC-8DD4-4C8E-A11D-E252E465B4D8}" destId="{7112D84A-EA29-42E6-BAD2-D2684FEBA3BC}" srcOrd="1" destOrd="0" presId="urn:microsoft.com/office/officeart/2005/8/layout/list1"/>
    <dgm:cxn modelId="{C6D04AA3-3E38-447F-AE69-5431C9F8EC14}" type="presParOf" srcId="{C0BDE3DB-0414-4A3D-878D-5D0F724EAF99}" destId="{DA643AA8-620B-4601-BBA4-ABA3DD4BA23E}" srcOrd="9" destOrd="0" presId="urn:microsoft.com/office/officeart/2005/8/layout/list1"/>
    <dgm:cxn modelId="{3F218995-E930-49EC-96EF-68F83A03BFB7}" type="presParOf" srcId="{C0BDE3DB-0414-4A3D-878D-5D0F724EAF99}" destId="{CD229861-40E5-4FF2-97C7-B928ADB6433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835B17-F926-419E-839E-869FD26C40BF}">
      <dsp:nvSpPr>
        <dsp:cNvPr id="0" name=""/>
        <dsp:cNvSpPr/>
      </dsp:nvSpPr>
      <dsp:spPr>
        <a:xfrm>
          <a:off x="0" y="56628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E8B37-C4E5-4DE6-84A3-8DB3F87A3853}">
      <dsp:nvSpPr>
        <dsp:cNvPr id="0" name=""/>
        <dsp:cNvSpPr/>
      </dsp:nvSpPr>
      <dsp:spPr>
        <a:xfrm>
          <a:off x="442390" y="34058"/>
          <a:ext cx="6048756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kern="1200" dirty="0" smtClean="0">
              <a:solidFill>
                <a:schemeClr val="tx1">
                  <a:lumMod val="95000"/>
                </a:schemeClr>
              </a:solidFill>
              <a:latin typeface="휴먼매직체" pitchFamily="18" charset="-127"/>
              <a:ea typeface="휴먼매직체" pitchFamily="18" charset="-127"/>
            </a:rPr>
            <a:t>Introduction</a:t>
          </a:r>
          <a:endParaRPr lang="ko-KR" altLang="en-US" sz="4800" kern="1200" dirty="0">
            <a:solidFill>
              <a:schemeClr val="tx1">
                <a:lumMod val="95000"/>
              </a:schemeClr>
            </a:solidFill>
            <a:latin typeface="휴먼매직체" pitchFamily="18" charset="-127"/>
            <a:ea typeface="휴먼매직체" pitchFamily="18" charset="-127"/>
          </a:endParaRPr>
        </a:p>
      </dsp:txBody>
      <dsp:txXfrm>
        <a:off x="442390" y="34058"/>
        <a:ext cx="6048756" cy="1003680"/>
      </dsp:txXfrm>
    </dsp:sp>
    <dsp:sp modelId="{DCA7DE34-3A48-4FB9-8E34-D32A544E71A7}">
      <dsp:nvSpPr>
        <dsp:cNvPr id="0" name=""/>
        <dsp:cNvSpPr/>
      </dsp:nvSpPr>
      <dsp:spPr>
        <a:xfrm>
          <a:off x="0" y="210852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C67485-6D2B-446C-9293-81DE8D0F3B3B}">
      <dsp:nvSpPr>
        <dsp:cNvPr id="0" name=""/>
        <dsp:cNvSpPr/>
      </dsp:nvSpPr>
      <dsp:spPr>
        <a:xfrm>
          <a:off x="370385" y="1546228"/>
          <a:ext cx="6192601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휴먼매직체" pitchFamily="18" charset="-127"/>
              <a:ea typeface="휴먼매직체" pitchFamily="18" charset="-127"/>
            </a:rPr>
            <a:t>Major Economic Trends </a:t>
          </a:r>
          <a:r>
            <a:rPr lang="en-US" altLang="ko-KR" sz="3400" kern="1200" dirty="0" smtClean="0"/>
            <a:t>Ⅰ </a:t>
          </a:r>
          <a:endParaRPr lang="ko-KR" altLang="en-US" sz="3400" kern="1200" dirty="0">
            <a:latin typeface="휴먼매직체" pitchFamily="18" charset="-127"/>
            <a:ea typeface="휴먼매직체" pitchFamily="18" charset="-127"/>
          </a:endParaRPr>
        </a:p>
      </dsp:txBody>
      <dsp:txXfrm>
        <a:off x="370385" y="1546228"/>
        <a:ext cx="6192601" cy="1003680"/>
      </dsp:txXfrm>
    </dsp:sp>
    <dsp:sp modelId="{CD229861-40E5-4FF2-97C7-B928ADB64339}">
      <dsp:nvSpPr>
        <dsp:cNvPr id="0" name=""/>
        <dsp:cNvSpPr/>
      </dsp:nvSpPr>
      <dsp:spPr>
        <a:xfrm>
          <a:off x="0" y="365076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2D84A-EA29-42E6-BAD2-D2684FEBA3BC}">
      <dsp:nvSpPr>
        <dsp:cNvPr id="0" name=""/>
        <dsp:cNvSpPr/>
      </dsp:nvSpPr>
      <dsp:spPr>
        <a:xfrm>
          <a:off x="411480" y="3148920"/>
          <a:ext cx="6110395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휴먼매직체" pitchFamily="18" charset="-127"/>
              <a:ea typeface="휴먼매직체" pitchFamily="18" charset="-127"/>
            </a:rPr>
            <a:t>Major Economic Trends </a:t>
          </a:r>
          <a:r>
            <a:rPr lang="en-US" altLang="ko-KR" sz="3400" kern="1200" dirty="0" smtClean="0"/>
            <a:t>Ⅱ </a:t>
          </a:r>
          <a:endParaRPr lang="ko-KR" altLang="en-US" sz="3400" kern="1200" dirty="0">
            <a:latin typeface="휴먼매직체" pitchFamily="18" charset="-127"/>
            <a:ea typeface="휴먼매직체" pitchFamily="18" charset="-127"/>
          </a:endParaRPr>
        </a:p>
      </dsp:txBody>
      <dsp:txXfrm>
        <a:off x="411480" y="3148920"/>
        <a:ext cx="6110395" cy="100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2E0FD-07C3-4CF9-8DB0-43C058CDA913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C6B46-E842-4A3F-98E4-3A374D09E7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AC6B46-E842-4A3F-98E4-3A374D09E76A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이등변 삼각형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각 삼각형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이등변 삼각형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각 삼각형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C9CEBCF-6884-4A38-ADC4-D8776734EABF}" type="datetimeFigureOut">
              <a:rPr lang="ko-KR" altLang="en-US" smtClean="0"/>
              <a:pPr/>
              <a:t>2011-12-05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AF706A8-48A7-4181-A7EF-1FD9DA605F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1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1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8062912" cy="2232248"/>
          </a:xfrm>
        </p:spPr>
        <p:txBody>
          <a:bodyPr>
            <a:noAutofit/>
          </a:bodyPr>
          <a:lstStyle/>
          <a:p>
            <a:r>
              <a:rPr lang="en-US" altLang="ko-KR" sz="1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Viet Nam</a:t>
            </a:r>
            <a:endParaRPr lang="ko-KR" altLang="en-US" sz="1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95536" y="3212976"/>
            <a:ext cx="8422952" cy="3356992"/>
          </a:xfrm>
        </p:spPr>
        <p:txBody>
          <a:bodyPr>
            <a:normAutofit fontScale="92500" lnSpcReduction="20000"/>
          </a:bodyPr>
          <a:lstStyle/>
          <a:p>
            <a:endParaRPr lang="en-US" altLang="ko-KR" i="1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sz="4300" dirty="0" smtClean="0">
              <a:solidFill>
                <a:schemeClr val="tx2">
                  <a:lumMod val="10000"/>
                </a:schemeClr>
              </a:solidFill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4300" dirty="0" smtClean="0">
                <a:solidFill>
                  <a:schemeClr val="tx2">
                    <a:lumMod val="10000"/>
                  </a:schemeClr>
                </a:solidFill>
                <a:latin typeface="휴먼매직체" pitchFamily="18" charset="-127"/>
                <a:ea typeface="휴먼매직체" pitchFamily="18" charset="-127"/>
              </a:rPr>
              <a:t>Department : Public Administration</a:t>
            </a:r>
          </a:p>
          <a:p>
            <a:r>
              <a:rPr lang="en-US" altLang="ko-KR" sz="4300" dirty="0" smtClean="0">
                <a:solidFill>
                  <a:schemeClr val="tx2">
                    <a:lumMod val="10000"/>
                  </a:schemeClr>
                </a:solidFill>
                <a:latin typeface="휴먼매직체" pitchFamily="18" charset="-127"/>
                <a:ea typeface="휴먼매직체" pitchFamily="18" charset="-127"/>
              </a:rPr>
              <a:t>Student number : 21107761 </a:t>
            </a:r>
          </a:p>
          <a:p>
            <a:r>
              <a:rPr lang="en-US" altLang="ko-KR" sz="4300" dirty="0" smtClean="0">
                <a:solidFill>
                  <a:schemeClr val="tx2">
                    <a:lumMod val="10000"/>
                  </a:schemeClr>
                </a:solidFill>
                <a:latin typeface="휴먼매직체" pitchFamily="18" charset="-127"/>
                <a:ea typeface="휴먼매직체" pitchFamily="18" charset="-127"/>
              </a:rPr>
              <a:t>Name :  </a:t>
            </a:r>
            <a:r>
              <a:rPr lang="ko-KR" altLang="en-US" sz="4300" dirty="0" smtClean="0">
                <a:solidFill>
                  <a:schemeClr val="tx2">
                    <a:lumMod val="10000"/>
                  </a:schemeClr>
                </a:solidFill>
                <a:latin typeface="휴먼매직체" pitchFamily="18" charset="-127"/>
                <a:ea typeface="휴먼매직체" pitchFamily="18" charset="-127"/>
              </a:rPr>
              <a:t>조은아 </a:t>
            </a:r>
          </a:p>
          <a:p>
            <a:r>
              <a:rPr lang="en-US" altLang="ko-KR" sz="3600" dirty="0" smtClean="0"/>
              <a:t> </a:t>
            </a:r>
          </a:p>
          <a:p>
            <a:endParaRPr lang="ko-KR" altLang="en-US" sz="4000" dirty="0" smtClean="0">
              <a:solidFill>
                <a:schemeClr val="tx2">
                  <a:lumMod val="10000"/>
                </a:schemeClr>
              </a:solidFill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332656"/>
            <a:ext cx="3744416" cy="1145282"/>
          </a:xfrm>
        </p:spPr>
        <p:txBody>
          <a:bodyPr>
            <a:normAutofit/>
          </a:bodyPr>
          <a:lstStyle/>
          <a:p>
            <a:r>
              <a:rPr lang="en-US" altLang="ko-KR" sz="5400" dirty="0" smtClean="0">
                <a:latin typeface="HY헤드라인M" pitchFamily="18" charset="-127"/>
                <a:ea typeface="HY헤드라인M" pitchFamily="18" charset="-127"/>
              </a:rPr>
              <a:t>Contents</a:t>
            </a:r>
            <a:endParaRPr lang="ko-KR" altLang="en-US" sz="5400" dirty="0"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내용 개체 틀 6" descr="smap_7472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492896"/>
            <a:ext cx="3644315" cy="2952328"/>
          </a:xfrm>
        </p:spPr>
      </p:pic>
      <p:sp>
        <p:nvSpPr>
          <p:cNvPr id="6" name="모서리가 둥근 직사각형 5"/>
          <p:cNvSpPr/>
          <p:nvPr/>
        </p:nvSpPr>
        <p:spPr>
          <a:xfrm>
            <a:off x="467544" y="476672"/>
            <a:ext cx="482453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400" dirty="0" smtClean="0">
                <a:latin typeface="휴먼매직체" pitchFamily="18" charset="-127"/>
                <a:ea typeface="휴먼매직체" pitchFamily="18" charset="-127"/>
                <a:cs typeface="한컴돋움" pitchFamily="18" charset="-127"/>
              </a:rPr>
              <a:t>Introduction</a:t>
            </a:r>
            <a:endParaRPr lang="ko-KR" altLang="en-US" sz="5400" dirty="0">
              <a:latin typeface="휴먼매직체" pitchFamily="18" charset="-127"/>
              <a:ea typeface="휴먼매직체" pitchFamily="18" charset="-127"/>
              <a:cs typeface="한컴돋움" pitchFamily="18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4427984" y="1700808"/>
            <a:ext cx="439248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2400" dirty="0" smtClean="0"/>
          </a:p>
          <a:p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Location : Located in the eastern part of Indochina.</a:t>
            </a:r>
          </a:p>
          <a:p>
            <a:endParaRPr lang="en-US" altLang="ko-KR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4427984" y="2996952"/>
            <a:ext cx="439248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dirty="0" smtClean="0">
                <a:latin typeface="휴먼매직체" pitchFamily="18" charset="-127"/>
                <a:ea typeface="휴먼매직체" pitchFamily="18" charset="-127"/>
              </a:rPr>
              <a:t>Capital : Hanoi</a:t>
            </a:r>
            <a:endParaRPr lang="en-US" altLang="ko-KR" sz="32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4427984" y="4293096"/>
            <a:ext cx="439248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Language : Vietnamese</a:t>
            </a:r>
            <a:endParaRPr lang="en-US" altLang="ko-KR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4427984" y="5445224"/>
            <a:ext cx="439248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Population :Approximately 86,120,000 people.</a:t>
            </a:r>
          </a:p>
          <a:p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GDP : 1174 $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467544" y="260648"/>
            <a:ext cx="748883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ko-KR" sz="4400" dirty="0" smtClean="0">
                <a:latin typeface="휴먼매직체" pitchFamily="18" charset="-127"/>
                <a:ea typeface="휴먼매직체" pitchFamily="18" charset="-127"/>
              </a:rPr>
              <a:t>Major Economic Trends </a:t>
            </a:r>
            <a:r>
              <a:rPr lang="en-US" altLang="ko-KR" sz="4400" dirty="0" smtClean="0"/>
              <a:t>Ⅰ </a:t>
            </a:r>
            <a:endParaRPr lang="ko-KR" altLang="en-US" sz="44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467544" y="1412776"/>
            <a:ext cx="3744416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Vietnam's inflation rate.</a:t>
            </a:r>
            <a:endParaRPr lang="en-US" altLang="ko-KR" sz="2400" dirty="0">
              <a:latin typeface="휴먼매직체" pitchFamily="18" charset="-127"/>
              <a:ea typeface="휴먼매직체" pitchFamily="18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268760"/>
            <a:ext cx="4464496" cy="2652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오른쪽 화살표 10"/>
          <p:cNvSpPr/>
          <p:nvPr/>
        </p:nvSpPr>
        <p:spPr>
          <a:xfrm>
            <a:off x="539552" y="2492896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539552" y="4005064"/>
            <a:ext cx="3744416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Industrial production growth rate.</a:t>
            </a:r>
            <a:endParaRPr lang="en-US" altLang="ko-KR" sz="24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1331640" y="2492896"/>
            <a:ext cx="288032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Material price increases.</a:t>
            </a:r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331640" y="3212976"/>
            <a:ext cx="288032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Increase in money supply.</a:t>
            </a:r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9" name="오른쪽 화살표 18"/>
          <p:cNvSpPr/>
          <p:nvPr/>
        </p:nvSpPr>
        <p:spPr>
          <a:xfrm>
            <a:off x="539552" y="3212976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오른쪽 화살표 19"/>
          <p:cNvSpPr/>
          <p:nvPr/>
        </p:nvSpPr>
        <p:spPr>
          <a:xfrm>
            <a:off x="611560" y="5085184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오른쪽 화살표 20"/>
          <p:cNvSpPr/>
          <p:nvPr/>
        </p:nvSpPr>
        <p:spPr>
          <a:xfrm>
            <a:off x="611560" y="5877272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1403648" y="5085184"/>
            <a:ext cx="288032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dirty="0" smtClean="0">
                <a:latin typeface="휴먼매직체" pitchFamily="18" charset="-127"/>
                <a:ea typeface="휴먼매직체" pitchFamily="18" charset="-127"/>
              </a:rPr>
              <a:t>World economic recovery.</a:t>
            </a:r>
            <a:endParaRPr lang="en-US" altLang="ko-KR" sz="20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403648" y="5877272"/>
            <a:ext cx="288032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dirty="0" smtClean="0"/>
          </a:p>
          <a:p>
            <a:r>
              <a:rPr lang="en-US" altLang="ko-KR" sz="2000" dirty="0" smtClean="0">
                <a:latin typeface="휴먼매직체" pitchFamily="18" charset="-127"/>
                <a:ea typeface="휴먼매직체" pitchFamily="18" charset="-127"/>
              </a:rPr>
              <a:t>Exports and market demand.</a:t>
            </a:r>
          </a:p>
          <a:p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221088"/>
            <a:ext cx="478802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467544" y="188640"/>
            <a:ext cx="756084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ko-KR" sz="4400" dirty="0" smtClean="0">
                <a:latin typeface="휴먼매직체" pitchFamily="18" charset="-127"/>
                <a:ea typeface="휴먼매직체" pitchFamily="18" charset="-127"/>
              </a:rPr>
              <a:t>Major Economic Trends </a:t>
            </a:r>
            <a:r>
              <a:rPr lang="en-US" altLang="ko-KR" sz="4400" dirty="0" smtClean="0"/>
              <a:t>Ⅱ </a:t>
            </a:r>
            <a:endParaRPr lang="ko-KR" altLang="en-US" sz="44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539552" y="4365104"/>
            <a:ext cx="374441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dirty="0" smtClean="0">
                <a:latin typeface="휴먼매직체" pitchFamily="18" charset="-127"/>
                <a:ea typeface="휴먼매직체" pitchFamily="18" charset="-127"/>
              </a:rPr>
              <a:t>GDP growth rate.</a:t>
            </a:r>
            <a:endParaRPr lang="en-US" altLang="ko-KR" sz="32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4499992" y="4293096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4499992" y="5157192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4499992" y="6021288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5292080" y="4221088"/>
            <a:ext cx="33843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dirty="0" smtClean="0">
                <a:latin typeface="휴먼매직체" pitchFamily="18" charset="-127"/>
                <a:ea typeface="휴먼매직체" pitchFamily="18" charset="-127"/>
              </a:rPr>
              <a:t>China, India, the next higher GDP growth.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5292080" y="5949280"/>
            <a:ext cx="33843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Since 2006, the industrial sector led economic growth.</a:t>
            </a:r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5292080" y="5085184"/>
            <a:ext cx="338437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Corporate loans and support , Industrial</a:t>
            </a: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competitiveness recovery.</a:t>
            </a:r>
          </a:p>
          <a:p>
            <a:endParaRPr lang="en-US" altLang="ko-KR" dirty="0" smtClean="0"/>
          </a:p>
          <a:p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74888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712968" cy="396044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altLang="ko-KR" sz="1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Thank </a:t>
            </a:r>
            <a:r>
              <a:rPr lang="en-US" altLang="ko-KR" sz="1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you</a:t>
            </a:r>
            <a:r>
              <a:rPr lang="en-US" altLang="ko-KR" sz="1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!!</a:t>
            </a:r>
            <a:r>
              <a:rPr lang="vi-VN" altLang="ko-K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휴먼매직체" pitchFamily="18" charset="-127"/>
              </a:rPr>
              <a:t/>
            </a:r>
            <a:br>
              <a:rPr lang="vi-VN" altLang="ko-K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휴먼매직체" pitchFamily="18" charset="-127"/>
              </a:rPr>
            </a:br>
            <a:endParaRPr lang="vi-VN" altLang="ko-K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열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열정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253</TotalTime>
  <Words>121</Words>
  <Application>Microsoft Office PowerPoint</Application>
  <PresentationFormat>화면 슬라이드 쇼(4:3)</PresentationFormat>
  <Paragraphs>36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열정</vt:lpstr>
      <vt:lpstr>Viet Nam</vt:lpstr>
      <vt:lpstr>Contents</vt:lpstr>
      <vt:lpstr>슬라이드 3</vt:lpstr>
      <vt:lpstr>슬라이드 4</vt:lpstr>
      <vt:lpstr>슬라이드 5</vt:lpstr>
      <vt:lpstr>Thank you!! </vt:lpstr>
    </vt:vector>
  </TitlesOfParts>
  <Company>KOREA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Viet Nam</dc:title>
  <dc:creator>REDDEVIL</dc:creator>
  <cp:lastModifiedBy>REDDEVIL</cp:lastModifiedBy>
  <cp:revision>37</cp:revision>
  <dcterms:created xsi:type="dcterms:W3CDTF">2011-12-03T15:15:32Z</dcterms:created>
  <dcterms:modified xsi:type="dcterms:W3CDTF">2011-12-05T09:14:49Z</dcterms:modified>
</cp:coreProperties>
</file>