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14" name="제목 13"/>
          <p:cNvSpPr>
            <a:spLocks noGrp="1"/>
          </p:cNvSpPr>
          <p:nvPr>
            <p:ph type="ctrTitle"/>
          </p:nvPr>
        </p:nvSpPr>
        <p:spPr>
          <a:xfrm>
            <a:off x="1432560" y="359898"/>
            <a:ext cx="7406640" cy="1472184"/>
          </a:xfrm>
        </p:spPr>
        <p:txBody>
          <a:bodyPr anchor="b"/>
          <a:lstStyle>
            <a:lvl1pPr algn="l">
              <a:defRPr/>
            </a:lvl1pPr>
            <a:extLst/>
          </a:lstStyle>
          <a:p>
            <a:r>
              <a:rPr kumimoji="0" lang="ko-KR" altLang="en-US" smtClean="0"/>
              <a:t>마스터 제목 스타일 편집</a:t>
            </a:r>
            <a:endParaRPr kumimoji="0" lang="en-US"/>
          </a:p>
        </p:txBody>
      </p:sp>
      <p:sp>
        <p:nvSpPr>
          <p:cNvPr id="22" name="부제목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sp>
        <p:nvSpPr>
          <p:cNvPr id="7" name="날짜 개체 틀 6"/>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20" name="바닥글 개체 틀 19"/>
          <p:cNvSpPr>
            <a:spLocks noGrp="1"/>
          </p:cNvSpPr>
          <p:nvPr>
            <p:ph type="ftr" sz="quarter" idx="11"/>
          </p:nvPr>
        </p:nvSpPr>
        <p:spPr/>
        <p:txBody>
          <a:bodyPr/>
          <a:lstStyle>
            <a:extLst/>
          </a:lstStyle>
          <a:p>
            <a:endParaRPr lang="ko-KR" altLang="en-US"/>
          </a:p>
        </p:txBody>
      </p:sp>
      <p:sp>
        <p:nvSpPr>
          <p:cNvPr id="10" name="슬라이드 번호 개체 틀 9"/>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
        <p:nvSpPr>
          <p:cNvPr id="8" name="타원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타원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58000" y="274639"/>
            <a:ext cx="1828800" cy="5851525"/>
          </a:xfrm>
        </p:spPr>
        <p:txBody>
          <a:bodyPr vert="eaVert"/>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1143000" y="274640"/>
            <a:ext cx="5562600" cy="5851525"/>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7" name="직사각형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제목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
        <p:nvSpPr>
          <p:cNvPr id="10" name="직사각형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타원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타원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1435608" y="274320"/>
            <a:ext cx="7498080" cy="1143000"/>
          </a:xfrm>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8" name="바닥글 개체 틀 7"/>
          <p:cNvSpPr>
            <a:spLocks noGrp="1"/>
          </p:cNvSpPr>
          <p:nvPr>
            <p:ph type="ftr" sz="quarter" idx="11"/>
          </p:nvPr>
        </p:nvSpPr>
        <p:spPr/>
        <p:txBody>
          <a:bodyPr/>
          <a:lstStyle>
            <a:extLst/>
          </a:lstStyle>
          <a:p>
            <a:endParaRPr lang="ko-KR" altLang="en-US"/>
          </a:p>
        </p:txBody>
      </p:sp>
      <p:sp>
        <p:nvSpPr>
          <p:cNvPr id="9" name="슬라이드 번호 개체 틀 8"/>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1435608" y="274320"/>
            <a:ext cx="7498080" cy="1143000"/>
          </a:xfrm>
        </p:spPr>
        <p:txBody>
          <a:bodyPr anchor="ctr"/>
          <a:lstStyle>
            <a:extLst/>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4" name="바닥글 개체 틀 3"/>
          <p:cNvSpPr>
            <a:spLocks noGrp="1"/>
          </p:cNvSpPr>
          <p:nvPr>
            <p:ph type="ftr" sz="quarter" idx="11"/>
          </p:nvPr>
        </p:nvSpPr>
        <p:spPr/>
        <p:txBody>
          <a:bodyPr/>
          <a:lstStyle>
            <a:extLst/>
          </a:lstStyle>
          <a:p>
            <a:endParaRPr lang="ko-KR" altLang="en-US"/>
          </a:p>
        </p:txBody>
      </p:sp>
      <p:sp>
        <p:nvSpPr>
          <p:cNvPr id="5" name="슬라이드 번호 개체 틀 4"/>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5" name="직사각형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날짜 개체 틀 1"/>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3" name="바닥글 개체 틀 2"/>
          <p:cNvSpPr>
            <a:spLocks noGrp="1"/>
          </p:cNvSpPr>
          <p:nvPr>
            <p:ph type="ftr" sz="quarter" idx="11"/>
          </p:nvPr>
        </p:nvSpPr>
        <p:spPr/>
        <p:txBody>
          <a:bodyPr/>
          <a:lstStyle>
            <a:extLst/>
          </a:lstStyle>
          <a:p>
            <a:endParaRPr lang="ko-KR" altLang="en-US"/>
          </a:p>
        </p:txBody>
      </p:sp>
      <p:sp>
        <p:nvSpPr>
          <p:cNvPr id="4" name="슬라이드 번호 개체 틀 3"/>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
        <p:nvSpPr>
          <p:cNvPr id="6" name="직사각형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ko-KR" altLang="en-US" smtClean="0"/>
              <a:t>마스터 제목 스타일 편집</a:t>
            </a:r>
            <a:endParaRPr kumimoji="0" lang="en-US"/>
          </a:p>
        </p:txBody>
      </p:sp>
      <p:sp>
        <p:nvSpPr>
          <p:cNvPr id="5" name="날짜 개체 틀 4"/>
          <p:cNvSpPr>
            <a:spLocks noGrp="1"/>
          </p:cNvSpPr>
          <p:nvPr>
            <p:ph type="dt" sz="half" idx="10"/>
          </p:nvPr>
        </p:nvSpPr>
        <p:spPr/>
        <p:txBody>
          <a:bodyPr/>
          <a:lstStyle>
            <a:extLst/>
          </a:lstStyle>
          <a:p>
            <a:fld id="{C8424E57-3C11-4277-8C3C-DF108C871C5F}" type="datetimeFigureOut">
              <a:rPr lang="ko-KR" altLang="en-US" smtClean="0"/>
              <a:t>2011-12-07</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02305E33-7028-48C5-ABEA-B29F8C15D4B1}" type="slidenum">
              <a:rPr lang="ko-KR" altLang="en-US" smtClean="0"/>
              <a:t>‹#›</a:t>
            </a:fld>
            <a:endParaRPr lang="ko-KR" altLang="en-US"/>
          </a:p>
        </p:txBody>
      </p:sp>
      <p:sp>
        <p:nvSpPr>
          <p:cNvPr id="8" name="직사각형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그림 개체 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ko-KR" altLang="en-US" smtClean="0"/>
              <a:t>그림을 추가하려면 아이콘을 클릭하십시오</a:t>
            </a:r>
            <a:endParaRPr kumimoji="0" lang="en-US" dirty="0"/>
          </a:p>
        </p:txBody>
      </p:sp>
      <p:sp>
        <p:nvSpPr>
          <p:cNvPr id="9" name="순서도: 처리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순서도: 처리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텍스트 개체 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원형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타원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도넛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직사각형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제목 개체 틀 4"/>
          <p:cNvSpPr>
            <a:spLocks noGrp="1"/>
          </p:cNvSpPr>
          <p:nvPr>
            <p:ph type="title"/>
          </p:nvPr>
        </p:nvSpPr>
        <p:spPr>
          <a:xfrm>
            <a:off x="1435608" y="274638"/>
            <a:ext cx="7498080" cy="1143000"/>
          </a:xfrm>
          <a:prstGeom prst="rect">
            <a:avLst/>
          </a:prstGeom>
        </p:spPr>
        <p:txBody>
          <a:bodyPr anchor="ctr">
            <a:normAutofit/>
          </a:bodyPr>
          <a:lstStyle>
            <a:extLst/>
          </a:lstStyle>
          <a:p>
            <a:r>
              <a:rPr kumimoji="0" lang="ko-KR" altLang="en-US" smtClean="0"/>
              <a:t>마스터 제목 스타일 편집</a:t>
            </a:r>
            <a:endParaRPr kumimoji="0" lang="en-US"/>
          </a:p>
        </p:txBody>
      </p:sp>
      <p:sp>
        <p:nvSpPr>
          <p:cNvPr id="9" name="텍스트 개체 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24" name="날짜 개체 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8424E57-3C11-4277-8C3C-DF108C871C5F}" type="datetimeFigureOut">
              <a:rPr lang="ko-KR" altLang="en-US" smtClean="0"/>
              <a:t>2011-12-07</a:t>
            </a:fld>
            <a:endParaRPr lang="ko-KR" altLang="en-US"/>
          </a:p>
        </p:txBody>
      </p:sp>
      <p:sp>
        <p:nvSpPr>
          <p:cNvPr id="10" name="바닥글 개체 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ko-KR" altLang="en-US"/>
          </a:p>
        </p:txBody>
      </p:sp>
      <p:sp>
        <p:nvSpPr>
          <p:cNvPr id="22" name="슬라이드 번호 개체 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2305E33-7028-48C5-ABEA-B29F8C15D4B1}" type="slidenum">
              <a:rPr lang="ko-KR" altLang="en-US" smtClean="0"/>
              <a:t>‹#›</a:t>
            </a:fld>
            <a:endParaRPr lang="ko-KR" altLang="en-US"/>
          </a:p>
        </p:txBody>
      </p:sp>
      <p:sp>
        <p:nvSpPr>
          <p:cNvPr id="15" name="직사각형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1"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1"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1"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1"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1"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1"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1"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postfiles10.naver.net/data13/2006/1/12/153/%C4%AF%BA%B8%B5%F0%BE%C6_%B1%B9%B1%E2_1-jwleehan.jpg?type=w2"/>
          <p:cNvPicPr>
            <a:picLocks noChangeAspect="1" noChangeArrowheads="1"/>
          </p:cNvPicPr>
          <p:nvPr/>
        </p:nvPicPr>
        <p:blipFill>
          <a:blip r:embed="rId2" cstate="print"/>
          <a:srcRect/>
          <a:stretch>
            <a:fillRect/>
          </a:stretch>
        </p:blipFill>
        <p:spPr bwMode="auto">
          <a:xfrm>
            <a:off x="4932040" y="260648"/>
            <a:ext cx="3384376" cy="2259071"/>
          </a:xfrm>
          <a:prstGeom prst="rect">
            <a:avLst/>
          </a:prstGeom>
          <a:noFill/>
        </p:spPr>
      </p:pic>
      <p:sp>
        <p:nvSpPr>
          <p:cNvPr id="5" name="TextBox 4"/>
          <p:cNvSpPr txBox="1"/>
          <p:nvPr/>
        </p:nvSpPr>
        <p:spPr>
          <a:xfrm>
            <a:off x="647056" y="1628800"/>
            <a:ext cx="8496944" cy="2123658"/>
          </a:xfrm>
          <a:prstGeom prst="rect">
            <a:avLst/>
          </a:prstGeom>
          <a:noFill/>
        </p:spPr>
        <p:txBody>
          <a:bodyPr wrap="square" rtlCol="0">
            <a:spAutoFit/>
          </a:bodyPr>
          <a:lstStyle/>
          <a:p>
            <a:r>
              <a:rPr lang="en-US" altLang="ko-KR" sz="6600" dirty="0" smtClean="0"/>
              <a:t>Cambodia </a:t>
            </a:r>
          </a:p>
          <a:p>
            <a:r>
              <a:rPr lang="en-US" altLang="ko-KR" sz="6600" dirty="0" smtClean="0"/>
              <a:t>Public administration</a:t>
            </a:r>
            <a:endParaRPr lang="ko-KR" altLang="en-US" sz="6600" dirty="0"/>
          </a:p>
        </p:txBody>
      </p:sp>
      <p:sp>
        <p:nvSpPr>
          <p:cNvPr id="6" name="TextBox 5"/>
          <p:cNvSpPr txBox="1"/>
          <p:nvPr/>
        </p:nvSpPr>
        <p:spPr>
          <a:xfrm>
            <a:off x="1547664" y="4077072"/>
            <a:ext cx="7596336" cy="3046988"/>
          </a:xfrm>
          <a:prstGeom prst="rect">
            <a:avLst/>
          </a:prstGeom>
          <a:noFill/>
        </p:spPr>
        <p:txBody>
          <a:bodyPr wrap="square" rtlCol="0">
            <a:spAutoFit/>
          </a:bodyPr>
          <a:lstStyle/>
          <a:p>
            <a:r>
              <a:rPr lang="en-US" altLang="ko-KR" sz="3200" dirty="0" smtClean="0">
                <a:solidFill>
                  <a:schemeClr val="tx1"/>
                </a:solidFill>
              </a:rPr>
              <a:t>Department: public administration.</a:t>
            </a:r>
          </a:p>
          <a:p>
            <a:endParaRPr lang="en-US" altLang="ko-KR" sz="3200" dirty="0" smtClean="0">
              <a:solidFill>
                <a:schemeClr val="tx1"/>
              </a:solidFill>
            </a:endParaRPr>
          </a:p>
          <a:p>
            <a:r>
              <a:rPr lang="en-US" altLang="ko-KR" sz="3200" dirty="0" smtClean="0">
                <a:solidFill>
                  <a:schemeClr val="tx1"/>
                </a:solidFill>
              </a:rPr>
              <a:t>Student number: 21107350</a:t>
            </a:r>
          </a:p>
          <a:p>
            <a:endParaRPr lang="en-US" altLang="ko-KR" sz="3200" dirty="0" smtClean="0">
              <a:solidFill>
                <a:schemeClr val="tx1"/>
              </a:solidFill>
            </a:endParaRPr>
          </a:p>
          <a:p>
            <a:r>
              <a:rPr lang="en-US" altLang="ko-KR" sz="3200" dirty="0" smtClean="0">
                <a:solidFill>
                  <a:schemeClr val="tx1"/>
                </a:solidFill>
              </a:rPr>
              <a:t>Name: Tae </a:t>
            </a:r>
            <a:r>
              <a:rPr lang="en-US" altLang="ko-KR" sz="3200" dirty="0" err="1" smtClean="0">
                <a:solidFill>
                  <a:schemeClr val="tx1"/>
                </a:solidFill>
              </a:rPr>
              <a:t>Yeop</a:t>
            </a:r>
            <a:r>
              <a:rPr lang="en-US" altLang="ko-KR" sz="3200" dirty="0" smtClean="0">
                <a:solidFill>
                  <a:schemeClr val="tx1"/>
                </a:solidFill>
              </a:rPr>
              <a:t> Kim</a:t>
            </a:r>
          </a:p>
          <a:p>
            <a:endParaRPr lang="ko-KR" altLang="en-US"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sz="6600" dirty="0" smtClean="0"/>
              <a:t>Contents</a:t>
            </a:r>
            <a:endParaRPr lang="ko-KR" altLang="en-US" sz="6600" dirty="0"/>
          </a:p>
        </p:txBody>
      </p:sp>
      <p:sp>
        <p:nvSpPr>
          <p:cNvPr id="3" name="내용 개체 틀 2"/>
          <p:cNvSpPr>
            <a:spLocks noGrp="1"/>
          </p:cNvSpPr>
          <p:nvPr>
            <p:ph idx="1"/>
          </p:nvPr>
        </p:nvSpPr>
        <p:spPr>
          <a:xfrm>
            <a:off x="323528" y="1988840"/>
            <a:ext cx="8229600" cy="4525963"/>
          </a:xfrm>
        </p:spPr>
        <p:txBody>
          <a:bodyPr>
            <a:normAutofit/>
          </a:bodyPr>
          <a:lstStyle/>
          <a:p>
            <a:r>
              <a:rPr lang="en-US" altLang="ko-KR" sz="3600" dirty="0" smtClean="0"/>
              <a:t>Introduction</a:t>
            </a:r>
          </a:p>
          <a:p>
            <a:endParaRPr lang="en-US" altLang="ko-KR" sz="3600" dirty="0" smtClean="0"/>
          </a:p>
          <a:p>
            <a:r>
              <a:rPr lang="en-US" altLang="ko-KR" sz="3600" dirty="0" smtClean="0"/>
              <a:t>Historical Perspective</a:t>
            </a:r>
          </a:p>
          <a:p>
            <a:endParaRPr lang="en-US" altLang="ko-KR" sz="3600" dirty="0" smtClean="0"/>
          </a:p>
          <a:p>
            <a:r>
              <a:rPr lang="en-US" altLang="ko-KR" sz="3600" dirty="0" smtClean="0"/>
              <a:t>Performance and Accountability</a:t>
            </a:r>
            <a:endParaRPr lang="en-US" altLang="ko-KR" sz="3600" dirty="0"/>
          </a:p>
          <a:p>
            <a:endParaRPr lang="en-US" altLang="ko-KR" sz="3600" dirty="0" smtClean="0"/>
          </a:p>
          <a:p>
            <a:r>
              <a:rPr lang="en-US" altLang="ko-KR" sz="3600" dirty="0" smtClean="0"/>
              <a:t>The Way Forward</a:t>
            </a:r>
            <a:endParaRPr lang="ko-KR" altLang="en-U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sz="4500" dirty="0" smtClean="0"/>
              <a:t>Introduction</a:t>
            </a:r>
            <a:endParaRPr lang="ko-KR" altLang="en-US" sz="4500" dirty="0"/>
          </a:p>
        </p:txBody>
      </p:sp>
      <p:sp>
        <p:nvSpPr>
          <p:cNvPr id="3" name="내용 개체 틀 2"/>
          <p:cNvSpPr>
            <a:spLocks noGrp="1"/>
          </p:cNvSpPr>
          <p:nvPr>
            <p:ph idx="1"/>
          </p:nvPr>
        </p:nvSpPr>
        <p:spPr>
          <a:xfrm>
            <a:off x="323528" y="1988840"/>
            <a:ext cx="8229600" cy="4525963"/>
          </a:xfrm>
        </p:spPr>
        <p:txBody>
          <a:bodyPr>
            <a:normAutofit/>
          </a:bodyPr>
          <a:lstStyle/>
          <a:p>
            <a:r>
              <a:rPr lang="en-US" altLang="ko-KR" dirty="0" smtClean="0"/>
              <a:t>Capital : Phnom </a:t>
            </a:r>
            <a:r>
              <a:rPr lang="en-US" altLang="ko-KR" dirty="0" err="1" smtClean="0"/>
              <a:t>penh</a:t>
            </a:r>
            <a:r>
              <a:rPr lang="en-US" altLang="ko-KR" dirty="0" smtClean="0"/>
              <a:t>.</a:t>
            </a:r>
          </a:p>
          <a:p>
            <a:endParaRPr lang="en-US" altLang="ko-KR" dirty="0" smtClean="0"/>
          </a:p>
          <a:p>
            <a:r>
              <a:rPr lang="en-US" altLang="ko-KR" dirty="0" smtClean="0"/>
              <a:t>Language : </a:t>
            </a:r>
            <a:r>
              <a:rPr lang="en-US" altLang="ko-KR" dirty="0" err="1" smtClean="0"/>
              <a:t>khmer</a:t>
            </a:r>
            <a:r>
              <a:rPr lang="en-US" altLang="ko-KR" dirty="0" smtClean="0"/>
              <a:t> language.</a:t>
            </a:r>
          </a:p>
          <a:p>
            <a:endParaRPr lang="en-US" altLang="ko-KR" dirty="0" smtClean="0"/>
          </a:p>
          <a:p>
            <a:r>
              <a:rPr lang="en-US" altLang="ko-KR" dirty="0" smtClean="0"/>
              <a:t>Population : about</a:t>
            </a:r>
            <a:r>
              <a:rPr lang="ko-KR" altLang="en-US" dirty="0" smtClean="0"/>
              <a:t> </a:t>
            </a:r>
            <a:r>
              <a:rPr lang="en-US" altLang="ko-KR" dirty="0" smtClean="0"/>
              <a:t>14,240,000 people.</a:t>
            </a:r>
            <a:r>
              <a:rPr lang="ko-KR" altLang="en-US" dirty="0" smtClean="0"/>
              <a:t> </a:t>
            </a:r>
            <a:endParaRPr lang="en-US" altLang="ko-KR" dirty="0" smtClean="0"/>
          </a:p>
          <a:p>
            <a:endParaRPr lang="en-US" altLang="ko-KR" dirty="0" smtClean="0"/>
          </a:p>
          <a:p>
            <a:r>
              <a:rPr lang="en-US" altLang="ko-KR" dirty="0" smtClean="0"/>
              <a:t>Location : Southwestern Indochina Peninsula in Southeast Asia</a:t>
            </a:r>
          </a:p>
          <a:p>
            <a:endParaRPr lang="ko-KR"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274638"/>
            <a:ext cx="9036496" cy="1143000"/>
          </a:xfrm>
        </p:spPr>
        <p:txBody>
          <a:bodyPr>
            <a:noAutofit/>
          </a:bodyPr>
          <a:lstStyle/>
          <a:p>
            <a:r>
              <a:rPr lang="en-US" altLang="ko-KR" sz="4500" dirty="0" smtClean="0"/>
              <a:t>Historical Perspective</a:t>
            </a:r>
            <a:endParaRPr lang="ko-KR" altLang="en-US" sz="4500" dirty="0"/>
          </a:p>
        </p:txBody>
      </p:sp>
      <p:sp>
        <p:nvSpPr>
          <p:cNvPr id="3" name="내용 개체 틀 2"/>
          <p:cNvSpPr>
            <a:spLocks noGrp="1"/>
          </p:cNvSpPr>
          <p:nvPr>
            <p:ph idx="1"/>
          </p:nvPr>
        </p:nvSpPr>
        <p:spPr/>
        <p:txBody>
          <a:bodyPr>
            <a:normAutofit/>
          </a:bodyPr>
          <a:lstStyle/>
          <a:p>
            <a:r>
              <a:rPr lang="en-US" altLang="ko-KR" sz="2000" dirty="0" smtClean="0"/>
              <a:t>Following the departure of the UN Transitory Authority in Cambodia in August ‘93, the new Royal Government set out to secure peace, security, and political stability and to rehabilitate and develop the country.</a:t>
            </a:r>
          </a:p>
          <a:p>
            <a:r>
              <a:rPr lang="en-US" altLang="ko-KR" sz="2000" dirty="0" smtClean="0"/>
              <a:t>In 1999, the Royal Government and development partners approved the first National Program of Administrative Reform.</a:t>
            </a:r>
          </a:p>
          <a:p>
            <a:r>
              <a:rPr lang="en-US" altLang="ko-KR" sz="2000" dirty="0" smtClean="0"/>
              <a:t>At its first meeting, following the 2003 election, the Council of Ministers of the new Royal Government approved the Rectangular Strategy for Growth, Employment, Equity and Efficiency in Cambodia.</a:t>
            </a:r>
          </a:p>
          <a:p>
            <a:r>
              <a:rPr lang="en-US" altLang="ko-KR" sz="2000" dirty="0" smtClean="0"/>
              <a:t>After the 2008 elections, with sound and sustainable foundations in place, the reform is currently at a crossroads to further deepen and widen its reach.</a:t>
            </a:r>
          </a:p>
          <a:p>
            <a:endParaRPr lang="ko-KR" alt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274638"/>
            <a:ext cx="9144000" cy="1143000"/>
          </a:xfrm>
        </p:spPr>
        <p:txBody>
          <a:bodyPr>
            <a:noAutofit/>
          </a:bodyPr>
          <a:lstStyle/>
          <a:p>
            <a:r>
              <a:rPr lang="en-US" altLang="ko-KR" sz="4500" dirty="0" smtClean="0"/>
              <a:t>Performance and Accountability</a:t>
            </a:r>
            <a:endParaRPr lang="ko-KR" altLang="en-US" sz="4500" dirty="0"/>
          </a:p>
        </p:txBody>
      </p:sp>
      <p:sp>
        <p:nvSpPr>
          <p:cNvPr id="3" name="내용 개체 틀 2"/>
          <p:cNvSpPr>
            <a:spLocks noGrp="1"/>
          </p:cNvSpPr>
          <p:nvPr>
            <p:ph idx="1"/>
          </p:nvPr>
        </p:nvSpPr>
        <p:spPr>
          <a:xfrm>
            <a:off x="1435608" y="1447800"/>
            <a:ext cx="7498080" cy="1477144"/>
          </a:xfrm>
        </p:spPr>
        <p:txBody>
          <a:bodyPr>
            <a:normAutofit/>
          </a:bodyPr>
          <a:lstStyle/>
          <a:p>
            <a:r>
              <a:rPr lang="en-US" altLang="ko-KR" sz="2000" dirty="0" smtClean="0"/>
              <a:t>Performance and accountability instruments such as Special Operating Agencies,  Priority Missions Groups, and Merit Based Performance  Incentives will serve as wedges to introduce needed reforms.</a:t>
            </a:r>
          </a:p>
          <a:p>
            <a:endParaRPr lang="ko-KR" altLang="en-US" sz="2000" dirty="0"/>
          </a:p>
        </p:txBody>
      </p:sp>
      <p:sp>
        <p:nvSpPr>
          <p:cNvPr id="5" name="타원 4"/>
          <p:cNvSpPr/>
          <p:nvPr/>
        </p:nvSpPr>
        <p:spPr>
          <a:xfrm>
            <a:off x="3995936" y="2708920"/>
            <a:ext cx="151216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t>SOAs</a:t>
            </a:r>
            <a:endParaRPr lang="ko-KR" altLang="en-US" dirty="0"/>
          </a:p>
        </p:txBody>
      </p:sp>
      <p:sp>
        <p:nvSpPr>
          <p:cNvPr id="6" name="타원 5"/>
          <p:cNvSpPr/>
          <p:nvPr/>
        </p:nvSpPr>
        <p:spPr>
          <a:xfrm>
            <a:off x="1907704" y="4005064"/>
            <a:ext cx="151216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t>PMGs</a:t>
            </a:r>
            <a:endParaRPr lang="ko-KR" altLang="en-US" dirty="0"/>
          </a:p>
        </p:txBody>
      </p:sp>
      <p:sp>
        <p:nvSpPr>
          <p:cNvPr id="7" name="타원 6"/>
          <p:cNvSpPr/>
          <p:nvPr/>
        </p:nvSpPr>
        <p:spPr>
          <a:xfrm>
            <a:off x="3995936" y="5373216"/>
            <a:ext cx="151216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t>PMAS</a:t>
            </a:r>
            <a:endParaRPr lang="ko-KR" altLang="en-US" dirty="0"/>
          </a:p>
        </p:txBody>
      </p:sp>
      <p:sp>
        <p:nvSpPr>
          <p:cNvPr id="8" name="타원 7"/>
          <p:cNvSpPr/>
          <p:nvPr/>
        </p:nvSpPr>
        <p:spPr>
          <a:xfrm>
            <a:off x="6228184" y="4005064"/>
            <a:ext cx="1512168"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t>MBPIs</a:t>
            </a:r>
            <a:endParaRPr lang="ko-KR" altLang="en-US" dirty="0"/>
          </a:p>
        </p:txBody>
      </p:sp>
      <p:cxnSp>
        <p:nvCxnSpPr>
          <p:cNvPr id="10" name="직선 연결선 9"/>
          <p:cNvCxnSpPr>
            <a:stCxn id="5" idx="4"/>
            <a:endCxn id="7" idx="0"/>
          </p:cNvCxnSpPr>
          <p:nvPr/>
        </p:nvCxnSpPr>
        <p:spPr>
          <a:xfrm>
            <a:off x="4752020" y="4077072"/>
            <a:ext cx="0" cy="12961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직선 연결선 12"/>
          <p:cNvCxnSpPr>
            <a:stCxn id="6" idx="6"/>
            <a:endCxn id="8" idx="2"/>
          </p:cNvCxnSpPr>
          <p:nvPr/>
        </p:nvCxnSpPr>
        <p:spPr>
          <a:xfrm>
            <a:off x="3419872" y="4689140"/>
            <a:ext cx="2808312"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The Way Forward</a:t>
            </a:r>
            <a:endParaRPr lang="ko-KR" altLang="en-US" dirty="0"/>
          </a:p>
        </p:txBody>
      </p:sp>
      <p:sp>
        <p:nvSpPr>
          <p:cNvPr id="3" name="내용 개체 틀 2"/>
          <p:cNvSpPr>
            <a:spLocks noGrp="1"/>
          </p:cNvSpPr>
          <p:nvPr>
            <p:ph idx="1"/>
          </p:nvPr>
        </p:nvSpPr>
        <p:spPr/>
        <p:txBody>
          <a:bodyPr>
            <a:normAutofit/>
          </a:bodyPr>
          <a:lstStyle/>
          <a:p>
            <a:r>
              <a:rPr lang="en-US" altLang="ko-KR" sz="2000" dirty="0" smtClean="0"/>
              <a:t>The direction the Royal Government set for itself through its strategies and action plans is clear. Considering Cambodia’s reality, the issue is how, together with its partners, the government can make this strategy succeed.</a:t>
            </a:r>
          </a:p>
          <a:p>
            <a:r>
              <a:rPr lang="en-US" altLang="ko-KR" sz="2000" dirty="0" smtClean="0"/>
              <a:t>The challenges are formidable. The current administration is relatively young, a result of previously autonomous factions being integrated as recently as early 1998.</a:t>
            </a:r>
          </a:p>
          <a:p>
            <a:r>
              <a:rPr lang="en-US" altLang="ko-KR" sz="2000" dirty="0" smtClean="0"/>
              <a:t>The capacity of people and institutions must be developed urgently. Compensation shall competition is fierce. </a:t>
            </a:r>
          </a:p>
          <a:p>
            <a:r>
              <a:rPr lang="en-US" altLang="ko-KR" sz="2000" dirty="0" smtClean="0"/>
              <a:t>The reform faces important challenges to modernize the Civil Service into an effective provider of public services and a trusted development partner</a:t>
            </a:r>
            <a:endParaRPr lang="ko-KR" alt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3648" y="1412776"/>
            <a:ext cx="6336704" cy="5262979"/>
          </a:xfrm>
          <a:prstGeom prst="rect">
            <a:avLst/>
          </a:prstGeom>
          <a:noFill/>
        </p:spPr>
        <p:txBody>
          <a:bodyPr wrap="square" rtlCol="0">
            <a:spAutoFit/>
          </a:bodyPr>
          <a:lstStyle/>
          <a:p>
            <a:r>
              <a:rPr lang="en-US" altLang="ko-KR" sz="9600" dirty="0" smtClean="0"/>
              <a:t>Thank you</a:t>
            </a:r>
          </a:p>
          <a:p>
            <a:endParaRPr lang="en-US" altLang="ko-KR" sz="9600" dirty="0"/>
          </a:p>
          <a:p>
            <a:r>
              <a:rPr lang="en-US" altLang="ko-KR" sz="7200" dirty="0" smtClean="0"/>
              <a:t>Clapping </a:t>
            </a:r>
            <a:r>
              <a:rPr lang="en-US" altLang="ko-KR" sz="7200" dirty="0" err="1"/>
              <a:t>C</a:t>
            </a:r>
            <a:r>
              <a:rPr lang="en-US" altLang="ko-KR" sz="7200" dirty="0" err="1" smtClean="0"/>
              <a:t>lapping</a:t>
            </a:r>
            <a:endParaRPr lang="ko-KR" altLang="en-US" sz="7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태양">
  <a:themeElements>
    <a:clrScheme name="태양">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태양">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태양">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120</TotalTime>
  <Words>318</Words>
  <Application>Microsoft Office PowerPoint</Application>
  <PresentationFormat>화면 슬라이드 쇼(4:3)</PresentationFormat>
  <Paragraphs>42</Paragraphs>
  <Slides>7</Slides>
  <Notes>0</Notes>
  <HiddenSlides>0</HiddenSlides>
  <MMClips>0</MMClips>
  <ScaleCrop>false</ScaleCrop>
  <HeadingPairs>
    <vt:vector size="4" baseType="variant">
      <vt:variant>
        <vt:lpstr>테마</vt:lpstr>
      </vt:variant>
      <vt:variant>
        <vt:i4>1</vt:i4>
      </vt:variant>
      <vt:variant>
        <vt:lpstr>슬라이드 제목</vt:lpstr>
      </vt:variant>
      <vt:variant>
        <vt:i4>7</vt:i4>
      </vt:variant>
    </vt:vector>
  </HeadingPairs>
  <TitlesOfParts>
    <vt:vector size="8" baseType="lpstr">
      <vt:lpstr>태양</vt:lpstr>
      <vt:lpstr>슬라이드 1</vt:lpstr>
      <vt:lpstr>Contents</vt:lpstr>
      <vt:lpstr>Introduction</vt:lpstr>
      <vt:lpstr>Historical Perspective</vt:lpstr>
      <vt:lpstr>Performance and Accountability</vt:lpstr>
      <vt:lpstr>The Way Forward</vt:lpstr>
      <vt:lpstr>슬라이드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User</dc:creator>
  <cp:lastModifiedBy>User</cp:lastModifiedBy>
  <cp:revision>12</cp:revision>
  <dcterms:created xsi:type="dcterms:W3CDTF">2011-12-07T14:14:52Z</dcterms:created>
  <dcterms:modified xsi:type="dcterms:W3CDTF">2011-12-07T16:14:52Z</dcterms:modified>
</cp:coreProperties>
</file>