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9" r:id="rId4"/>
    <p:sldId id="263" r:id="rId5"/>
    <p:sldId id="260" r:id="rId6"/>
    <p:sldId id="261" r:id="rId7"/>
    <p:sldId id="265" r:id="rId8"/>
    <p:sldId id="264" r:id="rId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E8B9"/>
    <a:srgbClr val="40CC97"/>
    <a:srgbClr val="F9FEB4"/>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1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029B2A-BD88-4635-8525-1A7AC4E7DC1A}" type="datetimeFigureOut">
              <a:rPr lang="ko-KR" altLang="en-US" smtClean="0"/>
              <a:pPr/>
              <a:t>2013-12-03</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636BD4-D2E0-4B11-AF6A-0898DCE47271}"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9D636BD4-D2E0-4B11-AF6A-0898DCE47271}" type="slidenum">
              <a:rPr lang="ko-KR" altLang="en-US" smtClean="0"/>
              <a:pPr/>
              <a:t>1</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6C413DE-132B-4248-A6F9-9945746098EB}" type="datetimeFigureOut">
              <a:rPr lang="ko-KR" altLang="en-US" smtClean="0"/>
              <a:pPr/>
              <a:t>2013-12-03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E962CCF-91C3-43C3-BDAA-97D4B8A53ADE}"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413DE-132B-4248-A6F9-9945746098EB}" type="datetimeFigureOut">
              <a:rPr lang="ko-KR" altLang="en-US" smtClean="0"/>
              <a:pPr/>
              <a:t>2013-12-03</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62CCF-91C3-43C3-BDAA-97D4B8A53ADE}"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제목 1"/>
          <p:cNvSpPr>
            <a:spLocks noGrp="1"/>
          </p:cNvSpPr>
          <p:nvPr>
            <p:ph type="ctrTitle"/>
          </p:nvPr>
        </p:nvSpPr>
        <p:spPr>
          <a:xfrm>
            <a:off x="251520" y="1772816"/>
            <a:ext cx="8352928" cy="1395586"/>
          </a:xfrm>
          <a:noFill/>
        </p:spPr>
        <p:txBody>
          <a:bodyPr>
            <a:noAutofit/>
          </a:bodyPr>
          <a:lstStyle/>
          <a:p>
            <a:pPr algn="l"/>
            <a:r>
              <a:rPr lang="en-US" altLang="ko-KR" sz="7200" b="1" dirty="0">
                <a:solidFill>
                  <a:schemeClr val="bg1"/>
                </a:solidFill>
              </a:rPr>
              <a:t>G</a:t>
            </a:r>
            <a:r>
              <a:rPr lang="en-US" altLang="ko-KR" sz="3600" b="1" dirty="0">
                <a:solidFill>
                  <a:schemeClr val="bg1"/>
                </a:solidFill>
              </a:rPr>
              <a:t>lobal Transformation and the </a:t>
            </a:r>
            <a:r>
              <a:rPr lang="en-US" altLang="ko-KR" sz="3600" b="1" dirty="0" smtClean="0">
                <a:solidFill>
                  <a:schemeClr val="bg1"/>
                </a:solidFill>
              </a:rPr>
              <a:t>City</a:t>
            </a:r>
            <a:br>
              <a:rPr lang="en-US" altLang="ko-KR" sz="3600" b="1" dirty="0" smtClean="0">
                <a:solidFill>
                  <a:schemeClr val="bg1"/>
                </a:solidFill>
              </a:rPr>
            </a:br>
            <a:r>
              <a:rPr lang="en-US" altLang="ko-KR" sz="3600" b="1" dirty="0" smtClean="0">
                <a:solidFill>
                  <a:schemeClr val="bg1"/>
                </a:solidFill>
              </a:rPr>
              <a:t>                                : The </a:t>
            </a:r>
            <a:r>
              <a:rPr lang="en-US" altLang="ko-KR" sz="3600" b="1" dirty="0">
                <a:solidFill>
                  <a:schemeClr val="bg1"/>
                </a:solidFill>
              </a:rPr>
              <a:t>Debate</a:t>
            </a:r>
            <a:endParaRPr lang="ko-KR" altLang="en-US" sz="3600" b="1" dirty="0">
              <a:solidFill>
                <a:schemeClr val="bg1"/>
              </a:solidFill>
            </a:endParaRPr>
          </a:p>
        </p:txBody>
      </p:sp>
      <p:cxnSp>
        <p:nvCxnSpPr>
          <p:cNvPr id="11" name="직선 연결선 10"/>
          <p:cNvCxnSpPr/>
          <p:nvPr/>
        </p:nvCxnSpPr>
        <p:spPr>
          <a:xfrm>
            <a:off x="467544" y="3429000"/>
            <a:ext cx="7992888" cy="0"/>
          </a:xfrm>
          <a:prstGeom prst="line">
            <a:avLst/>
          </a:prstGeom>
          <a:ln w="50800" cmpd="thickThin">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16" name="타원 15"/>
          <p:cNvSpPr/>
          <p:nvPr/>
        </p:nvSpPr>
        <p:spPr>
          <a:xfrm>
            <a:off x="8388424" y="3212976"/>
            <a:ext cx="288032" cy="360040"/>
          </a:xfrm>
          <a:prstGeom prst="ellipse">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TextBox 4"/>
          <p:cNvSpPr txBox="1"/>
          <p:nvPr/>
        </p:nvSpPr>
        <p:spPr>
          <a:xfrm>
            <a:off x="6588224" y="5589240"/>
            <a:ext cx="1944216" cy="646331"/>
          </a:xfrm>
          <a:prstGeom prst="rect">
            <a:avLst/>
          </a:prstGeom>
          <a:noFill/>
        </p:spPr>
        <p:txBody>
          <a:bodyPr wrap="square" rtlCol="0">
            <a:spAutoFit/>
          </a:bodyPr>
          <a:lstStyle/>
          <a:p>
            <a:r>
              <a:rPr lang="en-US" altLang="ko-KR" dirty="0" smtClean="0">
                <a:solidFill>
                  <a:schemeClr val="bg1"/>
                </a:solidFill>
              </a:rPr>
              <a:t>20936441</a:t>
            </a:r>
          </a:p>
          <a:p>
            <a:r>
              <a:rPr lang="en-US" altLang="ko-KR" dirty="0" smtClean="0">
                <a:solidFill>
                  <a:schemeClr val="bg1"/>
                </a:solidFill>
              </a:rPr>
              <a:t>Kim Dong Bee</a:t>
            </a:r>
            <a:endParaRPr lang="ko-KR" alt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직사각형 3"/>
          <p:cNvSpPr/>
          <p:nvPr/>
        </p:nvSpPr>
        <p:spPr>
          <a:xfrm>
            <a:off x="0" y="476672"/>
            <a:ext cx="9144000" cy="54868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TextBox 4"/>
          <p:cNvSpPr txBox="1"/>
          <p:nvPr/>
        </p:nvSpPr>
        <p:spPr>
          <a:xfrm>
            <a:off x="755576" y="1844824"/>
            <a:ext cx="7632848" cy="3416320"/>
          </a:xfrm>
          <a:prstGeom prst="rect">
            <a:avLst/>
          </a:prstGeom>
          <a:noFill/>
        </p:spPr>
        <p:txBody>
          <a:bodyPr wrap="square" rtlCol="0">
            <a:spAutoFit/>
          </a:bodyPr>
          <a:lstStyle/>
          <a:p>
            <a:r>
              <a:rPr lang="en-US" altLang="ko-KR" sz="2800" b="1" dirty="0" smtClean="0">
                <a:solidFill>
                  <a:schemeClr val="bg1"/>
                </a:solidFill>
              </a:rPr>
              <a:t>1. The </a:t>
            </a:r>
            <a:r>
              <a:rPr lang="en-US" altLang="ko-KR" sz="2800" b="1" dirty="0">
                <a:solidFill>
                  <a:schemeClr val="bg1"/>
                </a:solidFill>
              </a:rPr>
              <a:t>globalization </a:t>
            </a:r>
            <a:r>
              <a:rPr lang="en-US" altLang="ko-KR" sz="2800" b="1" dirty="0" smtClean="0">
                <a:solidFill>
                  <a:schemeClr val="bg1"/>
                </a:solidFill>
              </a:rPr>
              <a:t>debate</a:t>
            </a:r>
          </a:p>
          <a:p>
            <a:endParaRPr lang="en-US" altLang="ko-KR" sz="2800" b="1" dirty="0" smtClean="0">
              <a:solidFill>
                <a:schemeClr val="bg1"/>
              </a:solidFill>
            </a:endParaRPr>
          </a:p>
          <a:p>
            <a:endParaRPr lang="en-US" altLang="ko-KR" sz="2800" b="1" dirty="0" smtClean="0">
              <a:solidFill>
                <a:schemeClr val="bg1"/>
              </a:solidFill>
            </a:endParaRPr>
          </a:p>
          <a:p>
            <a:r>
              <a:rPr lang="en-US" altLang="ko-KR" sz="2800" b="1" dirty="0" smtClean="0">
                <a:solidFill>
                  <a:schemeClr val="bg1"/>
                </a:solidFill>
              </a:rPr>
              <a:t>2. The </a:t>
            </a:r>
            <a:r>
              <a:rPr lang="en-US" altLang="ko-KR" sz="2800" b="1" dirty="0">
                <a:solidFill>
                  <a:schemeClr val="bg1"/>
                </a:solidFill>
              </a:rPr>
              <a:t>impact of globalization on </a:t>
            </a:r>
            <a:r>
              <a:rPr lang="en-US" altLang="ko-KR" sz="2800" b="1" dirty="0" smtClean="0">
                <a:solidFill>
                  <a:schemeClr val="bg1"/>
                </a:solidFill>
              </a:rPr>
              <a:t>cities</a:t>
            </a:r>
            <a:endParaRPr lang="en-US" altLang="ko-KR" sz="2800" dirty="0" smtClean="0">
              <a:solidFill>
                <a:schemeClr val="bg1"/>
              </a:solidFill>
            </a:endParaRPr>
          </a:p>
          <a:p>
            <a:endParaRPr lang="en-US" altLang="ko-KR" sz="2800" b="1" dirty="0" smtClean="0">
              <a:solidFill>
                <a:schemeClr val="bg1"/>
              </a:solidFill>
            </a:endParaRPr>
          </a:p>
          <a:p>
            <a:endParaRPr lang="en-US" altLang="ko-KR" sz="2800" b="1" dirty="0">
              <a:solidFill>
                <a:schemeClr val="bg1"/>
              </a:solidFill>
            </a:endParaRPr>
          </a:p>
          <a:p>
            <a:r>
              <a:rPr lang="en-US" altLang="ko-KR" sz="2800" b="1" dirty="0" smtClean="0">
                <a:solidFill>
                  <a:schemeClr val="bg1"/>
                </a:solidFill>
              </a:rPr>
              <a:t>3. Challenges to the world city hypothesis</a:t>
            </a:r>
          </a:p>
          <a:p>
            <a:endParaRPr lang="en-US" altLang="ko-KR" sz="2000" b="1" dirty="0" smtClean="0"/>
          </a:p>
        </p:txBody>
      </p:sp>
      <p:sp>
        <p:nvSpPr>
          <p:cNvPr id="6" name="TextBox 5"/>
          <p:cNvSpPr txBox="1"/>
          <p:nvPr/>
        </p:nvSpPr>
        <p:spPr>
          <a:xfrm>
            <a:off x="539552" y="332656"/>
            <a:ext cx="2160240" cy="584775"/>
          </a:xfrm>
          <a:prstGeom prst="rect">
            <a:avLst/>
          </a:prstGeom>
          <a:noFill/>
        </p:spPr>
        <p:txBody>
          <a:bodyPr wrap="square" rtlCol="0">
            <a:spAutoFit/>
          </a:bodyPr>
          <a:lstStyle/>
          <a:p>
            <a:r>
              <a:rPr lang="en-US" altLang="ko-KR" sz="3200" b="1" dirty="0" smtClean="0">
                <a:solidFill>
                  <a:schemeClr val="bg1"/>
                </a:solidFill>
              </a:rPr>
              <a:t>contents</a:t>
            </a:r>
            <a:endParaRPr lang="ko-KR" altLang="en-US" sz="32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직사각형 7"/>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611560" y="1656576"/>
            <a:ext cx="7704856" cy="5201424"/>
          </a:xfrm>
          <a:prstGeom prst="rect">
            <a:avLst/>
          </a:prstGeom>
          <a:noFill/>
        </p:spPr>
        <p:txBody>
          <a:bodyPr wrap="square" rtlCol="0">
            <a:spAutoFit/>
          </a:bodyPr>
          <a:lstStyle/>
          <a:p>
            <a:r>
              <a:rPr lang="en-US" altLang="ko-KR" sz="2000" u="sng" dirty="0" smtClean="0"/>
              <a:t>Globalization</a:t>
            </a:r>
            <a:r>
              <a:rPr lang="en-US" altLang="ko-KR" sz="2000" dirty="0" smtClean="0"/>
              <a:t>, the </a:t>
            </a:r>
            <a:r>
              <a:rPr lang="en-US" altLang="ko-KR" sz="2000" dirty="0" smtClean="0"/>
              <a:t>fate of the city is one of the key concepts that define.</a:t>
            </a:r>
          </a:p>
          <a:p>
            <a:endParaRPr lang="en-US" altLang="ko-KR" sz="2000" dirty="0" smtClean="0"/>
          </a:p>
          <a:p>
            <a:endParaRPr lang="en-US" altLang="ko-KR" sz="2000" dirty="0"/>
          </a:p>
          <a:p>
            <a:r>
              <a:rPr lang="en-US" altLang="ko-KR" sz="2000" dirty="0" smtClean="0"/>
              <a:t>Globalization </a:t>
            </a:r>
            <a:r>
              <a:rPr lang="en-US" altLang="ko-KR" sz="2000" dirty="0" smtClean="0"/>
              <a:t>has supplanted this debate as we move on to consideration of a widening range of factors that include economic change, the impacts of changing technologies and international migration. </a:t>
            </a:r>
          </a:p>
          <a:p>
            <a:endParaRPr lang="en-US" altLang="ko-KR" sz="2000" dirty="0" smtClean="0"/>
          </a:p>
          <a:p>
            <a:endParaRPr lang="en-US" altLang="ko-KR" sz="2000" dirty="0"/>
          </a:p>
          <a:p>
            <a:r>
              <a:rPr lang="en-US" altLang="ko-KR" sz="2000" dirty="0" smtClean="0"/>
              <a:t>Define globalization as the </a:t>
            </a:r>
            <a:r>
              <a:rPr lang="en-US" altLang="ko-KR" sz="2000" u="sng" dirty="0" smtClean="0"/>
              <a:t>'widening, deepening and speeding up of world wide connectedness in all aspects of contemporary social life'. </a:t>
            </a:r>
          </a:p>
          <a:p>
            <a:endParaRPr lang="en-US" altLang="ko-KR" sz="2400" dirty="0" smtClean="0"/>
          </a:p>
          <a:p>
            <a:endParaRPr lang="en-US" altLang="ko-KR" sz="2400" dirty="0"/>
          </a:p>
          <a:p>
            <a:endParaRPr lang="ko-KR" altLang="en-US" sz="2400" dirty="0"/>
          </a:p>
        </p:txBody>
      </p:sp>
      <p:cxnSp>
        <p:nvCxnSpPr>
          <p:cNvPr id="11" name="직선 연결선 10"/>
          <p:cNvCxnSpPr/>
          <p:nvPr/>
        </p:nvCxnSpPr>
        <p:spPr>
          <a:xfrm>
            <a:off x="539552" y="1772816"/>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23528" y="260648"/>
            <a:ext cx="5760640" cy="861774"/>
          </a:xfrm>
          <a:prstGeom prst="rect">
            <a:avLst/>
          </a:prstGeom>
          <a:noFill/>
        </p:spPr>
        <p:txBody>
          <a:bodyPr wrap="square" rtlCol="0">
            <a:spAutoFit/>
          </a:bodyPr>
          <a:lstStyle/>
          <a:p>
            <a:r>
              <a:rPr lang="en-US" altLang="ko-KR" sz="3200" b="1" dirty="0" smtClean="0">
                <a:solidFill>
                  <a:schemeClr val="bg1"/>
                </a:solidFill>
              </a:rPr>
              <a:t>1. The globalization debate</a:t>
            </a:r>
          </a:p>
          <a:p>
            <a:endParaRPr lang="ko-KR" altLang="en-US" dirty="0"/>
          </a:p>
        </p:txBody>
      </p:sp>
      <p:cxnSp>
        <p:nvCxnSpPr>
          <p:cNvPr id="16" name="직선 연결선 15"/>
          <p:cNvCxnSpPr/>
          <p:nvPr/>
        </p:nvCxnSpPr>
        <p:spPr>
          <a:xfrm>
            <a:off x="539552" y="2996952"/>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7" name="직선 연결선 16"/>
          <p:cNvCxnSpPr/>
          <p:nvPr/>
        </p:nvCxnSpPr>
        <p:spPr>
          <a:xfrm>
            <a:off x="539552" y="4797152"/>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988840"/>
            <a:ext cx="7560840" cy="3477875"/>
          </a:xfrm>
          <a:prstGeom prst="rect">
            <a:avLst/>
          </a:prstGeom>
          <a:noFill/>
        </p:spPr>
        <p:txBody>
          <a:bodyPr wrap="square" rtlCol="0">
            <a:spAutoFit/>
          </a:bodyPr>
          <a:lstStyle/>
          <a:p>
            <a:r>
              <a:rPr lang="en-US" altLang="ko-KR" sz="2000" dirty="0" smtClean="0"/>
              <a:t>The aspects of social life seen to have been affected by globalization have included not only economic restructuring but also 'social polarization', international crime, dominant cultures, patterns of international migration and patterns of governance.</a:t>
            </a:r>
          </a:p>
          <a:p>
            <a:endParaRPr lang="en-US" altLang="ko-KR" sz="2000" dirty="0"/>
          </a:p>
          <a:p>
            <a:r>
              <a:rPr lang="en-US" altLang="ko-KR" sz="2000" dirty="0" smtClean="0"/>
              <a:t>According to </a:t>
            </a:r>
            <a:r>
              <a:rPr lang="en-US" altLang="ko-KR" sz="2000" u="sng" dirty="0" err="1" smtClean="0"/>
              <a:t>Castell</a:t>
            </a:r>
            <a:r>
              <a:rPr lang="en-US" altLang="ko-KR" sz="2000" dirty="0" smtClean="0"/>
              <a:t> (1996), as a result of these technological advances we now live in a new form of global social organization called a </a:t>
            </a:r>
            <a:r>
              <a:rPr lang="en-US" altLang="ko-KR" sz="2000" b="1" dirty="0" smtClean="0"/>
              <a:t>'network society</a:t>
            </a:r>
            <a:r>
              <a:rPr lang="en-US" altLang="ko-KR" sz="2000" dirty="0" smtClean="0"/>
              <a:t>' – dominant functions and processes in the information age are increasingly organized around networks.</a:t>
            </a:r>
            <a:endParaRPr lang="ko-KR" altLang="en-US" sz="2000" dirty="0"/>
          </a:p>
        </p:txBody>
      </p:sp>
      <p:sp>
        <p:nvSpPr>
          <p:cNvPr id="9" name="직사각형 8"/>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323528" y="260648"/>
            <a:ext cx="5760640" cy="861774"/>
          </a:xfrm>
          <a:prstGeom prst="rect">
            <a:avLst/>
          </a:prstGeom>
          <a:noFill/>
        </p:spPr>
        <p:txBody>
          <a:bodyPr wrap="square" rtlCol="0">
            <a:spAutoFit/>
          </a:bodyPr>
          <a:lstStyle/>
          <a:p>
            <a:r>
              <a:rPr lang="en-US" altLang="ko-KR" sz="3200" b="1" dirty="0" smtClean="0">
                <a:solidFill>
                  <a:schemeClr val="bg1"/>
                </a:solidFill>
              </a:rPr>
              <a:t>1. The globalization debate</a:t>
            </a:r>
          </a:p>
          <a:p>
            <a:endParaRPr lang="ko-KR" altLang="en-US" dirty="0"/>
          </a:p>
        </p:txBody>
      </p:sp>
      <p:cxnSp>
        <p:nvCxnSpPr>
          <p:cNvPr id="11" name="직선 연결선 10"/>
          <p:cNvCxnSpPr/>
          <p:nvPr/>
        </p:nvCxnSpPr>
        <p:spPr>
          <a:xfrm>
            <a:off x="539552" y="2132856"/>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539552" y="3933056"/>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700808"/>
            <a:ext cx="7776864" cy="3539430"/>
          </a:xfrm>
          <a:prstGeom prst="rect">
            <a:avLst/>
          </a:prstGeom>
          <a:noFill/>
        </p:spPr>
        <p:txBody>
          <a:bodyPr wrap="square" rtlCol="0">
            <a:spAutoFit/>
          </a:bodyPr>
          <a:lstStyle/>
          <a:p>
            <a:r>
              <a:rPr lang="en-US" altLang="ko-KR" sz="2400" dirty="0" smtClean="0">
                <a:solidFill>
                  <a:srgbClr val="C00000"/>
                </a:solidFill>
              </a:rPr>
              <a:t>The </a:t>
            </a:r>
            <a:r>
              <a:rPr lang="en-US" altLang="ko-KR" sz="2400" dirty="0" smtClean="0">
                <a:solidFill>
                  <a:srgbClr val="C00000"/>
                </a:solidFill>
              </a:rPr>
              <a:t>development of the world city hypothesis</a:t>
            </a:r>
            <a:endParaRPr lang="ko-KR" altLang="en-US" sz="2400" dirty="0" smtClean="0">
              <a:solidFill>
                <a:srgbClr val="C00000"/>
              </a:solidFill>
            </a:endParaRPr>
          </a:p>
          <a:p>
            <a:endParaRPr lang="en-US" altLang="ko-KR" sz="2000" dirty="0" smtClean="0"/>
          </a:p>
          <a:p>
            <a:endParaRPr lang="en-US" altLang="ko-KR" sz="2000" dirty="0" smtClean="0"/>
          </a:p>
          <a:p>
            <a:endParaRPr lang="en-US" altLang="ko-KR" sz="2000" dirty="0" smtClean="0"/>
          </a:p>
          <a:p>
            <a:r>
              <a:rPr lang="en-US" altLang="ko-KR" sz="2000" dirty="0" smtClean="0"/>
              <a:t>Harvey(1982</a:t>
            </a:r>
            <a:r>
              <a:rPr lang="en-US" altLang="ko-KR" sz="2000" dirty="0" smtClean="0"/>
              <a:t>) conceptualizes the relationship as a ' for 'spatial fix‘ capital at particular times and places. </a:t>
            </a:r>
          </a:p>
          <a:p>
            <a:endParaRPr lang="en-US" altLang="ko-KR" sz="2000" dirty="0" smtClean="0"/>
          </a:p>
          <a:p>
            <a:r>
              <a:rPr lang="en-US" altLang="ko-KR" sz="2000" dirty="0" smtClean="0"/>
              <a:t>This need for a spatial fix, for global flows to be held down in particular places, links globalization processes and the political decision-making process, and the planning system, in specific locations.</a:t>
            </a:r>
            <a:endParaRPr lang="ko-KR" altLang="en-US" sz="2000" dirty="0"/>
          </a:p>
        </p:txBody>
      </p:sp>
      <p:sp>
        <p:nvSpPr>
          <p:cNvPr id="8" name="직사각형 7"/>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323528" y="260648"/>
            <a:ext cx="8064896" cy="584775"/>
          </a:xfrm>
          <a:prstGeom prst="rect">
            <a:avLst/>
          </a:prstGeom>
          <a:noFill/>
        </p:spPr>
        <p:txBody>
          <a:bodyPr wrap="square" rtlCol="0">
            <a:spAutoFit/>
          </a:bodyPr>
          <a:lstStyle/>
          <a:p>
            <a:r>
              <a:rPr lang="en-US" altLang="ko-KR" sz="3200" b="1" dirty="0" smtClean="0">
                <a:solidFill>
                  <a:schemeClr val="bg1"/>
                </a:solidFill>
              </a:rPr>
              <a:t>2. Impact of globalization on </a:t>
            </a:r>
            <a:r>
              <a:rPr lang="en-US" altLang="ko-KR" sz="3200" b="1" dirty="0" smtClean="0">
                <a:solidFill>
                  <a:schemeClr val="bg1"/>
                </a:solidFill>
              </a:rPr>
              <a:t>cities</a:t>
            </a:r>
            <a:endParaRPr lang="en-US" altLang="ko-KR" sz="3200" b="1" dirty="0" smtClean="0">
              <a:solidFill>
                <a:schemeClr val="bg1"/>
              </a:solidFill>
            </a:endParaRPr>
          </a:p>
        </p:txBody>
      </p:sp>
      <p:cxnSp>
        <p:nvCxnSpPr>
          <p:cNvPr id="11" name="직선 연결선 10"/>
          <p:cNvCxnSpPr/>
          <p:nvPr/>
        </p:nvCxnSpPr>
        <p:spPr>
          <a:xfrm>
            <a:off x="539552" y="3068960"/>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539552" y="4005064"/>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60" y="2348880"/>
            <a:ext cx="7416824" cy="2554545"/>
          </a:xfrm>
          <a:prstGeom prst="rect">
            <a:avLst/>
          </a:prstGeom>
          <a:noFill/>
        </p:spPr>
        <p:txBody>
          <a:bodyPr wrap="square" rtlCol="0">
            <a:spAutoFit/>
          </a:bodyPr>
          <a:lstStyle/>
          <a:p>
            <a:r>
              <a:rPr lang="en-US" altLang="ko-KR" sz="2000" dirty="0" smtClean="0"/>
              <a:t>Planning is usually required to consider all these aspects, economic, social and environmental. </a:t>
            </a:r>
          </a:p>
          <a:p>
            <a:endParaRPr lang="en-US" altLang="ko-KR" sz="2000" dirty="0" smtClean="0"/>
          </a:p>
          <a:p>
            <a:endParaRPr lang="en-US" altLang="ko-KR" sz="2000" dirty="0" smtClean="0"/>
          </a:p>
          <a:p>
            <a:r>
              <a:rPr lang="en-US" altLang="ko-KR" sz="2000" dirty="0" smtClean="0"/>
              <a:t>The degree to which planning addresses these issues, and the way that it prioritizes the different dimensions is a central interest in our discussion of city planning in the three global regions. </a:t>
            </a:r>
            <a:endParaRPr lang="ko-KR" altLang="en-US" sz="2000" dirty="0"/>
          </a:p>
        </p:txBody>
      </p:sp>
      <p:cxnSp>
        <p:nvCxnSpPr>
          <p:cNvPr id="8" name="직선 연결선 7"/>
          <p:cNvCxnSpPr/>
          <p:nvPr/>
        </p:nvCxnSpPr>
        <p:spPr>
          <a:xfrm>
            <a:off x="539552" y="2492896"/>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539552" y="3645024"/>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
        <p:nvSpPr>
          <p:cNvPr id="10" name="직사각형 9"/>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TextBox 10"/>
          <p:cNvSpPr txBox="1"/>
          <p:nvPr/>
        </p:nvSpPr>
        <p:spPr>
          <a:xfrm>
            <a:off x="323528" y="260648"/>
            <a:ext cx="8064896" cy="584775"/>
          </a:xfrm>
          <a:prstGeom prst="rect">
            <a:avLst/>
          </a:prstGeom>
          <a:noFill/>
        </p:spPr>
        <p:txBody>
          <a:bodyPr wrap="square" rtlCol="0">
            <a:spAutoFit/>
          </a:bodyPr>
          <a:lstStyle/>
          <a:p>
            <a:r>
              <a:rPr lang="en-US" altLang="ko-KR" sz="3200" b="1" dirty="0" smtClean="0">
                <a:solidFill>
                  <a:schemeClr val="bg1"/>
                </a:solidFill>
              </a:rPr>
              <a:t>2. Impact of globalization on </a:t>
            </a:r>
            <a:r>
              <a:rPr lang="en-US" altLang="ko-KR" sz="3200" b="1" dirty="0" smtClean="0">
                <a:solidFill>
                  <a:schemeClr val="bg1"/>
                </a:solidFill>
              </a:rPr>
              <a:t>cities</a:t>
            </a:r>
            <a:endParaRPr lang="en-US" altLang="ko-KR" sz="3200" b="1" dirty="0" smtClean="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12160" y="5445224"/>
            <a:ext cx="2016224" cy="523220"/>
          </a:xfrm>
          <a:prstGeom prst="rect">
            <a:avLst/>
          </a:prstGeom>
          <a:noFill/>
        </p:spPr>
        <p:txBody>
          <a:bodyPr wrap="square" rtlCol="0">
            <a:spAutoFit/>
          </a:bodyPr>
          <a:lstStyle/>
          <a:p>
            <a:r>
              <a:rPr lang="en-US" altLang="ko-KR" sz="2800" b="1" dirty="0" smtClean="0">
                <a:solidFill>
                  <a:schemeClr val="bg1"/>
                </a:solidFill>
              </a:rPr>
              <a:t>Thank you.</a:t>
            </a:r>
            <a:endParaRPr lang="ko-KR" altLang="en-US" sz="2800" b="1" dirty="0">
              <a:solidFill>
                <a:schemeClr val="bg1"/>
              </a:solidFill>
            </a:endParaRPr>
          </a:p>
        </p:txBody>
      </p:sp>
      <p:sp>
        <p:nvSpPr>
          <p:cNvPr id="8" name="TextBox 7"/>
          <p:cNvSpPr txBox="1"/>
          <p:nvPr/>
        </p:nvSpPr>
        <p:spPr>
          <a:xfrm>
            <a:off x="611560" y="2132856"/>
            <a:ext cx="7704856" cy="3539430"/>
          </a:xfrm>
          <a:prstGeom prst="rect">
            <a:avLst/>
          </a:prstGeom>
          <a:noFill/>
        </p:spPr>
        <p:txBody>
          <a:bodyPr wrap="square" rtlCol="0">
            <a:spAutoFit/>
          </a:bodyPr>
          <a:lstStyle/>
          <a:p>
            <a:r>
              <a:rPr lang="en-US" altLang="ko-KR" sz="2000" dirty="0" err="1" smtClean="0"/>
              <a:t>Friedmann</a:t>
            </a:r>
            <a:r>
              <a:rPr lang="en-US" altLang="ko-KR" sz="2000" dirty="0" smtClean="0"/>
              <a:t> - ‘The going gets more contentious because we lack unambiguous criteria for assigning particular cities to a specific place in the global system.'</a:t>
            </a:r>
          </a:p>
          <a:p>
            <a:endParaRPr lang="en-US" altLang="ko-KR" sz="2000" dirty="0" smtClean="0"/>
          </a:p>
          <a:p>
            <a:endParaRPr lang="en-US" altLang="ko-KR" sz="2000" dirty="0" smtClean="0"/>
          </a:p>
          <a:p>
            <a:r>
              <a:rPr lang="en-US" altLang="ko-KR" sz="2000" dirty="0" smtClean="0"/>
              <a:t>We explore three dimensions of debate about world cities.</a:t>
            </a:r>
          </a:p>
          <a:p>
            <a:endParaRPr lang="en-US" altLang="ko-KR" sz="2000" dirty="0" smtClean="0"/>
          </a:p>
          <a:p>
            <a:r>
              <a:rPr lang="en-US" altLang="ko-KR" sz="2000" dirty="0" smtClean="0"/>
              <a:t> -Global economic functions and issues of place</a:t>
            </a:r>
          </a:p>
          <a:p>
            <a:r>
              <a:rPr lang="en-US" altLang="ko-KR" sz="2000" dirty="0" smtClean="0"/>
              <a:t> -The social of globalization on cities</a:t>
            </a:r>
          </a:p>
          <a:p>
            <a:r>
              <a:rPr lang="en-US" altLang="ko-KR" sz="2000" dirty="0" smtClean="0"/>
              <a:t> -History and convergence</a:t>
            </a:r>
          </a:p>
          <a:p>
            <a:endParaRPr lang="ko-KR" altLang="en-US" sz="2400" dirty="0"/>
          </a:p>
        </p:txBody>
      </p:sp>
      <p:sp>
        <p:nvSpPr>
          <p:cNvPr id="13" name="직사각형 12"/>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TextBox 13"/>
          <p:cNvSpPr txBox="1"/>
          <p:nvPr/>
        </p:nvSpPr>
        <p:spPr>
          <a:xfrm>
            <a:off x="323528" y="260648"/>
            <a:ext cx="8820472" cy="584775"/>
          </a:xfrm>
          <a:prstGeom prst="rect">
            <a:avLst/>
          </a:prstGeom>
          <a:noFill/>
        </p:spPr>
        <p:txBody>
          <a:bodyPr wrap="square" rtlCol="0">
            <a:spAutoFit/>
          </a:bodyPr>
          <a:lstStyle/>
          <a:p>
            <a:r>
              <a:rPr lang="en-US" altLang="ko-KR" sz="3200" b="1" dirty="0" smtClean="0">
                <a:solidFill>
                  <a:schemeClr val="bg1"/>
                </a:solidFill>
              </a:rPr>
              <a:t>3</a:t>
            </a:r>
            <a:r>
              <a:rPr lang="en-US" altLang="ko-KR" sz="3200" b="1" dirty="0" smtClean="0">
                <a:solidFill>
                  <a:schemeClr val="bg1"/>
                </a:solidFill>
              </a:rPr>
              <a:t>. </a:t>
            </a:r>
            <a:r>
              <a:rPr lang="en-US" altLang="ko-KR" sz="3200" b="1" dirty="0" smtClean="0">
                <a:solidFill>
                  <a:schemeClr val="bg1"/>
                </a:solidFill>
              </a:rPr>
              <a:t>Challenges to the world city hypothesis</a:t>
            </a:r>
            <a:endParaRPr lang="en-US" altLang="ko-KR" sz="3200" b="1" dirty="0" smtClean="0">
              <a:solidFill>
                <a:schemeClr val="bg1"/>
              </a:solidFill>
            </a:endParaRPr>
          </a:p>
        </p:txBody>
      </p:sp>
      <p:cxnSp>
        <p:nvCxnSpPr>
          <p:cNvPr id="15" name="직선 연결선 14"/>
          <p:cNvCxnSpPr/>
          <p:nvPr/>
        </p:nvCxnSpPr>
        <p:spPr>
          <a:xfrm>
            <a:off x="539552" y="2276872"/>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6" name="직선 연결선 15"/>
          <p:cNvCxnSpPr/>
          <p:nvPr/>
        </p:nvCxnSpPr>
        <p:spPr>
          <a:xfrm>
            <a:off x="539552" y="3789040"/>
            <a:ext cx="0" cy="216024"/>
          </a:xfrm>
          <a:prstGeom prst="line">
            <a:avLst/>
          </a:prstGeom>
          <a:ln w="76200">
            <a:solidFill>
              <a:srgbClr val="C00000"/>
            </a:solidFill>
          </a:ln>
          <a:scene3d>
            <a:camera prst="orthographicFront">
              <a:rot lat="0" lon="21299999" rev="0"/>
            </a:camera>
            <a:lightRig rig="threePt" dir="t"/>
          </a:scene3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80112" y="5517232"/>
            <a:ext cx="3096344" cy="769441"/>
          </a:xfrm>
          <a:prstGeom prst="rect">
            <a:avLst/>
          </a:prstGeom>
          <a:noFill/>
        </p:spPr>
        <p:txBody>
          <a:bodyPr wrap="square" rtlCol="0">
            <a:spAutoFit/>
          </a:bodyPr>
          <a:lstStyle/>
          <a:p>
            <a:r>
              <a:rPr lang="en-US" altLang="ko-KR" sz="4400" b="1" dirty="0" smtClean="0">
                <a:solidFill>
                  <a:srgbClr val="C00000"/>
                </a:solidFill>
              </a:rPr>
              <a:t>Thank you.</a:t>
            </a:r>
            <a:endParaRPr lang="ko-KR" altLang="en-US" sz="4400" b="1" dirty="0">
              <a:solidFill>
                <a:srgbClr val="C00000"/>
              </a:solidFill>
            </a:endParaRPr>
          </a:p>
        </p:txBody>
      </p:sp>
      <p:sp>
        <p:nvSpPr>
          <p:cNvPr id="6" name="직사각형 5"/>
          <p:cNvSpPr/>
          <p:nvPr/>
        </p:nvSpPr>
        <p:spPr>
          <a:xfrm>
            <a:off x="0" y="0"/>
            <a:ext cx="9144000" cy="98072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p:cNvSpPr txBox="1"/>
          <p:nvPr/>
        </p:nvSpPr>
        <p:spPr>
          <a:xfrm>
            <a:off x="467544" y="260648"/>
            <a:ext cx="1152128" cy="584775"/>
          </a:xfrm>
          <a:prstGeom prst="rect">
            <a:avLst/>
          </a:prstGeom>
          <a:noFill/>
        </p:spPr>
        <p:txBody>
          <a:bodyPr wrap="square" rtlCol="0">
            <a:spAutoFit/>
          </a:bodyPr>
          <a:lstStyle/>
          <a:p>
            <a:r>
              <a:rPr lang="en-US" altLang="ko-KR" sz="3200" b="1" dirty="0" smtClean="0">
                <a:solidFill>
                  <a:schemeClr val="bg1"/>
                </a:solidFill>
              </a:rPr>
              <a:t>END</a:t>
            </a:r>
            <a:endParaRPr lang="en-US" altLang="ko-KR" sz="3200" b="1" dirty="0" smtClean="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392</Words>
  <Application>Microsoft Office PowerPoint</Application>
  <PresentationFormat>화면 슬라이드 쇼(4:3)</PresentationFormat>
  <Paragraphs>50</Paragraphs>
  <Slides>8</Slides>
  <Notes>1</Notes>
  <HiddenSlides>0</HiddenSlides>
  <MMClips>0</MMClips>
  <ScaleCrop>false</ScaleCrop>
  <HeadingPairs>
    <vt:vector size="4" baseType="variant">
      <vt:variant>
        <vt:lpstr>테마</vt:lpstr>
      </vt:variant>
      <vt:variant>
        <vt:i4>1</vt:i4>
      </vt:variant>
      <vt:variant>
        <vt:lpstr>슬라이드 제목</vt:lpstr>
      </vt:variant>
      <vt:variant>
        <vt:i4>8</vt:i4>
      </vt:variant>
    </vt:vector>
  </HeadingPairs>
  <TitlesOfParts>
    <vt:vector size="9" baseType="lpstr">
      <vt:lpstr>Office 테마</vt:lpstr>
      <vt:lpstr>Global Transformation and the City                                 : The Debate</vt:lpstr>
      <vt:lpstr>슬라이드 2</vt:lpstr>
      <vt:lpstr>슬라이드 3</vt:lpstr>
      <vt:lpstr>슬라이드 4</vt:lpstr>
      <vt:lpstr>슬라이드 5</vt:lpstr>
      <vt:lpstr>슬라이드 6</vt:lpstr>
      <vt:lpstr>슬라이드 7</vt:lpstr>
      <vt:lpstr>슬라이드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Transformation and the City:    The Debate</dc:title>
  <dc:creator>삼성</dc:creator>
  <cp:lastModifiedBy>삼성</cp:lastModifiedBy>
  <cp:revision>25</cp:revision>
  <dcterms:created xsi:type="dcterms:W3CDTF">2013-12-01T09:10:42Z</dcterms:created>
  <dcterms:modified xsi:type="dcterms:W3CDTF">2013-12-03T07:23:43Z</dcterms:modified>
</cp:coreProperties>
</file>