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7D15B-A81A-4C9A-9E6C-029DB35EEA69}" type="datetimeFigureOut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8643F0-B103-42B4-8915-905B69A3144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7D15B-A81A-4C9A-9E6C-029DB35EEA69}" type="datetimeFigureOut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8643F0-B103-42B4-8915-905B69A314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7D15B-A81A-4C9A-9E6C-029DB35EEA69}" type="datetimeFigureOut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8643F0-B103-42B4-8915-905B69A314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7D15B-A81A-4C9A-9E6C-029DB35EEA69}" type="datetimeFigureOut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8643F0-B103-42B4-8915-905B69A314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7D15B-A81A-4C9A-9E6C-029DB35EEA69}" type="datetimeFigureOut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8643F0-B103-42B4-8915-905B69A3144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7D15B-A81A-4C9A-9E6C-029DB35EEA69}" type="datetimeFigureOut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8643F0-B103-42B4-8915-905B69A314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7D15B-A81A-4C9A-9E6C-029DB35EEA69}" type="datetimeFigureOut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8643F0-B103-42B4-8915-905B69A314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7D15B-A81A-4C9A-9E6C-029DB35EEA69}" type="datetimeFigureOut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8643F0-B103-42B4-8915-905B69A314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7D15B-A81A-4C9A-9E6C-029DB35EEA69}" type="datetimeFigureOut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8643F0-B103-42B4-8915-905B69A3144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7D15B-A81A-4C9A-9E6C-029DB35EEA69}" type="datetimeFigureOut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8643F0-B103-42B4-8915-905B69A314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7D15B-A81A-4C9A-9E6C-029DB35EEA69}" type="datetimeFigureOut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8643F0-B103-42B4-8915-905B69A3144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B37D15B-A81A-4C9A-9E6C-029DB35EEA69}" type="datetimeFigureOut">
              <a:rPr lang="ko-KR" altLang="en-US" smtClean="0"/>
              <a:pPr/>
              <a:t>2011-12-06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48643F0-B103-42B4-8915-905B69A3144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357290" y="1142984"/>
            <a:ext cx="7406640" cy="204368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ko-KR" sz="7200" b="1" dirty="0" smtClean="0"/>
              <a:t>Brunei Darussalam</a:t>
            </a:r>
            <a:endParaRPr lang="ko-KR" altLang="en-US" sz="7200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57290" y="3929066"/>
            <a:ext cx="7406640" cy="1752600"/>
          </a:xfrm>
        </p:spPr>
        <p:txBody>
          <a:bodyPr/>
          <a:lstStyle/>
          <a:p>
            <a:endParaRPr lang="en-US" altLang="ko-KR" dirty="0" smtClean="0"/>
          </a:p>
          <a:p>
            <a:pPr algn="r"/>
            <a:r>
              <a:rPr lang="en-US" altLang="ko-KR" dirty="0" smtClean="0"/>
              <a:t> </a:t>
            </a:r>
            <a:r>
              <a:rPr lang="en-US" altLang="ko-KR" sz="3600" dirty="0" smtClean="0"/>
              <a:t>Public administration</a:t>
            </a:r>
          </a:p>
          <a:p>
            <a:pPr algn="r"/>
            <a:r>
              <a:rPr lang="en-US" altLang="ko-KR" sz="3600" dirty="0" smtClean="0"/>
              <a:t>21107651   Kim Kyung Jin</a:t>
            </a:r>
            <a:endParaRPr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Contents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03648" y="1700808"/>
            <a:ext cx="7498080" cy="4800600"/>
          </a:xfrm>
        </p:spPr>
        <p:txBody>
          <a:bodyPr/>
          <a:lstStyle/>
          <a:p>
            <a:r>
              <a:rPr lang="en-US" altLang="ko-KR" dirty="0" smtClean="0"/>
              <a:t>Introduction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System of Government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Civil service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Conclusion : Reform and Challenges 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Introduction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499992" y="1340768"/>
            <a:ext cx="4499992" cy="2341240"/>
          </a:xfrm>
        </p:spPr>
        <p:txBody>
          <a:bodyPr>
            <a:noAutofit/>
          </a:bodyPr>
          <a:lstStyle/>
          <a:p>
            <a:pPr marL="539496" indent="-457200">
              <a:buNone/>
            </a:pP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-    Brunei is a </a:t>
            </a:r>
            <a:r>
              <a:rPr lang="en-US" altLang="ko-KR" sz="2100" b="1" dirty="0" smtClean="0">
                <a:latin typeface="맑은 고딕" pitchFamily="50" charset="-127"/>
                <a:ea typeface="맑은 고딕" pitchFamily="50" charset="-127"/>
              </a:rPr>
              <a:t>small sultanate </a:t>
            </a: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situated on the north coast of </a:t>
            </a:r>
            <a:r>
              <a:rPr lang="en-US" altLang="ko-KR" sz="2100" dirty="0" err="1" smtClean="0">
                <a:latin typeface="맑은 고딕" pitchFamily="50" charset="-127"/>
                <a:ea typeface="맑은 고딕" pitchFamily="50" charset="-127"/>
              </a:rPr>
              <a:t>borneo</a:t>
            </a:r>
            <a:endParaRPr lang="en-US" altLang="ko-KR" sz="2100" dirty="0" smtClean="0">
              <a:latin typeface="맑은 고딕" pitchFamily="50" charset="-127"/>
              <a:ea typeface="맑은 고딕" pitchFamily="50" charset="-127"/>
            </a:endParaRPr>
          </a:p>
          <a:p>
            <a:pPr marL="539496" indent="-457200">
              <a:buNone/>
            </a:pPr>
            <a:endParaRPr lang="en-US" altLang="ko-KR" sz="600" dirty="0" smtClean="0">
              <a:latin typeface="맑은 고딕" pitchFamily="50" charset="-127"/>
              <a:ea typeface="맑은 고딕" pitchFamily="50" charset="-127"/>
            </a:endParaRPr>
          </a:p>
          <a:p>
            <a:pPr marL="539496" indent="-457200">
              <a:buNone/>
            </a:pPr>
            <a:r>
              <a:rPr lang="en-US" altLang="ko-KR" sz="2100" b="1" dirty="0" smtClean="0">
                <a:latin typeface="맑은 고딕" pitchFamily="50" charset="-127"/>
                <a:ea typeface="맑은 고딕" pitchFamily="50" charset="-127"/>
              </a:rPr>
              <a:t>-    Population : 380,000</a:t>
            </a:r>
          </a:p>
          <a:p>
            <a:pPr marL="539496" indent="-457200">
              <a:buNone/>
            </a:pP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    ( composed Malays, Indigenous </a:t>
            </a:r>
            <a:r>
              <a:rPr lang="en-US" altLang="ko-KR" sz="2100" dirty="0" err="1" smtClean="0">
                <a:latin typeface="맑은 고딕" pitchFamily="50" charset="-127"/>
                <a:ea typeface="맑은 고딕" pitchFamily="50" charset="-127"/>
              </a:rPr>
              <a:t>chinese</a:t>
            </a: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, expatriate population)</a:t>
            </a:r>
            <a:endParaRPr lang="ko-KR" altLang="en-US" sz="2100" dirty="0"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484784"/>
            <a:ext cx="338437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971600" y="3789040"/>
            <a:ext cx="8172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-   </a:t>
            </a:r>
            <a:r>
              <a:rPr lang="en-US" altLang="ko-KR" sz="2100" b="1" dirty="0" smtClean="0">
                <a:latin typeface="맑은 고딕" pitchFamily="50" charset="-127"/>
                <a:ea typeface="맑은 고딕" pitchFamily="50" charset="-127"/>
              </a:rPr>
              <a:t>High standard of living </a:t>
            </a: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:  GDP per head of US$28,700</a:t>
            </a:r>
          </a:p>
          <a:p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    (fourth highest in Asia) -&gt; </a:t>
            </a:r>
            <a:r>
              <a:rPr lang="en-US" altLang="ko-KR" sz="2100" u="sng" dirty="0" smtClean="0">
                <a:latin typeface="맑은 고딕" pitchFamily="50" charset="-127"/>
                <a:ea typeface="맑은 고딕" pitchFamily="50" charset="-127"/>
              </a:rPr>
              <a:t>oil and gas</a:t>
            </a:r>
          </a:p>
          <a:p>
            <a:pPr marL="342900" indent="-342900"/>
            <a:endParaRPr lang="en-US" altLang="ko-KR" sz="2100" dirty="0" smtClean="0">
              <a:latin typeface="맑은 고딕" pitchFamily="50" charset="-127"/>
              <a:ea typeface="맑은 고딕" pitchFamily="50" charset="-127"/>
            </a:endParaRPr>
          </a:p>
          <a:p>
            <a:pPr marL="342900" indent="-342900"/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-  Brunei has maintained a </a:t>
            </a:r>
            <a:r>
              <a:rPr lang="en-US" altLang="ko-KR" sz="2100" b="1" dirty="0" smtClean="0">
                <a:latin typeface="맑은 고딕" pitchFamily="50" charset="-127"/>
                <a:ea typeface="맑은 고딕" pitchFamily="50" charset="-127"/>
              </a:rPr>
              <a:t>traditional </a:t>
            </a:r>
            <a:r>
              <a:rPr lang="en-US" altLang="ko-KR" sz="2100" b="1" dirty="0" err="1" smtClean="0">
                <a:latin typeface="맑은 고딕" pitchFamily="50" charset="-127"/>
                <a:ea typeface="맑은 고딕" pitchFamily="50" charset="-127"/>
              </a:rPr>
              <a:t>ascriptive</a:t>
            </a:r>
            <a:r>
              <a:rPr lang="en-US" altLang="ko-KR" sz="2100" b="1" dirty="0" smtClean="0">
                <a:latin typeface="맑은 고딕" pitchFamily="50" charset="-127"/>
                <a:ea typeface="맑은 고딕" pitchFamily="50" charset="-127"/>
              </a:rPr>
              <a:t> culture</a:t>
            </a:r>
          </a:p>
          <a:p>
            <a:pPr marL="342900" indent="-342900">
              <a:buAutoNum type="arabicPeriod" startAt="4"/>
            </a:pPr>
            <a:endParaRPr lang="en-US" altLang="ko-KR" sz="2100" dirty="0" smtClean="0">
              <a:latin typeface="맑은 고딕" pitchFamily="50" charset="-127"/>
              <a:ea typeface="맑은 고딕" pitchFamily="50" charset="-127"/>
            </a:endParaRPr>
          </a:p>
          <a:p>
            <a:pPr marL="342900" indent="-342900"/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-  </a:t>
            </a:r>
            <a:r>
              <a:rPr lang="en-US" altLang="ko-KR" sz="2100" b="1" dirty="0" smtClean="0">
                <a:latin typeface="맑은 고딕" pitchFamily="50" charset="-127"/>
                <a:ea typeface="맑은 고딕" pitchFamily="50" charset="-127"/>
              </a:rPr>
              <a:t>Strong village </a:t>
            </a: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culture : </a:t>
            </a:r>
            <a:r>
              <a:rPr lang="en-US" altLang="ko-KR" sz="2100" dirty="0" err="1" smtClean="0">
                <a:latin typeface="맑은 고딕" pitchFamily="50" charset="-127"/>
                <a:ea typeface="맑은 고딕" pitchFamily="50" charset="-127"/>
              </a:rPr>
              <a:t>kindship</a:t>
            </a: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, customary deference</a:t>
            </a:r>
          </a:p>
          <a:p>
            <a:pPr marL="342900" indent="-342900">
              <a:buAutoNum type="arabicPeriod" startAt="4"/>
            </a:pPr>
            <a:endParaRPr lang="en-US" altLang="ko-KR" sz="2100" dirty="0" smtClean="0">
              <a:latin typeface="맑은 고딕" pitchFamily="50" charset="-127"/>
              <a:ea typeface="맑은 고딕" pitchFamily="50" charset="-127"/>
            </a:endParaRPr>
          </a:p>
          <a:p>
            <a:pPr marL="342900" indent="-342900"/>
            <a:r>
              <a:rPr lang="en-US" altLang="ko-KR" sz="2100" smtClean="0">
                <a:latin typeface="맑은 고딕" pitchFamily="50" charset="-127"/>
                <a:ea typeface="맑은 고딕" pitchFamily="50" charset="-127"/>
              </a:rPr>
              <a:t>-  </a:t>
            </a:r>
            <a:r>
              <a:rPr lang="en-US" altLang="ko-KR" sz="2100" b="1" smtClean="0">
                <a:latin typeface="맑은 고딕" pitchFamily="50" charset="-127"/>
                <a:ea typeface="맑은 고딕" pitchFamily="50" charset="-127"/>
              </a:rPr>
              <a:t>Worship</a:t>
            </a:r>
            <a:r>
              <a:rPr lang="en-US" altLang="ko-KR" sz="2100" b="1" dirty="0" smtClean="0">
                <a:latin typeface="맑은 고딕" pitchFamily="50" charset="-127"/>
                <a:ea typeface="맑은 고딕" pitchFamily="50" charset="-127"/>
              </a:rPr>
              <a:t>, fasting, and pilgrimage</a:t>
            </a:r>
            <a:endParaRPr lang="ko-KR" altLang="en-US" sz="2100" b="1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System of Government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03648" y="1628800"/>
            <a:ext cx="749808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-  Brunei is </a:t>
            </a:r>
            <a:r>
              <a:rPr lang="en-US" altLang="ko-KR" sz="2100" b="1" dirty="0" smtClean="0">
                <a:latin typeface="맑은 고딕" pitchFamily="50" charset="-127"/>
                <a:ea typeface="맑은 고딕" pitchFamily="50" charset="-127"/>
              </a:rPr>
              <a:t>monarchal</a:t>
            </a: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. </a:t>
            </a:r>
          </a:p>
          <a:p>
            <a:endParaRPr lang="en-US" altLang="ko-KR" sz="11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-  Executive power resides in the Sultan who is supported by a Council of </a:t>
            </a:r>
            <a:r>
              <a:rPr lang="en-US" altLang="ko-KR" sz="2100" b="1" dirty="0" smtClean="0">
                <a:latin typeface="맑은 고딕" pitchFamily="50" charset="-127"/>
                <a:ea typeface="맑은 고딕" pitchFamily="50" charset="-127"/>
              </a:rPr>
              <a:t>Minister or cabinet</a:t>
            </a: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endParaRPr lang="en-US" altLang="ko-KR" sz="11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-  Presently it comprises </a:t>
            </a:r>
            <a:r>
              <a:rPr lang="en-US" altLang="ko-KR" sz="2100" b="1" dirty="0" smtClean="0">
                <a:latin typeface="맑은 고딕" pitchFamily="50" charset="-127"/>
                <a:ea typeface="맑은 고딕" pitchFamily="50" charset="-127"/>
              </a:rPr>
              <a:t>29 members</a:t>
            </a: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, who are either ex-officio members of directly appointed by the Sultan.</a:t>
            </a:r>
          </a:p>
          <a:p>
            <a:pPr>
              <a:buNone/>
            </a:pPr>
            <a:endParaRPr lang="en-US" altLang="ko-KR" sz="10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-  public policy and government </a:t>
            </a: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administration is </a:t>
            </a: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a comprehensive </a:t>
            </a:r>
            <a:r>
              <a:rPr lang="en-US" altLang="ko-KR" sz="2100" b="1" dirty="0" smtClean="0">
                <a:latin typeface="맑은 고딕" pitchFamily="50" charset="-127"/>
                <a:ea typeface="맑은 고딕" pitchFamily="50" charset="-127"/>
              </a:rPr>
              <a:t>program of social protection</a:t>
            </a: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, as </a:t>
            </a: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reflected </a:t>
            </a: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in the priority given to it in the current five year budget projections, and National Housing Development Scheme.</a:t>
            </a:r>
          </a:p>
          <a:p>
            <a:endParaRPr lang="en-US" altLang="ko-KR" sz="2100" dirty="0" smtClean="0">
              <a:latin typeface="맑은 고딕" pitchFamily="50" charset="-127"/>
              <a:ea typeface="맑은 고딕" pitchFamily="50" charset="-127"/>
            </a:endParaRPr>
          </a:p>
          <a:p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Civil service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03648" y="1916832"/>
            <a:ext cx="7498080" cy="51845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- Brunei civil service is divided hierarchically into various schemes of service.</a:t>
            </a:r>
          </a:p>
          <a:p>
            <a:pPr algn="r">
              <a:buNone/>
            </a:pP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   -&gt;</a:t>
            </a:r>
            <a:r>
              <a:rPr lang="en-US" altLang="ko-KR" sz="2100" b="1" dirty="0" smtClean="0">
                <a:latin typeface="맑은 고딕" pitchFamily="50" charset="-127"/>
                <a:ea typeface="맑은 고딕" pitchFamily="50" charset="-127"/>
              </a:rPr>
              <a:t>cross-cutting service </a:t>
            </a: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: Division1(senior)~5(lowest)</a:t>
            </a:r>
          </a:p>
          <a:p>
            <a:pPr algn="just">
              <a:buNone/>
            </a:pPr>
            <a:endParaRPr lang="en-US" altLang="ko-KR" sz="1000" dirty="0" smtClean="0">
              <a:latin typeface="맑은 고딕" pitchFamily="50" charset="-127"/>
              <a:ea typeface="맑은 고딕" pitchFamily="50" charset="-127"/>
            </a:endParaRPr>
          </a:p>
          <a:p>
            <a:pPr algn="just">
              <a:buNone/>
            </a:pP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en-US" altLang="ko-KR" sz="2100" b="1" dirty="0" smtClean="0">
                <a:latin typeface="맑은 고딕" pitchFamily="50" charset="-127"/>
                <a:ea typeface="맑은 고딕" pitchFamily="50" charset="-127"/>
              </a:rPr>
              <a:t>Appointments and promotion</a:t>
            </a:r>
          </a:p>
          <a:p>
            <a:pPr algn="just">
              <a:buNone/>
            </a:pP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   -&gt;by merit, educational qualifications and the extent and                    type of training undergone.  </a:t>
            </a:r>
          </a:p>
          <a:p>
            <a:pPr algn="just">
              <a:buNone/>
            </a:pPr>
            <a:endParaRPr lang="en-US" altLang="ko-KR" sz="1000" dirty="0" smtClean="0">
              <a:latin typeface="맑은 고딕" pitchFamily="50" charset="-127"/>
              <a:ea typeface="맑은 고딕" pitchFamily="50" charset="-127"/>
            </a:endParaRPr>
          </a:p>
          <a:p>
            <a:pPr algn="just">
              <a:buNone/>
            </a:pP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They </a:t>
            </a: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are moved from one post to another, administrative service officers can be regarded as generalists, often dealing with matters in which they do not have a trained specialization.</a:t>
            </a:r>
          </a:p>
          <a:p>
            <a:pPr algn="just">
              <a:buNone/>
            </a:pP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  </a:t>
            </a:r>
            <a:endParaRPr lang="ko-KR" altLang="en-US" sz="2100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Conclusion : Reform and Challenges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03648" y="1844824"/>
            <a:ext cx="7498080" cy="4800600"/>
          </a:xfrm>
        </p:spPr>
        <p:txBody>
          <a:bodyPr/>
          <a:lstStyle/>
          <a:p>
            <a:pPr>
              <a:buNone/>
            </a:pP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-  While the government of Brunei has delivered stability and prosperity, </a:t>
            </a:r>
            <a:r>
              <a:rPr lang="en-US" altLang="ko-KR" sz="2100" b="1" dirty="0" smtClean="0">
                <a:latin typeface="맑은 고딕" pitchFamily="50" charset="-127"/>
                <a:ea typeface="맑은 고딕" pitchFamily="50" charset="-127"/>
              </a:rPr>
              <a:t>challenges</a:t>
            </a: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 exist which necessitate adjustment in the role of the public sector and reform of the structure and processes of government administration.</a:t>
            </a:r>
          </a:p>
          <a:p>
            <a:pPr>
              <a:buFontTx/>
              <a:buChar char="-"/>
            </a:pPr>
            <a:endParaRPr lang="en-US" altLang="ko-KR" sz="10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-  trim the size and enhance the efficiency of the central bureaucracy</a:t>
            </a:r>
          </a:p>
          <a:p>
            <a:pPr>
              <a:buFontTx/>
              <a:buChar char="-"/>
            </a:pPr>
            <a:endParaRPr lang="en-US" altLang="ko-KR" sz="10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sz="2100" dirty="0" smtClean="0">
                <a:latin typeface="맑은 고딕" pitchFamily="50" charset="-127"/>
                <a:ea typeface="맑은 고딕" pitchFamily="50" charset="-127"/>
              </a:rPr>
              <a:t>-  streamlining of administrative processes and the consolidation of bureaucratic procedures, thus avoiding overlap, duplication, red tape, and wasted resources.</a:t>
            </a:r>
          </a:p>
          <a:p>
            <a:pPr>
              <a:buFontTx/>
              <a:buChar char="-"/>
            </a:pPr>
            <a:endParaRPr lang="en-US" altLang="ko-KR" sz="21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FontTx/>
              <a:buChar char="-"/>
            </a:pPr>
            <a:endParaRPr lang="en-US" altLang="ko-KR" sz="2100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87624" y="2708920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en-US" altLang="ko-KR" sz="7200" b="1" dirty="0" smtClean="0"/>
              <a:t>THANK  YOU!</a:t>
            </a:r>
            <a:endParaRPr lang="ko-KR" altLang="en-US" sz="72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35608" y="4429132"/>
            <a:ext cx="7498080" cy="1819268"/>
          </a:xfrm>
        </p:spPr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243</TotalTime>
  <Words>335</Words>
  <Application>Microsoft Office PowerPoint</Application>
  <PresentationFormat>화면 슬라이드 쇼(4:3)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태양</vt:lpstr>
      <vt:lpstr>Brunei Darussalam</vt:lpstr>
      <vt:lpstr>Contents</vt:lpstr>
      <vt:lpstr>Introduction</vt:lpstr>
      <vt:lpstr>System of Government</vt:lpstr>
      <vt:lpstr>Civil service</vt:lpstr>
      <vt:lpstr>Conclusion : Reform and Challenges </vt:lpstr>
      <vt:lpstr>THANK  YOU!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Brunei Darussalam</dc:title>
  <dc:creator>sec</dc:creator>
  <cp:lastModifiedBy>sec</cp:lastModifiedBy>
  <cp:revision>30</cp:revision>
  <dcterms:created xsi:type="dcterms:W3CDTF">2011-12-05T05:36:59Z</dcterms:created>
  <dcterms:modified xsi:type="dcterms:W3CDTF">2011-12-06T08:02:16Z</dcterms:modified>
</cp:coreProperties>
</file>