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5" r:id="rId5"/>
    <p:sldId id="259" r:id="rId6"/>
    <p:sldId id="260" r:id="rId7"/>
    <p:sldId id="264" r:id="rId8"/>
    <p:sldId id="262" r:id="rId9"/>
    <p:sldId id="261" r:id="rId10"/>
    <p:sldId id="263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397B1-FFA2-4F67-84B5-2C79E148FE6B}" type="datetimeFigureOut">
              <a:rPr lang="ko-KR" altLang="en-US" smtClean="0"/>
              <a:t>2012-03-11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DE7FD8-51B3-498C-B899-39C68114D5F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모서리가 둥근 직사각형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72C9-2B54-41C8-B0DA-6E215D66BF5E}" type="datetimeFigureOut">
              <a:rPr lang="ko-KR" altLang="en-US" smtClean="0"/>
              <a:t>2012-03-11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13A6617-9B77-4A79-9F07-0C55E7C039F9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72C9-2B54-41C8-B0DA-6E215D66BF5E}" type="datetimeFigureOut">
              <a:rPr lang="ko-KR" altLang="en-US" smtClean="0"/>
              <a:t>2012-03-11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A6617-9B77-4A79-9F07-0C55E7C039F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72C9-2B54-41C8-B0DA-6E215D66BF5E}" type="datetimeFigureOut">
              <a:rPr lang="ko-KR" altLang="en-US" smtClean="0"/>
              <a:t>2012-03-11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A6617-9B77-4A79-9F07-0C55E7C039F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72C9-2B54-41C8-B0DA-6E215D66BF5E}" type="datetimeFigureOut">
              <a:rPr lang="ko-KR" altLang="en-US" smtClean="0"/>
              <a:t>2012-03-11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A6617-9B77-4A79-9F07-0C55E7C039F9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모서리가 둥근 직사각형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72C9-2B54-41C8-B0DA-6E215D66BF5E}" type="datetimeFigureOut">
              <a:rPr lang="ko-KR" altLang="en-US" smtClean="0"/>
              <a:t>2012-03-11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13A6617-9B77-4A79-9F07-0C55E7C039F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72C9-2B54-41C8-B0DA-6E215D66BF5E}" type="datetimeFigureOut">
              <a:rPr lang="ko-KR" altLang="en-US" smtClean="0"/>
              <a:t>2012-03-11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A6617-9B77-4A79-9F07-0C55E7C039F9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72C9-2B54-41C8-B0DA-6E215D66BF5E}" type="datetimeFigureOut">
              <a:rPr lang="ko-KR" altLang="en-US" smtClean="0"/>
              <a:t>2012-03-11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A6617-9B77-4A79-9F07-0C55E7C039F9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72C9-2B54-41C8-B0DA-6E215D66BF5E}" type="datetimeFigureOut">
              <a:rPr lang="ko-KR" altLang="en-US" smtClean="0"/>
              <a:t>2012-03-11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A6617-9B77-4A79-9F07-0C55E7C039F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72C9-2B54-41C8-B0DA-6E215D66BF5E}" type="datetimeFigureOut">
              <a:rPr lang="ko-KR" altLang="en-US" smtClean="0"/>
              <a:t>2012-03-11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A6617-9B77-4A79-9F07-0C55E7C039F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모서리가 둥근 직사각형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72C9-2B54-41C8-B0DA-6E215D66BF5E}" type="datetimeFigureOut">
              <a:rPr lang="ko-KR" altLang="en-US" smtClean="0"/>
              <a:t>2012-03-11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A6617-9B77-4A79-9F07-0C55E7C039F9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72C9-2B54-41C8-B0DA-6E215D66BF5E}" type="datetimeFigureOut">
              <a:rPr lang="ko-KR" altLang="en-US" smtClean="0"/>
              <a:t>2012-03-11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13A6617-9B77-4A79-9F07-0C55E7C039F9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사각형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모서리가 둥근 직사각형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0A472C9-2B54-41C8-B0DA-6E215D66BF5E}" type="datetimeFigureOut">
              <a:rPr lang="ko-KR" altLang="en-US" smtClean="0"/>
              <a:t>2012-03-11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13A6617-9B77-4A79-9F07-0C55E7C039F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1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1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1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1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1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85852" y="5572140"/>
            <a:ext cx="6400800" cy="1014418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  <a:latin typeface="HY바다M" pitchFamily="18" charset="-127"/>
                <a:ea typeface="HY바다M" pitchFamily="18" charset="-127"/>
              </a:rPr>
              <a:t>대구대학교</a:t>
            </a:r>
            <a:endParaRPr lang="en-US" altLang="ko-KR" dirty="0" smtClean="0">
              <a:solidFill>
                <a:schemeClr val="tx1"/>
              </a:solidFill>
              <a:latin typeface="HY바다M" pitchFamily="18" charset="-127"/>
              <a:ea typeface="HY바다M" pitchFamily="18" charset="-127"/>
            </a:endParaRPr>
          </a:p>
          <a:p>
            <a:r>
              <a:rPr lang="ko-KR" altLang="en-US" dirty="0" smtClean="0">
                <a:solidFill>
                  <a:schemeClr val="tx1"/>
                </a:solidFill>
                <a:latin typeface="HY바다M" pitchFamily="18" charset="-127"/>
                <a:ea typeface="HY바다M" pitchFamily="18" charset="-127"/>
              </a:rPr>
              <a:t>화학응용화학과</a:t>
            </a:r>
            <a:endParaRPr lang="ko-KR" altLang="en-US" dirty="0">
              <a:solidFill>
                <a:schemeClr val="tx1"/>
              </a:solidFill>
              <a:latin typeface="HY바다M" pitchFamily="18" charset="-127"/>
              <a:ea typeface="HY바다M" pitchFamily="18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1500174"/>
            <a:ext cx="8229600" cy="1470025"/>
          </a:xfrm>
        </p:spPr>
        <p:txBody>
          <a:bodyPr/>
          <a:lstStyle/>
          <a:p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실험</a:t>
            </a:r>
            <a:r>
              <a:rPr altLang="ko-KR" smtClean="0">
                <a:latin typeface="HY바다M" pitchFamily="18" charset="-127"/>
                <a:ea typeface="HY바다M" pitchFamily="18" charset="-127"/>
              </a:rPr>
              <a:t>3. </a:t>
            </a:r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혼합물의 조성</a:t>
            </a:r>
            <a:r>
              <a:rPr altLang="ko-KR" smtClean="0">
                <a:latin typeface="HY바다M" pitchFamily="18" charset="-127"/>
                <a:ea typeface="HY바다M" pitchFamily="18" charset="-127"/>
              </a:rPr>
              <a:t>%</a:t>
            </a:r>
            <a:r>
              <a:rPr lang="ko-KR" altLang="en-US" dirty="0" smtClean="0">
                <a:latin typeface="HY바다M" pitchFamily="18" charset="-127"/>
                <a:ea typeface="HY바다M" pitchFamily="18" charset="-127"/>
              </a:rPr>
              <a:t>결정</a:t>
            </a:r>
            <a:endParaRPr lang="ko-KR" altLang="en-US" dirty="0">
              <a:latin typeface="HY바다M" pitchFamily="18" charset="-127"/>
              <a:ea typeface="HY바다M" pitchFamily="18" charset="-127"/>
            </a:endParaRPr>
          </a:p>
        </p:txBody>
      </p:sp>
      <p:sp>
        <p:nvSpPr>
          <p:cNvPr id="4" name="AutoShape 4"/>
          <p:cNvSpPr>
            <a:spLocks noChangeAspect="1" noChangeArrowheads="1"/>
          </p:cNvSpPr>
          <p:nvPr/>
        </p:nvSpPr>
        <p:spPr bwMode="auto">
          <a:xfrm>
            <a:off x="214282" y="1428736"/>
            <a:ext cx="1214414" cy="1634788"/>
          </a:xfrm>
          <a:prstGeom prst="roundRect">
            <a:avLst>
              <a:gd name="adj" fmla="val 16667"/>
            </a:avLst>
          </a:prstGeom>
          <a:blipFill>
            <a:blip r:embed="rId2" cstate="print">
              <a:lum/>
            </a:blip>
            <a:stretch>
              <a:fillRect/>
            </a:stretch>
          </a:blipFill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91424" tIns="45710" rIns="91424" bIns="45710" anchor="ctr"/>
          <a:lstStyle/>
          <a:p>
            <a:pPr latinLnBrk="0"/>
            <a:endParaRPr lang="ko-KR" altLang="en-US" kern="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4268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>
                <a:latin typeface="HY바다M" pitchFamily="18" charset="-127"/>
                <a:ea typeface="HY바다M" pitchFamily="18" charset="-127"/>
              </a:rPr>
              <a:t>5</a:t>
            </a:r>
            <a:r>
              <a:rPr lang="en-US" altLang="ko-KR" sz="4000" dirty="0" smtClean="0">
                <a:latin typeface="HY바다M" pitchFamily="18" charset="-127"/>
                <a:ea typeface="HY바다M" pitchFamily="18" charset="-127"/>
              </a:rPr>
              <a:t>. </a:t>
            </a:r>
            <a:r>
              <a:rPr lang="ko-KR" altLang="en-US" sz="4000" dirty="0" smtClean="0">
                <a:latin typeface="HY바다M" pitchFamily="18" charset="-127"/>
                <a:ea typeface="HY바다M" pitchFamily="18" charset="-127"/>
              </a:rPr>
              <a:t>실험 결과</a:t>
            </a:r>
            <a:endParaRPr lang="ko-KR" altLang="en-US" sz="4000" dirty="0">
              <a:latin typeface="HY바다M" pitchFamily="18" charset="-127"/>
              <a:ea typeface="HY바다M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48690"/>
            <a:ext cx="9144000" cy="79868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lnSpc>
                <a:spcPct val="150000"/>
              </a:lnSpc>
            </a:pPr>
            <a:r>
              <a:rPr lang="en-US" altLang="ko-KR" dirty="0" smtClean="0"/>
              <a:t>2.   BaCl</a:t>
            </a:r>
            <a:r>
              <a:rPr lang="en-US" altLang="ko-KR" baseline="-25000" dirty="0" smtClean="0"/>
              <a:t>2</a:t>
            </a:r>
            <a:r>
              <a:rPr lang="ko-KR" altLang="en-US" dirty="0" smtClean="0"/>
              <a:t>에서의 </a:t>
            </a:r>
            <a:r>
              <a:rPr lang="en-US" altLang="ko-KR" dirty="0" err="1" smtClean="0"/>
              <a:t>Ba</a:t>
            </a:r>
            <a:r>
              <a:rPr lang="ko-KR" altLang="en-US" dirty="0" smtClean="0"/>
              <a:t>의 함량 결정</a:t>
            </a:r>
            <a:endParaRPr lang="en-US" altLang="ko-KR" dirty="0" smtClean="0"/>
          </a:p>
          <a:p>
            <a:pPr marL="1257300" lvl="2" indent="-342900">
              <a:lnSpc>
                <a:spcPct val="150000"/>
              </a:lnSpc>
              <a:buAutoNum type="arabicParenBoth"/>
            </a:pPr>
            <a:r>
              <a:rPr lang="en-US" altLang="ko-KR" sz="1600" dirty="0" err="1"/>
              <a:t>w</a:t>
            </a:r>
            <a:r>
              <a:rPr lang="en-US" altLang="ko-KR" sz="1600" dirty="0" err="1" smtClean="0"/>
              <a:t>atchglass</a:t>
            </a:r>
            <a:r>
              <a:rPr lang="en-US" altLang="ko-KR" sz="1600" dirty="0" smtClean="0"/>
              <a:t> + filter paper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=</a:t>
            </a:r>
            <a:endParaRPr lang="en-US" altLang="ko-KR" sz="1600" dirty="0"/>
          </a:p>
          <a:p>
            <a:pPr marL="1257300" lvl="2" indent="-342900">
              <a:lnSpc>
                <a:spcPct val="150000"/>
              </a:lnSpc>
              <a:buAutoNum type="arabicParenBoth"/>
            </a:pPr>
            <a:r>
              <a:rPr lang="en-US" altLang="ko-KR" sz="1600" dirty="0" smtClean="0"/>
              <a:t>(</a:t>
            </a:r>
            <a:r>
              <a:rPr lang="en-US" altLang="ko-KR" sz="1600" dirty="0" err="1" smtClean="0"/>
              <a:t>watchglass</a:t>
            </a:r>
            <a:r>
              <a:rPr lang="en-US" altLang="ko-KR" sz="1600" dirty="0" smtClean="0"/>
              <a:t> + filter paper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) + BaSO</a:t>
            </a:r>
            <a:r>
              <a:rPr lang="en-US" altLang="ko-KR" sz="1600" baseline="-25000" dirty="0" smtClean="0"/>
              <a:t>4</a:t>
            </a:r>
            <a:r>
              <a:rPr lang="ko-KR" altLang="en-US" sz="1600" dirty="0" smtClean="0"/>
              <a:t>침전물 무게</a:t>
            </a:r>
            <a:r>
              <a:rPr lang="en-US" altLang="ko-KR" sz="1600" dirty="0" smtClean="0"/>
              <a:t>=</a:t>
            </a:r>
            <a:endParaRPr lang="en-US" altLang="ko-KR" sz="1600" dirty="0"/>
          </a:p>
          <a:p>
            <a:pPr marL="1257300" lvl="2" indent="-342900">
              <a:lnSpc>
                <a:spcPct val="150000"/>
              </a:lnSpc>
              <a:buAutoNum type="arabicParenBoth"/>
            </a:pPr>
            <a:r>
              <a:rPr lang="en-US" altLang="ko-KR" sz="1600" dirty="0" smtClean="0"/>
              <a:t>BaSO</a:t>
            </a:r>
            <a:r>
              <a:rPr lang="en-US" altLang="ko-KR" sz="1600" baseline="-25000" dirty="0" smtClean="0"/>
              <a:t>4</a:t>
            </a:r>
            <a:r>
              <a:rPr lang="ko-KR" altLang="en-US" sz="1600" dirty="0" smtClean="0"/>
              <a:t>침전물 무게</a:t>
            </a:r>
            <a:r>
              <a:rPr lang="en-US" altLang="ko-KR" sz="1600" dirty="0" smtClean="0"/>
              <a:t> =  (2) – (1) =</a:t>
            </a:r>
          </a:p>
          <a:p>
            <a:pPr marL="1257300" lvl="2" indent="-342900">
              <a:lnSpc>
                <a:spcPct val="150000"/>
              </a:lnSpc>
              <a:buAutoNum type="arabicParenBoth"/>
            </a:pPr>
            <a:r>
              <a:rPr lang="en-US" altLang="ko-KR" sz="1600" dirty="0" err="1" smtClean="0"/>
              <a:t>Ba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의 질량 구하기</a:t>
            </a:r>
            <a:endParaRPr lang="en-US" altLang="ko-KR" sz="1600" dirty="0" smtClean="0"/>
          </a:p>
          <a:p>
            <a:pPr marL="1257300" lvl="2" indent="-342900">
              <a:lnSpc>
                <a:spcPct val="150000"/>
              </a:lnSpc>
              <a:buAutoNum type="arabicParenBoth"/>
            </a:pPr>
            <a:r>
              <a:rPr lang="ko-KR" altLang="en-US" sz="1600" dirty="0" smtClean="0"/>
              <a:t>시료 중 </a:t>
            </a:r>
            <a:r>
              <a:rPr lang="en-US" altLang="ko-KR" sz="1600" dirty="0" err="1" smtClean="0"/>
              <a:t>Ba</a:t>
            </a:r>
            <a:r>
              <a:rPr lang="ko-KR" altLang="en-US" sz="1600" dirty="0" smtClean="0"/>
              <a:t>의 질량</a:t>
            </a:r>
            <a:r>
              <a:rPr lang="en-US" altLang="ko-KR" sz="1600" dirty="0" smtClean="0"/>
              <a:t>%</a:t>
            </a:r>
            <a:r>
              <a:rPr lang="ko-KR" altLang="en-US" sz="1600" dirty="0" smtClean="0"/>
              <a:t>구하기</a:t>
            </a:r>
            <a:endParaRPr lang="en-US" altLang="ko-KR" sz="1600" dirty="0" smtClean="0"/>
          </a:p>
          <a:p>
            <a:pPr marL="1257300" lvl="2" indent="-342900">
              <a:lnSpc>
                <a:spcPct val="150000"/>
              </a:lnSpc>
            </a:pPr>
            <a:endParaRPr lang="en-US" altLang="ko-KR" dirty="0"/>
          </a:p>
          <a:p>
            <a:pPr marL="800100" lvl="1" indent="-342900">
              <a:lnSpc>
                <a:spcPct val="150000"/>
              </a:lnSpc>
              <a:buFont typeface="Arial" charset="0"/>
              <a:buChar char="•"/>
            </a:pPr>
            <a:r>
              <a:rPr lang="en-US" altLang="ko-KR" dirty="0" err="1" smtClean="0"/>
              <a:t>Ba</a:t>
            </a:r>
            <a:r>
              <a:rPr lang="ko-KR" altLang="en-US" dirty="0" smtClean="0"/>
              <a:t>만의 질량 구하기</a:t>
            </a:r>
            <a:endParaRPr lang="en-US" altLang="ko-KR" dirty="0" smtClean="0"/>
          </a:p>
          <a:p>
            <a:pPr marL="1257300" lvl="2" indent="-342900">
              <a:lnSpc>
                <a:spcPct val="150000"/>
              </a:lnSpc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- </a:t>
            </a:r>
            <a:r>
              <a:rPr lang="ko-KR" altLang="en-US" sz="1600" dirty="0" smtClean="0"/>
              <a:t>순수한 </a:t>
            </a:r>
            <a:r>
              <a:rPr lang="en-US" altLang="ko-KR" sz="1600" dirty="0" smtClean="0"/>
              <a:t>BaSO</a:t>
            </a:r>
            <a:r>
              <a:rPr lang="en-US" altLang="ko-KR" sz="1600" baseline="-25000" dirty="0" smtClean="0"/>
              <a:t>4</a:t>
            </a:r>
            <a:r>
              <a:rPr lang="ko-KR" altLang="en-US" sz="1600" dirty="0" smtClean="0"/>
              <a:t>에서 </a:t>
            </a:r>
            <a:r>
              <a:rPr lang="en-US" altLang="ko-KR" sz="1600" dirty="0" err="1" smtClean="0"/>
              <a:t>Ba</a:t>
            </a:r>
            <a:r>
              <a:rPr lang="en-US" altLang="ko-KR" sz="1600" dirty="0" smtClean="0"/>
              <a:t> </a:t>
            </a:r>
            <a:r>
              <a:rPr lang="ko-KR" altLang="en-US" sz="1600" dirty="0" err="1" smtClean="0"/>
              <a:t>질량비</a:t>
            </a:r>
            <a:endParaRPr lang="en-US" altLang="ko-KR" sz="1600" dirty="0"/>
          </a:p>
          <a:p>
            <a:pPr marL="1257300" lvl="2" indent="-342900">
              <a:lnSpc>
                <a:spcPct val="150000"/>
              </a:lnSpc>
            </a:pPr>
            <a:endParaRPr lang="en-US" altLang="ko-KR" sz="1600" dirty="0"/>
          </a:p>
          <a:p>
            <a:pPr marL="800100" lvl="1" indent="-342900">
              <a:lnSpc>
                <a:spcPct val="150000"/>
              </a:lnSpc>
            </a:pPr>
            <a:endParaRPr lang="en-US" altLang="ko-KR" sz="1600" dirty="0" smtClean="0"/>
          </a:p>
          <a:p>
            <a:pPr marL="1257300" lvl="2" indent="-342900">
              <a:lnSpc>
                <a:spcPct val="150000"/>
              </a:lnSpc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</a:t>
            </a:r>
            <a:r>
              <a:rPr lang="ko-KR" altLang="en-US" sz="1600" dirty="0" smtClean="0"/>
              <a:t>따라서 </a:t>
            </a:r>
            <a:r>
              <a:rPr lang="en-US" altLang="ko-KR" sz="1600" dirty="0" err="1" smtClean="0"/>
              <a:t>Ba</a:t>
            </a:r>
            <a:r>
              <a:rPr lang="ko-KR" altLang="en-US" sz="1600" dirty="0" smtClean="0"/>
              <a:t>의 질량 </a:t>
            </a:r>
            <a:r>
              <a:rPr lang="en-US" altLang="ko-KR" sz="1600" dirty="0" smtClean="0"/>
              <a:t>= </a:t>
            </a:r>
            <a:r>
              <a:rPr lang="en-US" altLang="ko-KR" sz="1600" dirty="0" smtClean="0"/>
              <a:t>BaSO</a:t>
            </a:r>
            <a:r>
              <a:rPr lang="en-US" altLang="ko-KR" sz="1600" baseline="-25000" dirty="0" smtClean="0"/>
              <a:t>4</a:t>
            </a:r>
            <a:r>
              <a:rPr lang="ko-KR" altLang="en-US" sz="1600" dirty="0" smtClean="0"/>
              <a:t>의 질량 </a:t>
            </a:r>
            <a:r>
              <a:rPr lang="en-US" altLang="ko-KR" sz="1600" dirty="0" smtClean="0"/>
              <a:t>X 0.588396</a:t>
            </a:r>
          </a:p>
          <a:p>
            <a:pPr marL="1257300" lvl="2" indent="-342900">
              <a:lnSpc>
                <a:spcPct val="150000"/>
              </a:lnSpc>
            </a:pPr>
            <a:endParaRPr lang="en-US" altLang="ko-KR" dirty="0" smtClean="0"/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dirty="0" smtClean="0"/>
              <a:t>시료 중 </a:t>
            </a:r>
            <a:r>
              <a:rPr lang="en-US" altLang="ko-KR" dirty="0" err="1" smtClean="0"/>
              <a:t>Ba</a:t>
            </a:r>
            <a:r>
              <a:rPr lang="ko-KR" altLang="en-US" dirty="0" smtClean="0"/>
              <a:t>의 질량 </a:t>
            </a:r>
            <a:r>
              <a:rPr lang="en-US" altLang="ko-KR" dirty="0" smtClean="0"/>
              <a:t>% </a:t>
            </a:r>
            <a:r>
              <a:rPr lang="ko-KR" altLang="en-US" dirty="0" smtClean="0"/>
              <a:t>구하기</a:t>
            </a:r>
            <a:endParaRPr lang="en-US" altLang="ko-KR" dirty="0" smtClean="0"/>
          </a:p>
          <a:p>
            <a:pPr marL="800100" lvl="1" indent="-342900"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    </a:t>
            </a: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endParaRPr lang="en-US" altLang="ko-KR" dirty="0" smtClean="0"/>
          </a:p>
          <a:p>
            <a:pPr marL="800100" lvl="1" indent="-342900">
              <a:lnSpc>
                <a:spcPct val="150000"/>
              </a:lnSpc>
            </a:pPr>
            <a:endParaRPr lang="en-US" altLang="ko-KR" dirty="0" smtClean="0"/>
          </a:p>
          <a:p>
            <a:pPr marL="800100" lvl="1" indent="-342900">
              <a:lnSpc>
                <a:spcPct val="150000"/>
              </a:lnSpc>
            </a:pPr>
            <a:r>
              <a:rPr lang="en-US" altLang="ko-KR" dirty="0" smtClean="0"/>
              <a:t>     </a:t>
            </a:r>
            <a:endParaRPr lang="en-US" altLang="ko-KR" dirty="0"/>
          </a:p>
          <a:p>
            <a:pPr marL="800100" lvl="1" indent="-342900">
              <a:lnSpc>
                <a:spcPct val="150000"/>
              </a:lnSpc>
            </a:pPr>
            <a:r>
              <a:rPr lang="en-US" altLang="ko-KR" dirty="0" smtClean="0"/>
              <a:t>    </a:t>
            </a:r>
          </a:p>
          <a:p>
            <a:pPr marL="1257300" lvl="2" indent="-342900">
              <a:lnSpc>
                <a:spcPct val="150000"/>
              </a:lnSpc>
            </a:pPr>
            <a:endParaRPr lang="en-US" altLang="ko-K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4500570"/>
            <a:ext cx="4572032" cy="647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5786454"/>
            <a:ext cx="4836975" cy="66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4268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 smtClean="0">
                <a:latin typeface="HY바다M" pitchFamily="18" charset="-127"/>
                <a:ea typeface="HY바다M" pitchFamily="18" charset="-127"/>
              </a:rPr>
              <a:t>1. </a:t>
            </a:r>
            <a:r>
              <a:rPr lang="ko-KR" altLang="en-US" sz="4000" dirty="0" smtClean="0">
                <a:latin typeface="HY바다M" pitchFamily="18" charset="-127"/>
                <a:ea typeface="HY바다M" pitchFamily="18" charset="-127"/>
              </a:rPr>
              <a:t>실험 목적</a:t>
            </a:r>
            <a:endParaRPr lang="ko-KR" altLang="en-US" sz="4000" dirty="0">
              <a:latin typeface="HY바다M" pitchFamily="18" charset="-127"/>
              <a:ea typeface="HY바다M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57290" y="2357430"/>
            <a:ext cx="6572296" cy="1428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800" dirty="0" smtClean="0"/>
              <a:t>정량분석의 하나인 중량 분석법으로 </a:t>
            </a:r>
            <a:endParaRPr lang="en-US" altLang="ko-KR" sz="2800" dirty="0" smtClean="0"/>
          </a:p>
          <a:p>
            <a:pPr>
              <a:lnSpc>
                <a:spcPct val="150000"/>
              </a:lnSpc>
            </a:pPr>
            <a:r>
              <a:rPr lang="ko-KR" altLang="en-US" sz="2800" dirty="0" smtClean="0"/>
              <a:t>질량 </a:t>
            </a:r>
            <a:r>
              <a:rPr lang="en-US" altLang="ko-KR" sz="2800" dirty="0" smtClean="0"/>
              <a:t>%</a:t>
            </a:r>
            <a:r>
              <a:rPr lang="ko-KR" altLang="en-US" sz="2800" dirty="0" smtClean="0"/>
              <a:t>를</a:t>
            </a:r>
            <a:r>
              <a:rPr lang="en-US" altLang="ko-KR" sz="2800" dirty="0" smtClean="0"/>
              <a:t> </a:t>
            </a:r>
            <a:r>
              <a:rPr lang="ko-KR" altLang="en-US" sz="2800" dirty="0" smtClean="0"/>
              <a:t>결정한다</a:t>
            </a:r>
            <a:r>
              <a:rPr lang="en-US" altLang="ko-KR" sz="2800" dirty="0" smtClean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 smtClean="0">
                <a:latin typeface="HY바다M" pitchFamily="18" charset="-127"/>
                <a:ea typeface="HY바다M" pitchFamily="18" charset="-127"/>
              </a:rPr>
              <a:t>2. </a:t>
            </a:r>
            <a:r>
              <a:rPr lang="ko-KR" altLang="en-US" sz="4000" dirty="0" smtClean="0">
                <a:latin typeface="HY바다M" pitchFamily="18" charset="-127"/>
                <a:ea typeface="HY바다M" pitchFamily="18" charset="-127"/>
              </a:rPr>
              <a:t>실험 이론</a:t>
            </a:r>
            <a:endParaRPr lang="ko-KR" altLang="en-US" sz="4000" dirty="0">
              <a:latin typeface="HY바다M" pitchFamily="18" charset="-127"/>
              <a:ea typeface="HY바다M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1000108"/>
            <a:ext cx="8741496" cy="52168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000" dirty="0" smtClean="0"/>
              <a:t>중량 분석법  </a:t>
            </a:r>
            <a:endParaRPr lang="en-US" altLang="ko-KR" sz="2000" dirty="0" smtClean="0"/>
          </a:p>
          <a:p>
            <a:pPr marL="342900" indent="-342900">
              <a:lnSpc>
                <a:spcPct val="150000"/>
              </a:lnSpc>
            </a:pPr>
            <a:r>
              <a:rPr lang="en-US" altLang="ko-KR" dirty="0" smtClean="0"/>
              <a:t>      - </a:t>
            </a:r>
            <a:r>
              <a:rPr lang="ko-KR" altLang="en-US" dirty="0" smtClean="0"/>
              <a:t>시료 중의 목적성분을 침전</a:t>
            </a:r>
            <a:r>
              <a:rPr lang="en-US" altLang="ko-KR" dirty="0" smtClean="0"/>
              <a:t>, </a:t>
            </a:r>
            <a:r>
              <a:rPr lang="ko-KR" altLang="en-US" dirty="0" smtClean="0"/>
              <a:t>휘발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추출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전해 등의 방법으로 분리하여 </a:t>
            </a:r>
            <a:endParaRPr lang="en-US" altLang="ko-KR" dirty="0" smtClean="0"/>
          </a:p>
          <a:p>
            <a:pPr marL="342900" indent="-342900">
              <a:lnSpc>
                <a:spcPct val="150000"/>
              </a:lnSpc>
            </a:pPr>
            <a:r>
              <a:rPr lang="ko-KR" altLang="en-US" dirty="0" smtClean="0"/>
              <a:t>        조성이 일정한 화합물로 만든 다음 칭량하여 목적성분의 함량을 구하는 방법이다</a:t>
            </a:r>
            <a:r>
              <a:rPr lang="en-US" altLang="ko-KR" dirty="0" smtClean="0"/>
              <a:t>.</a:t>
            </a:r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dirty="0" err="1" smtClean="0"/>
              <a:t>침전법</a:t>
            </a:r>
            <a:endParaRPr lang="en-US" altLang="ko-KR" dirty="0" smtClean="0"/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dirty="0" err="1" smtClean="0"/>
              <a:t>휘발법</a:t>
            </a:r>
            <a:endParaRPr lang="en-US" altLang="ko-KR" dirty="0" smtClean="0"/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dirty="0" smtClean="0"/>
              <a:t>추출법</a:t>
            </a:r>
            <a:endParaRPr lang="en-US" altLang="ko-KR" dirty="0" smtClean="0"/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dirty="0" err="1" smtClean="0"/>
              <a:t>전해법</a:t>
            </a:r>
            <a:endParaRPr lang="en-US" altLang="ko-KR" dirty="0" smtClean="0"/>
          </a:p>
          <a:p>
            <a:pPr marL="457200" indent="-457200">
              <a:lnSpc>
                <a:spcPct val="150000"/>
              </a:lnSpc>
              <a:buAutoNum type="arabicPeriod" startAt="2"/>
            </a:pPr>
            <a:r>
              <a:rPr lang="ko-KR" altLang="en-US" sz="2000" dirty="0" err="1" smtClean="0"/>
              <a:t>결정수</a:t>
            </a:r>
            <a:endParaRPr lang="en-US" altLang="ko-KR" sz="2000" dirty="0" smtClean="0"/>
          </a:p>
          <a:p>
            <a:pPr marL="457200" indent="-457200">
              <a:lnSpc>
                <a:spcPct val="150000"/>
              </a:lnSpc>
            </a:pPr>
            <a:r>
              <a:rPr lang="en-US" altLang="ko-KR" sz="2000" dirty="0" smtClean="0">
                <a:latin typeface="+mn-ea"/>
              </a:rPr>
              <a:t>    - </a:t>
            </a:r>
            <a:r>
              <a:rPr lang="ko-KR" altLang="en-US" dirty="0" smtClean="0">
                <a:latin typeface="+mn-ea"/>
              </a:rPr>
              <a:t>물질의 결정 속에 일정한 </a:t>
            </a:r>
            <a:r>
              <a:rPr lang="ko-KR" altLang="en-US" dirty="0" err="1" smtClean="0">
                <a:latin typeface="+mn-ea"/>
              </a:rPr>
              <a:t>화합비로</a:t>
            </a:r>
            <a:r>
              <a:rPr lang="ko-KR" altLang="en-US" dirty="0" smtClean="0">
                <a:latin typeface="+mn-ea"/>
              </a:rPr>
              <a:t> 들어 있는 물을 말한다</a:t>
            </a:r>
            <a:r>
              <a:rPr lang="en-US" altLang="ko-KR" dirty="0" smtClean="0">
                <a:latin typeface="+mn-ea"/>
              </a:rPr>
              <a:t>. </a:t>
            </a:r>
          </a:p>
          <a:p>
            <a:pPr marL="457200" indent="-457200">
              <a:lnSpc>
                <a:spcPct val="150000"/>
              </a:lnSpc>
            </a:pPr>
            <a:r>
              <a:rPr lang="ko-KR" altLang="en-US" dirty="0" smtClean="0">
                <a:latin typeface="+mn-ea"/>
              </a:rPr>
              <a:t>      결정 내에서 일정한 위치를 차지하며 그 양이 변하면 결정구조가 달라진다</a:t>
            </a:r>
            <a:r>
              <a:rPr lang="en-US" altLang="ko-KR" dirty="0" smtClean="0">
                <a:latin typeface="+mn-ea"/>
              </a:rPr>
              <a:t>. </a:t>
            </a:r>
          </a:p>
          <a:p>
            <a:pPr marL="457200" indent="-457200">
              <a:lnSpc>
                <a:spcPct val="150000"/>
              </a:lnSpc>
            </a:pPr>
            <a:r>
              <a:rPr lang="ko-KR" altLang="en-US" dirty="0" smtClean="0">
                <a:latin typeface="+mn-ea"/>
              </a:rPr>
              <a:t>      결정 내 물 분자의 위치 또는 결합 정도에 따라 </a:t>
            </a:r>
            <a:r>
              <a:rPr lang="ko-KR" altLang="en-US" dirty="0" err="1" smtClean="0">
                <a:latin typeface="+mn-ea"/>
              </a:rPr>
              <a:t>배위수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err="1" smtClean="0">
                <a:latin typeface="+mn-ea"/>
              </a:rPr>
              <a:t>격자수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err="1" smtClean="0">
                <a:latin typeface="+mn-ea"/>
              </a:rPr>
              <a:t>구조수</a:t>
            </a:r>
            <a:r>
              <a:rPr lang="ko-KR" altLang="en-US" dirty="0" smtClean="0">
                <a:latin typeface="+mn-ea"/>
              </a:rPr>
              <a:t> 등으로 </a:t>
            </a:r>
            <a:endParaRPr lang="en-US" altLang="ko-KR" dirty="0" smtClean="0">
              <a:latin typeface="+mn-ea"/>
            </a:endParaRPr>
          </a:p>
          <a:p>
            <a:pPr marL="457200" indent="-457200">
              <a:lnSpc>
                <a:spcPct val="150000"/>
              </a:lnSpc>
            </a:pPr>
            <a:r>
              <a:rPr lang="ko-KR" altLang="en-US" dirty="0" smtClean="0">
                <a:latin typeface="+mn-ea"/>
              </a:rPr>
              <a:t>     구분할 수 있다</a:t>
            </a:r>
            <a:r>
              <a:rPr lang="en-US" altLang="ko-KR" dirty="0" smtClean="0">
                <a:latin typeface="+mn-ea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4268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 smtClean="0">
                <a:latin typeface="HY바다M" pitchFamily="18" charset="-127"/>
                <a:ea typeface="HY바다M" pitchFamily="18" charset="-127"/>
              </a:rPr>
              <a:t>2. </a:t>
            </a:r>
            <a:r>
              <a:rPr lang="ko-KR" altLang="en-US" sz="4000" dirty="0" smtClean="0">
                <a:latin typeface="HY바다M" pitchFamily="18" charset="-127"/>
                <a:ea typeface="HY바다M" pitchFamily="18" charset="-127"/>
              </a:rPr>
              <a:t>실험 이론</a:t>
            </a:r>
            <a:endParaRPr lang="ko-KR" altLang="en-US" sz="4000" dirty="0">
              <a:latin typeface="HY바다M" pitchFamily="18" charset="-127"/>
              <a:ea typeface="HY바다M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1142984"/>
            <a:ext cx="5553123" cy="30931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3</a:t>
            </a:r>
            <a:r>
              <a:rPr lang="en-US" altLang="ko-KR" sz="2000" dirty="0" smtClean="0">
                <a:latin typeface="+mn-ea"/>
              </a:rPr>
              <a:t>. H</a:t>
            </a:r>
            <a:r>
              <a:rPr lang="en-US" altLang="ko-KR" sz="2000" baseline="-25000" dirty="0" smtClean="0">
                <a:latin typeface="+mn-ea"/>
              </a:rPr>
              <a:t>2</a:t>
            </a:r>
            <a:r>
              <a:rPr lang="en-US" altLang="ko-KR" sz="2000" dirty="0" smtClean="0">
                <a:latin typeface="+mn-ea"/>
              </a:rPr>
              <a:t>O</a:t>
            </a:r>
            <a:r>
              <a:rPr lang="ko-KR" altLang="en-US" sz="2000" dirty="0" smtClean="0">
                <a:latin typeface="+mn-ea"/>
              </a:rPr>
              <a:t>의 함량 결정</a:t>
            </a:r>
            <a:endParaRPr lang="en-US" altLang="ko-KR" sz="2000" dirty="0" smtClean="0">
              <a:latin typeface="+mn-ea"/>
            </a:endParaRPr>
          </a:p>
          <a:p>
            <a:pPr marL="342900" lvl="1" indent="-342900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   </a:t>
            </a:r>
            <a:r>
              <a:rPr lang="en-US" altLang="ko-KR" dirty="0" smtClean="0">
                <a:latin typeface="+mn-ea"/>
              </a:rPr>
              <a:t>BaCl</a:t>
            </a:r>
            <a:r>
              <a:rPr lang="en-US" altLang="ko-KR" baseline="-25000" dirty="0" smtClean="0">
                <a:latin typeface="+mn-ea"/>
              </a:rPr>
              <a:t>2</a:t>
            </a:r>
            <a:r>
              <a:rPr lang="en-US" altLang="ko-KR" dirty="0" smtClean="0">
                <a:latin typeface="+mn-ea"/>
              </a:rPr>
              <a:t>·2H</a:t>
            </a:r>
            <a:r>
              <a:rPr lang="en-US" altLang="ko-KR" baseline="-25000" dirty="0" smtClean="0">
                <a:latin typeface="+mn-ea"/>
              </a:rPr>
              <a:t>2</a:t>
            </a:r>
            <a:r>
              <a:rPr lang="en-US" altLang="ko-KR" dirty="0" smtClean="0">
                <a:latin typeface="+mn-ea"/>
              </a:rPr>
              <a:t>O</a:t>
            </a:r>
            <a:r>
              <a:rPr lang="en-US" altLang="ko-KR" sz="2000" dirty="0" smtClean="0">
                <a:latin typeface="+mn-ea"/>
              </a:rPr>
              <a:t> (s) ↔ </a:t>
            </a:r>
            <a:r>
              <a:rPr lang="en-US" altLang="ko-KR" dirty="0" smtClean="0">
                <a:latin typeface="+mn-ea"/>
              </a:rPr>
              <a:t>BaCl</a:t>
            </a:r>
            <a:r>
              <a:rPr lang="en-US" altLang="ko-KR" baseline="-25000" dirty="0" smtClean="0">
                <a:latin typeface="+mn-ea"/>
              </a:rPr>
              <a:t>2</a:t>
            </a:r>
            <a:r>
              <a:rPr lang="en-US" altLang="ko-KR" dirty="0">
                <a:latin typeface="+mn-ea"/>
              </a:rPr>
              <a:t> </a:t>
            </a:r>
            <a:r>
              <a:rPr lang="en-US" altLang="ko-KR" dirty="0" smtClean="0">
                <a:latin typeface="+mn-ea"/>
              </a:rPr>
              <a:t>(s) + 2H</a:t>
            </a:r>
            <a:r>
              <a:rPr lang="en-US" altLang="ko-KR" baseline="-25000" dirty="0" smtClean="0">
                <a:latin typeface="+mn-ea"/>
              </a:rPr>
              <a:t>2</a:t>
            </a:r>
            <a:r>
              <a:rPr lang="en-US" altLang="ko-KR" dirty="0" smtClean="0">
                <a:latin typeface="+mn-ea"/>
              </a:rPr>
              <a:t>O</a:t>
            </a:r>
          </a:p>
          <a:p>
            <a:pPr marL="342900" lvl="1" indent="-342900">
              <a:lnSpc>
                <a:spcPct val="150000"/>
              </a:lnSpc>
            </a:pPr>
            <a:endParaRPr lang="en-US" altLang="ko-KR" dirty="0">
              <a:latin typeface="+mn-ea"/>
            </a:endParaRPr>
          </a:p>
          <a:p>
            <a:pPr marL="342900" lvl="1" indent="-342900">
              <a:lnSpc>
                <a:spcPct val="150000"/>
              </a:lnSpc>
            </a:pPr>
            <a:r>
              <a:rPr lang="en-US" altLang="ko-KR" dirty="0">
                <a:latin typeface="+mn-ea"/>
              </a:rPr>
              <a:t>4</a:t>
            </a:r>
            <a:r>
              <a:rPr lang="en-US" altLang="ko-KR" dirty="0" smtClean="0">
                <a:latin typeface="+mn-ea"/>
              </a:rPr>
              <a:t>. </a:t>
            </a:r>
            <a:r>
              <a:rPr lang="en-US" altLang="ko-KR" dirty="0" err="1" smtClean="0">
                <a:latin typeface="+mn-ea"/>
              </a:rPr>
              <a:t>Ba</a:t>
            </a:r>
            <a:r>
              <a:rPr lang="ko-KR" altLang="en-US" dirty="0" smtClean="0">
                <a:latin typeface="+mn-ea"/>
              </a:rPr>
              <a:t>의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함량 결정</a:t>
            </a:r>
            <a:endParaRPr lang="en-US" altLang="ko-KR" dirty="0" smtClean="0">
              <a:latin typeface="+mn-ea"/>
            </a:endParaRPr>
          </a:p>
          <a:p>
            <a:pPr marL="342900" lvl="1" indent="-342900">
              <a:lnSpc>
                <a:spcPct val="150000"/>
              </a:lnSpc>
            </a:pPr>
            <a:r>
              <a:rPr lang="en-US" altLang="ko-KR" dirty="0">
                <a:latin typeface="+mn-ea"/>
              </a:rPr>
              <a:t> </a:t>
            </a:r>
            <a:r>
              <a:rPr lang="en-US" altLang="ko-KR" dirty="0" smtClean="0">
                <a:latin typeface="+mn-ea"/>
              </a:rPr>
              <a:t>   </a:t>
            </a:r>
            <a:r>
              <a:rPr lang="en-US" altLang="ko-KR" dirty="0" smtClean="0">
                <a:latin typeface="+mn-ea"/>
              </a:rPr>
              <a:t>BaCl</a:t>
            </a:r>
            <a:r>
              <a:rPr lang="en-US" altLang="ko-KR" baseline="-25000" dirty="0" smtClean="0">
                <a:latin typeface="+mn-ea"/>
              </a:rPr>
              <a:t>2</a:t>
            </a:r>
            <a:r>
              <a:rPr lang="en-US" altLang="ko-KR" dirty="0" smtClean="0">
                <a:latin typeface="+mn-ea"/>
              </a:rPr>
              <a:t> (</a:t>
            </a:r>
            <a:r>
              <a:rPr lang="en-US" altLang="ko-KR" dirty="0" err="1" smtClean="0">
                <a:latin typeface="+mn-ea"/>
              </a:rPr>
              <a:t>aq</a:t>
            </a:r>
            <a:r>
              <a:rPr lang="en-US" altLang="ko-KR" dirty="0" smtClean="0">
                <a:latin typeface="+mn-ea"/>
              </a:rPr>
              <a:t>) + H</a:t>
            </a:r>
            <a:r>
              <a:rPr lang="en-US" altLang="ko-KR" baseline="-25000" dirty="0" smtClean="0">
                <a:latin typeface="+mn-ea"/>
              </a:rPr>
              <a:t>2</a:t>
            </a:r>
            <a:r>
              <a:rPr lang="en-US" altLang="ko-KR" dirty="0" smtClean="0">
                <a:latin typeface="+mn-ea"/>
              </a:rPr>
              <a:t>SO</a:t>
            </a:r>
            <a:r>
              <a:rPr lang="en-US" altLang="ko-KR" baseline="-25000" dirty="0" smtClean="0">
                <a:latin typeface="+mn-ea"/>
              </a:rPr>
              <a:t>4</a:t>
            </a:r>
            <a:r>
              <a:rPr lang="en-US" altLang="ko-KR" dirty="0" smtClean="0">
                <a:latin typeface="+mn-ea"/>
              </a:rPr>
              <a:t> (</a:t>
            </a:r>
            <a:r>
              <a:rPr lang="en-US" altLang="ko-KR" dirty="0" err="1" smtClean="0">
                <a:latin typeface="+mn-ea"/>
              </a:rPr>
              <a:t>aq</a:t>
            </a:r>
            <a:r>
              <a:rPr lang="en-US" altLang="ko-KR" dirty="0" smtClean="0">
                <a:latin typeface="+mn-ea"/>
              </a:rPr>
              <a:t>) ↔ BaSO</a:t>
            </a:r>
            <a:r>
              <a:rPr lang="en-US" altLang="ko-KR" baseline="-25000" dirty="0" smtClean="0">
                <a:latin typeface="+mn-ea"/>
              </a:rPr>
              <a:t>4</a:t>
            </a:r>
            <a:r>
              <a:rPr lang="en-US" altLang="ko-KR" dirty="0" smtClean="0">
                <a:latin typeface="+mn-ea"/>
              </a:rPr>
              <a:t> (s) + 2HCl(</a:t>
            </a:r>
            <a:r>
              <a:rPr lang="en-US" altLang="ko-KR" dirty="0" err="1" smtClean="0">
                <a:latin typeface="+mn-ea"/>
              </a:rPr>
              <a:t>aq</a:t>
            </a:r>
            <a:r>
              <a:rPr lang="en-US" altLang="ko-KR" dirty="0" smtClean="0">
                <a:latin typeface="+mn-ea"/>
              </a:rPr>
              <a:t>)</a:t>
            </a:r>
          </a:p>
          <a:p>
            <a:pPr marL="342900" lvl="1" indent="-342900">
              <a:lnSpc>
                <a:spcPct val="150000"/>
              </a:lnSpc>
            </a:pPr>
            <a:endParaRPr lang="en-US" altLang="ko-KR" dirty="0">
              <a:latin typeface="+mn-ea"/>
            </a:endParaRPr>
          </a:p>
          <a:p>
            <a:pPr marL="342900" lvl="1" indent="-342900">
              <a:lnSpc>
                <a:spcPct val="150000"/>
              </a:lnSpc>
            </a:pPr>
            <a:endParaRPr lang="en-US" altLang="ko-KR" dirty="0" smtClean="0">
              <a:latin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4268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 smtClean="0">
                <a:latin typeface="HY바다M" pitchFamily="18" charset="-127"/>
                <a:ea typeface="HY바다M" pitchFamily="18" charset="-127"/>
              </a:rPr>
              <a:t>3. </a:t>
            </a:r>
            <a:r>
              <a:rPr lang="ko-KR" altLang="en-US" sz="4000" dirty="0" smtClean="0">
                <a:latin typeface="HY바다M" pitchFamily="18" charset="-127"/>
                <a:ea typeface="HY바다M" pitchFamily="18" charset="-127"/>
              </a:rPr>
              <a:t>시약 및 기기</a:t>
            </a:r>
            <a:endParaRPr lang="ko-KR" altLang="en-US" sz="4000" dirty="0">
              <a:latin typeface="HY바다M" pitchFamily="18" charset="-127"/>
              <a:ea typeface="HY바다M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2976" y="1571612"/>
            <a:ext cx="2029723" cy="30008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dirty="0" smtClean="0"/>
              <a:t>시약</a:t>
            </a:r>
            <a:endParaRPr lang="en-US" altLang="ko-KR" dirty="0" smtClean="0"/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dirty="0" smtClean="0"/>
              <a:t>BaCl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·2H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O</a:t>
            </a: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dirty="0" smtClean="0"/>
              <a:t>진</a:t>
            </a:r>
            <a:r>
              <a:rPr lang="ko-KR" altLang="en-US" dirty="0"/>
              <a:t>한 </a:t>
            </a:r>
            <a:r>
              <a:rPr lang="en-US" altLang="ko-KR" dirty="0" err="1" smtClean="0"/>
              <a:t>HCl</a:t>
            </a:r>
            <a:endParaRPr lang="en-US" altLang="ko-KR" dirty="0" smtClean="0"/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dirty="0" smtClean="0"/>
              <a:t>3M H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SO</a:t>
            </a:r>
            <a:r>
              <a:rPr lang="en-US" altLang="ko-KR" baseline="-25000" dirty="0" smtClean="0"/>
              <a:t>4</a:t>
            </a: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dirty="0" smtClean="0"/>
              <a:t>증류수</a:t>
            </a:r>
            <a:endParaRPr lang="en-US" altLang="ko-KR" dirty="0" smtClean="0"/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dirty="0" smtClean="0"/>
              <a:t>Acetone</a:t>
            </a:r>
          </a:p>
          <a:p>
            <a:pPr marL="342900" indent="-342900"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 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72066" y="1571612"/>
            <a:ext cx="1968809" cy="3831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en-US" altLang="ko-KR" dirty="0" smtClean="0"/>
              <a:t>2. </a:t>
            </a:r>
            <a:r>
              <a:rPr lang="ko-KR" altLang="en-US" dirty="0" smtClean="0"/>
              <a:t>기기 </a:t>
            </a:r>
            <a:endParaRPr lang="en-US" altLang="ko-KR" dirty="0" smtClean="0"/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dirty="0" smtClean="0"/>
              <a:t>비커</a:t>
            </a:r>
            <a:endParaRPr lang="en-US" altLang="ko-KR" dirty="0" smtClean="0"/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dirty="0" smtClean="0"/>
              <a:t>Watch glass</a:t>
            </a: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dirty="0" smtClean="0"/>
              <a:t>Filter paper</a:t>
            </a: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dirty="0" smtClean="0"/>
              <a:t>Hot plate</a:t>
            </a: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dirty="0" smtClean="0"/>
              <a:t>저울</a:t>
            </a:r>
            <a:endParaRPr lang="en-US" altLang="ko-KR" dirty="0" smtClean="0"/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dirty="0" smtClean="0"/>
              <a:t>뷰렛</a:t>
            </a:r>
            <a:endParaRPr lang="en-US" altLang="ko-KR" dirty="0" smtClean="0"/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dirty="0" smtClean="0"/>
              <a:t>도가니</a:t>
            </a:r>
            <a:endParaRPr lang="en-US" altLang="ko-KR" dirty="0" smtClean="0"/>
          </a:p>
          <a:p>
            <a:pPr marL="342900" indent="-342900"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  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4268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 smtClean="0">
                <a:latin typeface="HY바다M" pitchFamily="18" charset="-127"/>
                <a:ea typeface="HY바다M" pitchFamily="18" charset="-127"/>
              </a:rPr>
              <a:t>4. </a:t>
            </a:r>
            <a:r>
              <a:rPr lang="ko-KR" altLang="en-US" sz="4000" dirty="0" smtClean="0">
                <a:latin typeface="HY바다M" pitchFamily="18" charset="-127"/>
                <a:ea typeface="HY바다M" pitchFamily="18" charset="-127"/>
              </a:rPr>
              <a:t>실험 방법</a:t>
            </a:r>
            <a:endParaRPr lang="ko-KR" altLang="en-US" sz="4000" dirty="0">
              <a:latin typeface="HY바다M" pitchFamily="18" charset="-127"/>
              <a:ea typeface="HY바다M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0" y="1285860"/>
            <a:ext cx="9129422" cy="4385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00100" lvl="1" indent="-342900">
              <a:lnSpc>
                <a:spcPct val="150000"/>
              </a:lnSpc>
              <a:buAutoNum type="arabicPeriod"/>
            </a:pPr>
            <a:r>
              <a:rPr lang="en-US" altLang="ko-KR" sz="2400" b="1" dirty="0" smtClean="0">
                <a:latin typeface="HY나무M" pitchFamily="18" charset="-127"/>
                <a:ea typeface="HY나무M" pitchFamily="18" charset="-127"/>
              </a:rPr>
              <a:t>BaCl</a:t>
            </a:r>
            <a:r>
              <a:rPr lang="en-US" altLang="ko-KR" sz="2400" b="1" baseline="-25000" dirty="0" smtClean="0">
                <a:latin typeface="HY나무M" pitchFamily="18" charset="-127"/>
                <a:ea typeface="HY나무M" pitchFamily="18" charset="-127"/>
              </a:rPr>
              <a:t>2</a:t>
            </a:r>
            <a:r>
              <a:rPr lang="en-US" altLang="ko-KR" sz="2400" b="1" dirty="0" smtClean="0">
                <a:latin typeface="HY나무M" pitchFamily="18" charset="-127"/>
                <a:ea typeface="HY나무M" pitchFamily="18" charset="-127"/>
              </a:rPr>
              <a:t>·2H</a:t>
            </a:r>
            <a:r>
              <a:rPr lang="en-US" altLang="ko-KR" sz="2400" b="1" baseline="-25000" dirty="0" smtClean="0">
                <a:latin typeface="HY나무M" pitchFamily="18" charset="-127"/>
                <a:ea typeface="HY나무M" pitchFamily="18" charset="-127"/>
              </a:rPr>
              <a:t>2</a:t>
            </a:r>
            <a:r>
              <a:rPr lang="en-US" altLang="ko-KR" sz="2400" b="1" dirty="0" smtClean="0">
                <a:latin typeface="HY나무M" pitchFamily="18" charset="-127"/>
                <a:ea typeface="HY나무M" pitchFamily="18" charset="-127"/>
              </a:rPr>
              <a:t>O </a:t>
            </a:r>
            <a:r>
              <a:rPr lang="ko-KR" altLang="en-US" sz="2400" b="1" dirty="0" smtClean="0">
                <a:latin typeface="HY나무M" pitchFamily="18" charset="-127"/>
                <a:ea typeface="HY나무M" pitchFamily="18" charset="-127"/>
              </a:rPr>
              <a:t>중의 </a:t>
            </a:r>
            <a:r>
              <a:rPr lang="en-US" altLang="ko-KR" sz="2400" b="1" dirty="0" smtClean="0">
                <a:latin typeface="HY나무M" pitchFamily="18" charset="-127"/>
                <a:ea typeface="HY나무M" pitchFamily="18" charset="-127"/>
              </a:rPr>
              <a:t>H</a:t>
            </a:r>
            <a:r>
              <a:rPr lang="en-US" altLang="ko-KR" sz="2400" b="1" baseline="-25000" dirty="0" smtClean="0">
                <a:latin typeface="HY나무M" pitchFamily="18" charset="-127"/>
                <a:ea typeface="HY나무M" pitchFamily="18" charset="-127"/>
              </a:rPr>
              <a:t>2</a:t>
            </a:r>
            <a:r>
              <a:rPr lang="en-US" altLang="ko-KR" sz="2400" b="1" dirty="0" smtClean="0">
                <a:latin typeface="HY나무M" pitchFamily="18" charset="-127"/>
                <a:ea typeface="HY나무M" pitchFamily="18" charset="-127"/>
              </a:rPr>
              <a:t>O</a:t>
            </a:r>
            <a:r>
              <a:rPr lang="ko-KR" altLang="en-US" sz="2400" b="1" dirty="0" smtClean="0">
                <a:latin typeface="HY나무M" pitchFamily="18" charset="-127"/>
                <a:ea typeface="HY나무M" pitchFamily="18" charset="-127"/>
              </a:rPr>
              <a:t>의 함량 결정 실험</a:t>
            </a:r>
            <a:endParaRPr lang="en-US" altLang="ko-KR" sz="2400" b="1" dirty="0" smtClean="0">
              <a:latin typeface="HY나무M" pitchFamily="18" charset="-127"/>
              <a:ea typeface="HY나무M" pitchFamily="18" charset="-127"/>
            </a:endParaRPr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도가니와 뚜껑을 완전히 건조시킨 후 저울을 이용하여 무게 측정한다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.</a:t>
            </a:r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BaCl</a:t>
            </a:r>
            <a:r>
              <a:rPr lang="en-US" altLang="ko-KR" baseline="-25000" dirty="0" smtClean="0">
                <a:latin typeface="굴림" pitchFamily="50" charset="-127"/>
                <a:ea typeface="굴림" pitchFamily="50" charset="-127"/>
              </a:rPr>
              <a:t>2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·2H</a:t>
            </a:r>
            <a:r>
              <a:rPr lang="en-US" altLang="ko-KR" baseline="-25000" dirty="0" smtClean="0">
                <a:latin typeface="굴림" pitchFamily="50" charset="-127"/>
                <a:ea typeface="굴림" pitchFamily="50" charset="-127"/>
              </a:rPr>
              <a:t>2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O </a:t>
            </a:r>
            <a:r>
              <a:rPr lang="ko-KR" altLang="en-US" dirty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2g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을 정확히 잰다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.</a:t>
            </a:r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BaCl</a:t>
            </a:r>
            <a:r>
              <a:rPr lang="en-US" altLang="ko-KR" baseline="-25000" dirty="0" smtClean="0">
                <a:latin typeface="굴림" pitchFamily="50" charset="-127"/>
                <a:ea typeface="굴림" pitchFamily="50" charset="-127"/>
              </a:rPr>
              <a:t>2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·2H</a:t>
            </a:r>
            <a:r>
              <a:rPr lang="en-US" altLang="ko-KR" baseline="-25000" dirty="0" smtClean="0">
                <a:latin typeface="굴림" pitchFamily="50" charset="-127"/>
                <a:ea typeface="굴림" pitchFamily="50" charset="-127"/>
              </a:rPr>
              <a:t>2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O 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를 도가니에 넣고 뚜껑을 닫은 후 무게를 잰다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.</a:t>
            </a:r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도가니의 뚜껑을 반쯤 열고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hot plate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를 이용하여 약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10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분 동안 약하게 가열 후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,</a:t>
            </a:r>
          </a:p>
          <a:p>
            <a:pPr marL="800100" lvl="1" indent="-342900">
              <a:lnSpc>
                <a:spcPct val="150000"/>
              </a:lnSpc>
            </a:pPr>
            <a:r>
              <a:rPr lang="en-US" altLang="ko-KR" dirty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    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3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분 동안 높은 온도에서 가열한다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.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 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  <a:p>
            <a:pPr marL="800100" lvl="1" indent="-342900">
              <a:lnSpc>
                <a:spcPct val="150000"/>
              </a:lnSpc>
              <a:buFont typeface="+mj-ea"/>
              <a:buAutoNum type="circleNumDbPlain" startAt="5"/>
            </a:pP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가열을 다한 후 뚜껑을 닫고 실온에서 충분히 식혀준다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.</a:t>
            </a:r>
          </a:p>
          <a:p>
            <a:pPr marL="800100" lvl="1" indent="-342900">
              <a:lnSpc>
                <a:spcPct val="150000"/>
              </a:lnSpc>
            </a:pPr>
            <a:r>
              <a:rPr lang="en-US" altLang="ko-KR" dirty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    ( 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손으로 만졌을 때 따뜻하지 않을 정도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)</a:t>
            </a:r>
          </a:p>
          <a:p>
            <a:pPr marL="800100" lvl="1" indent="-342900">
              <a:lnSpc>
                <a:spcPct val="150000"/>
              </a:lnSpc>
              <a:buFont typeface="+mj-ea"/>
              <a:buAutoNum type="circleNumDbPlain" startAt="6"/>
            </a:pP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실온에서 식힌 도가니를 저울을 이용해 무게를 잰다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.</a:t>
            </a:r>
            <a:endParaRPr lang="en-US" altLang="ko-KR" dirty="0">
              <a:latin typeface="굴림" pitchFamily="50" charset="-127"/>
              <a:ea typeface="굴림" pitchFamily="50" charset="-127"/>
            </a:endParaRPr>
          </a:p>
          <a:p>
            <a:pPr marL="800100" lvl="1" indent="-342900">
              <a:lnSpc>
                <a:spcPct val="150000"/>
              </a:lnSpc>
              <a:buFont typeface="+mj-ea"/>
              <a:buAutoNum type="circleNumDbPlain" startAt="5"/>
            </a:pPr>
            <a:endParaRPr lang="en-US" altLang="ko-KR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4268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 smtClean="0">
                <a:latin typeface="HY바다M" pitchFamily="18" charset="-127"/>
                <a:ea typeface="HY바다M" pitchFamily="18" charset="-127"/>
              </a:rPr>
              <a:t>4. </a:t>
            </a:r>
            <a:r>
              <a:rPr lang="ko-KR" altLang="en-US" sz="4000" dirty="0" smtClean="0">
                <a:latin typeface="HY바다M" pitchFamily="18" charset="-127"/>
                <a:ea typeface="HY바다M" pitchFamily="18" charset="-127"/>
              </a:rPr>
              <a:t>실험 방법</a:t>
            </a:r>
            <a:endParaRPr lang="ko-KR" altLang="en-US" sz="4000" dirty="0">
              <a:latin typeface="HY바다M" pitchFamily="18" charset="-127"/>
              <a:ea typeface="HY바다M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-142908" y="1000108"/>
            <a:ext cx="9398727" cy="60478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00100" lvl="1" indent="-342900">
              <a:lnSpc>
                <a:spcPct val="150000"/>
              </a:lnSpc>
            </a:pPr>
            <a:r>
              <a:rPr lang="en-US" altLang="ko-KR" sz="2400" b="1" dirty="0" smtClean="0">
                <a:latin typeface="HY나무M" pitchFamily="18" charset="-127"/>
                <a:ea typeface="HY나무M" pitchFamily="18" charset="-127"/>
              </a:rPr>
              <a:t>2. BaCl</a:t>
            </a:r>
            <a:r>
              <a:rPr lang="en-US" altLang="ko-KR" sz="2400" b="1" baseline="-25000" dirty="0" smtClean="0">
                <a:latin typeface="HY나무M" pitchFamily="18" charset="-127"/>
                <a:ea typeface="HY나무M" pitchFamily="18" charset="-127"/>
              </a:rPr>
              <a:t>2</a:t>
            </a:r>
            <a:r>
              <a:rPr lang="ko-KR" altLang="en-US" sz="2400" b="1" dirty="0" smtClean="0">
                <a:latin typeface="HY나무M" pitchFamily="18" charset="-127"/>
                <a:ea typeface="HY나무M" pitchFamily="18" charset="-127"/>
              </a:rPr>
              <a:t>에서의 </a:t>
            </a:r>
            <a:r>
              <a:rPr lang="en-US" altLang="ko-KR" sz="2400" b="1" dirty="0" err="1" smtClean="0">
                <a:latin typeface="HY나무M" pitchFamily="18" charset="-127"/>
                <a:ea typeface="HY나무M" pitchFamily="18" charset="-127"/>
              </a:rPr>
              <a:t>Ba</a:t>
            </a:r>
            <a:r>
              <a:rPr lang="ko-KR" altLang="en-US" sz="2400" b="1" dirty="0" smtClean="0">
                <a:latin typeface="HY나무M" pitchFamily="18" charset="-127"/>
                <a:ea typeface="HY나무M" pitchFamily="18" charset="-127"/>
              </a:rPr>
              <a:t>의 함량 결정 실험</a:t>
            </a:r>
            <a:endParaRPr lang="en-US" altLang="ko-KR" sz="2400" b="1" dirty="0" smtClean="0">
              <a:latin typeface="HY나무M" pitchFamily="18" charset="-127"/>
              <a:ea typeface="HY나무M" pitchFamily="18" charset="-127"/>
            </a:endParaRPr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1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번 실험에서 얻은 무수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BaCl</a:t>
            </a:r>
            <a:r>
              <a:rPr lang="en-US" altLang="ko-KR" baseline="-25000" dirty="0" smtClean="0">
                <a:latin typeface="굴림" pitchFamily="50" charset="-127"/>
                <a:ea typeface="굴림" pitchFamily="50" charset="-127"/>
              </a:rPr>
              <a:t>2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를 비커에서 약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100mL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의 증류수로 완전히 녹인다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.</a:t>
            </a:r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진한 </a:t>
            </a:r>
            <a:r>
              <a:rPr lang="en-US" altLang="ko-KR" dirty="0" err="1" smtClean="0">
                <a:latin typeface="굴림" pitchFamily="50" charset="-127"/>
                <a:ea typeface="굴림" pitchFamily="50" charset="-127"/>
              </a:rPr>
              <a:t>HCl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용액을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 1mL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 넣는다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. </a:t>
            </a:r>
            <a:r>
              <a:rPr lang="en-US" altLang="ko-KR" dirty="0" smtClean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( </a:t>
            </a:r>
            <a:r>
              <a:rPr lang="ko-KR" altLang="en-US" dirty="0" smtClean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과제 </a:t>
            </a:r>
            <a:r>
              <a:rPr lang="en-US" altLang="ko-KR" dirty="0" smtClean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dirty="0" smtClean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진한 </a:t>
            </a:r>
            <a:r>
              <a:rPr lang="en-US" altLang="ko-KR" dirty="0" err="1" smtClean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HCl</a:t>
            </a:r>
            <a:r>
              <a:rPr lang="en-US" altLang="ko-KR" dirty="0" smtClean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dirty="0" smtClean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용액을</a:t>
            </a:r>
            <a:r>
              <a:rPr lang="en-US" altLang="ko-KR" dirty="0" smtClean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dirty="0" smtClean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넣는 이유</a:t>
            </a:r>
            <a:r>
              <a:rPr lang="en-US" altLang="ko-KR" dirty="0" smtClean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? )</a:t>
            </a:r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비커에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150mL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가 되도록 증류수를 넣은 다음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, 10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분 동안 가열한다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.</a:t>
            </a:r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3M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H</a:t>
            </a:r>
            <a:r>
              <a:rPr lang="en-US" altLang="ko-KR" baseline="-25000" dirty="0" smtClean="0">
                <a:latin typeface="굴림" pitchFamily="50" charset="-127"/>
                <a:ea typeface="굴림" pitchFamily="50" charset="-127"/>
              </a:rPr>
              <a:t>2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SO</a:t>
            </a:r>
            <a:r>
              <a:rPr lang="en-US" altLang="ko-KR" baseline="-25000" dirty="0" smtClean="0">
                <a:latin typeface="굴림" pitchFamily="50" charset="-127"/>
                <a:ea typeface="굴림" pitchFamily="50" charset="-127"/>
              </a:rPr>
              <a:t>4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용액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8mL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를 첨가하여 백색침전을 형성 시킨다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. </a:t>
            </a:r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watch glass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의 무게를 잰후 비커를 닫고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, 10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분간 가열한다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.</a:t>
            </a:r>
            <a:endParaRPr lang="en-US" altLang="ko-KR" dirty="0">
              <a:latin typeface="굴림" pitchFamily="50" charset="-127"/>
              <a:ea typeface="굴림" pitchFamily="50" charset="-127"/>
            </a:endParaRPr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가열을 다한 후 실온에서 충분히 식혀준다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.(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손으로 만졌을 때 따뜻하지 않을 정도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)</a:t>
            </a:r>
          </a:p>
          <a:p>
            <a:pPr marL="800100" lvl="1" indent="-34290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Filter paper 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무게를 잰 후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침전물을 여과해준다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.</a:t>
            </a:r>
          </a:p>
          <a:p>
            <a:pPr marL="800100" lvl="1" indent="-342900">
              <a:lnSpc>
                <a:spcPct val="150000"/>
              </a:lnSpc>
            </a:pPr>
            <a:r>
              <a:rPr lang="en-US" altLang="ko-KR" dirty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   (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비커에 침전물이 남지 않도록 하며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남을 경우 증류수를 사용하여 씻어준 후 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  <a:p>
            <a:pPr marL="800100" lvl="1" indent="-342900">
              <a:lnSpc>
                <a:spcPct val="150000"/>
              </a:lnSpc>
            </a:pP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     건조 하기 전에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acetone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으로 씻어준다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.)</a:t>
            </a:r>
          </a:p>
          <a:p>
            <a:pPr marL="800100" lvl="1" indent="-342900">
              <a:lnSpc>
                <a:spcPct val="150000"/>
              </a:lnSpc>
              <a:buFont typeface="+mj-ea"/>
              <a:buAutoNum type="circleNumDbPlain" startAt="8"/>
            </a:pP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Filter paper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를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watch glass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에 옮긴 후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오븐에서 충분히 건조시킨다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. </a:t>
            </a:r>
          </a:p>
          <a:p>
            <a:pPr marL="800100" lvl="1" indent="-342900">
              <a:lnSpc>
                <a:spcPct val="150000"/>
              </a:lnSpc>
              <a:buFont typeface="+mj-ea"/>
              <a:buAutoNum type="circleNumDbPlain" startAt="8"/>
            </a:pP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건조된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(watch glass + filter paper + 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침전물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)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을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저울을 이용해 무게를 측정하여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  <a:p>
            <a:pPr marL="800100" lvl="1" indent="-342900">
              <a:lnSpc>
                <a:spcPct val="150000"/>
              </a:lnSpc>
            </a:pPr>
            <a:r>
              <a:rPr lang="en-US" altLang="ko-KR" dirty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    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침전물의 질량을 구한다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.</a:t>
            </a:r>
            <a:endParaRPr lang="en-US" altLang="ko-KR" dirty="0">
              <a:latin typeface="굴림" pitchFamily="50" charset="-127"/>
              <a:ea typeface="굴림" pitchFamily="50" charset="-127"/>
            </a:endParaRPr>
          </a:p>
          <a:p>
            <a:pPr marL="800100" lvl="1" indent="-342900">
              <a:lnSpc>
                <a:spcPct val="150000"/>
              </a:lnSpc>
              <a:buFont typeface="+mj-ea"/>
              <a:buAutoNum type="circleNumDbPlain" startAt="5"/>
            </a:pPr>
            <a:endParaRPr lang="en-US" altLang="ko-K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4268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 smtClean="0">
                <a:solidFill>
                  <a:srgbClr val="FF0000"/>
                </a:solidFill>
                <a:latin typeface="HY바다M" pitchFamily="18" charset="-127"/>
                <a:ea typeface="HY바다M" pitchFamily="18" charset="-127"/>
              </a:rPr>
              <a:t>♣ </a:t>
            </a:r>
            <a:r>
              <a:rPr lang="ko-KR" altLang="en-US" sz="4000" dirty="0" smtClean="0">
                <a:solidFill>
                  <a:srgbClr val="FF0000"/>
                </a:solidFill>
                <a:latin typeface="HY바다M" pitchFamily="18" charset="-127"/>
                <a:ea typeface="HY바다M" pitchFamily="18" charset="-127"/>
              </a:rPr>
              <a:t>실험 시 주의 사항</a:t>
            </a:r>
            <a:endParaRPr lang="ko-KR" altLang="en-US" sz="4000" dirty="0">
              <a:solidFill>
                <a:srgbClr val="FF0000"/>
              </a:solidFill>
              <a:latin typeface="HY바다M" pitchFamily="18" charset="-127"/>
              <a:ea typeface="HY바다M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1571612"/>
            <a:ext cx="778674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400" dirty="0" smtClean="0"/>
              <a:t>실험 기구 사용 시 깨지지 않도록 주의한다</a:t>
            </a:r>
            <a:r>
              <a:rPr lang="en-US" altLang="ko-KR" sz="2400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400" dirty="0" smtClean="0"/>
              <a:t>강한 산성의 시약 및 </a:t>
            </a:r>
            <a:r>
              <a:rPr lang="en-US" altLang="ko-KR" sz="2400" dirty="0" smtClean="0"/>
              <a:t>hot plate</a:t>
            </a:r>
            <a:r>
              <a:rPr lang="ko-KR" altLang="en-US" sz="2400" dirty="0" smtClean="0"/>
              <a:t>를 사용하므로 화상주의</a:t>
            </a:r>
            <a:endParaRPr lang="en-US" altLang="ko-KR" sz="2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2400" dirty="0" smtClean="0"/>
              <a:t>시약의 냄새나 맛을 보지 않기</a:t>
            </a:r>
            <a:r>
              <a:rPr lang="en-US" altLang="ko-KR" sz="2400" dirty="0" smtClean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4268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>
                <a:latin typeface="HY바다M" pitchFamily="18" charset="-127"/>
                <a:ea typeface="HY바다M" pitchFamily="18" charset="-127"/>
              </a:rPr>
              <a:t>5</a:t>
            </a:r>
            <a:r>
              <a:rPr lang="en-US" altLang="ko-KR" sz="4000" dirty="0" smtClean="0">
                <a:latin typeface="HY바다M" pitchFamily="18" charset="-127"/>
                <a:ea typeface="HY바다M" pitchFamily="18" charset="-127"/>
              </a:rPr>
              <a:t>. </a:t>
            </a:r>
            <a:r>
              <a:rPr lang="ko-KR" altLang="en-US" sz="4000" dirty="0" smtClean="0">
                <a:latin typeface="HY바다M" pitchFamily="18" charset="-127"/>
                <a:ea typeface="HY바다M" pitchFamily="18" charset="-127"/>
              </a:rPr>
              <a:t>실험 결과</a:t>
            </a:r>
            <a:endParaRPr lang="ko-KR" altLang="en-US" sz="4000" dirty="0">
              <a:latin typeface="HY바다M" pitchFamily="18" charset="-127"/>
              <a:ea typeface="HY바다M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285860"/>
            <a:ext cx="914400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lnSpc>
                <a:spcPct val="150000"/>
              </a:lnSpc>
              <a:buAutoNum type="arabicPeriod"/>
            </a:pPr>
            <a:r>
              <a:rPr lang="en-US" altLang="ko-KR" dirty="0" smtClean="0"/>
              <a:t>BaCl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·2H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O </a:t>
            </a:r>
            <a:r>
              <a:rPr lang="ko-KR" altLang="en-US" dirty="0" smtClean="0"/>
              <a:t>중의 </a:t>
            </a:r>
            <a:r>
              <a:rPr lang="en-US" altLang="ko-KR" dirty="0" smtClean="0"/>
              <a:t>H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O</a:t>
            </a:r>
            <a:r>
              <a:rPr lang="ko-KR" altLang="en-US" dirty="0" smtClean="0"/>
              <a:t>의 함량 결정</a:t>
            </a:r>
            <a:endParaRPr lang="en-US" altLang="ko-KR" dirty="0" smtClean="0"/>
          </a:p>
          <a:p>
            <a:pPr marL="1257300" lvl="2" indent="-342900">
              <a:lnSpc>
                <a:spcPct val="150000"/>
              </a:lnSpc>
              <a:buAutoNum type="arabicParenBoth"/>
            </a:pPr>
            <a:r>
              <a:rPr lang="ko-KR" altLang="en-US" dirty="0" smtClean="0"/>
              <a:t>도가니 </a:t>
            </a:r>
            <a:r>
              <a:rPr lang="en-US" altLang="ko-KR" dirty="0" smtClean="0"/>
              <a:t>+ </a:t>
            </a:r>
            <a:r>
              <a:rPr lang="ko-KR" altLang="en-US" dirty="0" smtClean="0"/>
              <a:t>뚜껑의 무게 </a:t>
            </a:r>
            <a:r>
              <a:rPr lang="en-US" altLang="ko-KR" dirty="0" smtClean="0"/>
              <a:t>=</a:t>
            </a:r>
            <a:endParaRPr lang="en-US" altLang="ko-KR" dirty="0"/>
          </a:p>
          <a:p>
            <a:pPr marL="1257300" lvl="2" indent="-342900">
              <a:lnSpc>
                <a:spcPct val="150000"/>
              </a:lnSpc>
              <a:buAutoNum type="arabicParenBoth"/>
            </a:pPr>
            <a:r>
              <a:rPr lang="en-US" altLang="ko-KR" dirty="0" smtClean="0"/>
              <a:t>(</a:t>
            </a:r>
            <a:r>
              <a:rPr lang="ko-KR" altLang="en-US" dirty="0" smtClean="0"/>
              <a:t>도가니 </a:t>
            </a:r>
            <a:r>
              <a:rPr lang="en-US" altLang="ko-KR" dirty="0" smtClean="0"/>
              <a:t>+ </a:t>
            </a:r>
            <a:r>
              <a:rPr lang="ko-KR" altLang="en-US" dirty="0" smtClean="0"/>
              <a:t>뚜껑의 무게</a:t>
            </a:r>
            <a:r>
              <a:rPr lang="en-US" altLang="ko-KR" dirty="0" smtClean="0"/>
              <a:t>) + </a:t>
            </a:r>
            <a:r>
              <a:rPr lang="ko-KR" altLang="en-US" dirty="0" smtClean="0"/>
              <a:t>시료 </a:t>
            </a:r>
            <a:r>
              <a:rPr lang="en-US" altLang="ko-KR" dirty="0" smtClean="0"/>
              <a:t>(</a:t>
            </a:r>
            <a:r>
              <a:rPr lang="en-US" altLang="ko-KR" dirty="0" smtClean="0"/>
              <a:t>BaCl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·2H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O )=</a:t>
            </a:r>
            <a:endParaRPr lang="en-US" altLang="ko-KR" dirty="0"/>
          </a:p>
          <a:p>
            <a:pPr marL="1257300" lvl="2" indent="-342900">
              <a:lnSpc>
                <a:spcPct val="150000"/>
              </a:lnSpc>
              <a:buAutoNum type="arabicParenBoth"/>
            </a:pPr>
            <a:r>
              <a:rPr lang="ko-KR" altLang="en-US" dirty="0" smtClean="0"/>
              <a:t>시료</a:t>
            </a:r>
            <a:r>
              <a:rPr lang="en-US" altLang="ko-KR" dirty="0" smtClean="0"/>
              <a:t> (BaCl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·2H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O ) </a:t>
            </a:r>
            <a:r>
              <a:rPr lang="ko-KR" altLang="en-US" dirty="0" smtClean="0"/>
              <a:t>무게</a:t>
            </a:r>
            <a:r>
              <a:rPr lang="en-US" altLang="ko-KR" dirty="0"/>
              <a:t> </a:t>
            </a:r>
            <a:r>
              <a:rPr lang="en-US" altLang="ko-KR" dirty="0" smtClean="0"/>
              <a:t>=  (2) – (1) =</a:t>
            </a:r>
          </a:p>
          <a:p>
            <a:pPr marL="1257300" lvl="2" indent="-342900">
              <a:lnSpc>
                <a:spcPct val="150000"/>
              </a:lnSpc>
              <a:buAutoNum type="arabicParenBoth"/>
            </a:pPr>
            <a:r>
              <a:rPr lang="ko-KR" altLang="en-US" dirty="0" smtClean="0"/>
              <a:t>가</a:t>
            </a:r>
            <a:r>
              <a:rPr lang="ko-KR" altLang="en-US" dirty="0"/>
              <a:t>열 </a:t>
            </a:r>
            <a:r>
              <a:rPr lang="ko-KR" altLang="en-US" dirty="0" smtClean="0"/>
              <a:t>후 </a:t>
            </a:r>
            <a:r>
              <a:rPr lang="en-US" altLang="ko-KR" dirty="0" smtClean="0"/>
              <a:t>(</a:t>
            </a:r>
            <a:r>
              <a:rPr lang="ko-KR" altLang="en-US" dirty="0" smtClean="0"/>
              <a:t>도가니 </a:t>
            </a:r>
            <a:r>
              <a:rPr lang="en-US" altLang="ko-KR" dirty="0" smtClean="0"/>
              <a:t>+ </a:t>
            </a:r>
            <a:r>
              <a:rPr lang="ko-KR" altLang="en-US" dirty="0" smtClean="0"/>
              <a:t>뚜껑의 무게</a:t>
            </a:r>
            <a:r>
              <a:rPr lang="en-US" altLang="ko-KR" dirty="0" smtClean="0"/>
              <a:t>+ </a:t>
            </a:r>
            <a:r>
              <a:rPr lang="ko-KR" altLang="en-US" dirty="0" smtClean="0"/>
              <a:t>시료 </a:t>
            </a:r>
            <a:r>
              <a:rPr lang="en-US" altLang="ko-KR" dirty="0" smtClean="0"/>
              <a:t>(BaCl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·2H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O ) ) =</a:t>
            </a:r>
          </a:p>
          <a:p>
            <a:pPr marL="1257300" lvl="2" indent="-342900">
              <a:lnSpc>
                <a:spcPct val="150000"/>
              </a:lnSpc>
              <a:buAutoNum type="arabicParenBoth"/>
            </a:pPr>
            <a:r>
              <a:rPr lang="en-US" altLang="ko-KR" dirty="0" smtClean="0"/>
              <a:t>H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O  </a:t>
            </a:r>
            <a:r>
              <a:rPr lang="ko-KR" altLang="en-US" dirty="0" smtClean="0"/>
              <a:t>의 함량 결정</a:t>
            </a:r>
            <a:r>
              <a:rPr lang="en-US" altLang="ko-KR" dirty="0" smtClean="0"/>
              <a:t>  :  </a:t>
            </a:r>
            <a:r>
              <a:rPr lang="en-US" altLang="ko-KR" dirty="0" smtClean="0"/>
              <a:t>H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O </a:t>
            </a:r>
            <a:r>
              <a:rPr lang="ko-KR" altLang="en-US" dirty="0" smtClean="0"/>
              <a:t>의 무게 </a:t>
            </a:r>
            <a:r>
              <a:rPr lang="en-US" altLang="ko-KR" dirty="0" smtClean="0"/>
              <a:t>= (2) – (4) =</a:t>
            </a:r>
          </a:p>
          <a:p>
            <a:pPr marL="1257300" lvl="2" indent="-342900">
              <a:lnSpc>
                <a:spcPct val="150000"/>
              </a:lnSpc>
              <a:buAutoNum type="arabicParenBoth"/>
            </a:pPr>
            <a:r>
              <a:rPr lang="en-US" altLang="ko-KR" dirty="0" smtClean="0"/>
              <a:t>H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O</a:t>
            </a:r>
            <a:r>
              <a:rPr lang="ko-KR" altLang="en-US" dirty="0"/>
              <a:t> </a:t>
            </a:r>
            <a:r>
              <a:rPr lang="ko-KR" altLang="en-US" dirty="0" smtClean="0"/>
              <a:t>의 질량</a:t>
            </a:r>
            <a:r>
              <a:rPr lang="en-US" altLang="ko-KR" dirty="0"/>
              <a:t> </a:t>
            </a:r>
            <a:r>
              <a:rPr lang="en-US" altLang="ko-KR" dirty="0" smtClean="0"/>
              <a:t>% </a:t>
            </a:r>
            <a:r>
              <a:rPr lang="ko-KR" altLang="en-US" dirty="0" smtClean="0"/>
              <a:t>구하기 </a:t>
            </a:r>
            <a:endParaRPr lang="en-US" altLang="ko-K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균형">
  <a:themeElements>
    <a:clrScheme name="균형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균형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균형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134</TotalTime>
  <Words>610</Words>
  <Application>Microsoft Office PowerPoint</Application>
  <PresentationFormat>화면 슬라이드 쇼(4:3)</PresentationFormat>
  <Paragraphs>98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균형</vt:lpstr>
      <vt:lpstr>실험3. 혼합물의 조성%결정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TitlesOfParts>
  <Company>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실험3. 혼합물의 조성%결정</dc:title>
  <dc:creator>.</dc:creator>
  <cp:lastModifiedBy>.</cp:lastModifiedBy>
  <cp:revision>22</cp:revision>
  <dcterms:created xsi:type="dcterms:W3CDTF">2012-03-11T06:27:15Z</dcterms:created>
  <dcterms:modified xsi:type="dcterms:W3CDTF">2012-03-11T08:41:39Z</dcterms:modified>
</cp:coreProperties>
</file>