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57" r:id="rId3"/>
    <p:sldId id="263" r:id="rId4"/>
    <p:sldId id="268" r:id="rId5"/>
    <p:sldId id="287" r:id="rId6"/>
    <p:sldId id="269" r:id="rId7"/>
    <p:sldId id="271" r:id="rId8"/>
    <p:sldId id="270" r:id="rId9"/>
    <p:sldId id="283" r:id="rId10"/>
    <p:sldId id="265" r:id="rId11"/>
    <p:sldId id="267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6" r:id="rId25"/>
    <p:sldId id="262" r:id="rId26"/>
  </p:sldIdLst>
  <p:sldSz cx="9144000" cy="5143500" type="screen16x9"/>
  <p:notesSz cx="6858000" cy="9144000"/>
  <p:embeddedFontLst>
    <p:embeddedFont>
      <p:font typeface="맑은 고딕" pitchFamily="50" charset="-127"/>
      <p:regular r:id="rId27"/>
      <p:bold r:id="rId28"/>
    </p:embeddedFont>
    <p:embeddedFont>
      <p:font typeface="나눔고딕" pitchFamily="50" charset="-127"/>
      <p:regular r:id="rId29"/>
      <p:bold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나눔명조 ExtraBold" pitchFamily="18" charset="-127"/>
      <p:bold r:id="rId3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DB"/>
    <a:srgbClr val="FFC5D6"/>
    <a:srgbClr val="FFB7E9"/>
    <a:srgbClr val="FDD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98" autoAdjust="0"/>
    <p:restoredTop sz="94660"/>
  </p:normalViewPr>
  <p:slideViewPr>
    <p:cSldViewPr>
      <p:cViewPr>
        <p:scale>
          <a:sx n="100" d="100"/>
          <a:sy n="100" d="100"/>
        </p:scale>
        <p:origin x="-2346" y="-9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17F3-766C-41D6-8C49-1705198EF25B}" type="datetimeFigureOut">
              <a:rPr lang="ko-KR" altLang="en-US" smtClean="0"/>
              <a:t>2016-08-30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7A6F-59A3-41EC-829E-767567CABF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669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17F3-766C-41D6-8C49-1705198EF25B}" type="datetimeFigureOut">
              <a:rPr lang="ko-KR" altLang="en-US" smtClean="0"/>
              <a:t>2016-08-30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7A6F-59A3-41EC-829E-767567CABF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60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17F3-766C-41D6-8C49-1705198EF25B}" type="datetimeFigureOut">
              <a:rPr lang="ko-KR" altLang="en-US" smtClean="0"/>
              <a:t>2016-08-30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7A6F-59A3-41EC-829E-767567CABF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545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17F3-766C-41D6-8C49-1705198EF25B}" type="datetimeFigureOut">
              <a:rPr lang="ko-KR" altLang="en-US" smtClean="0"/>
              <a:t>2016-08-30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7A6F-59A3-41EC-829E-767567CABF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51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17F3-766C-41D6-8C49-1705198EF25B}" type="datetimeFigureOut">
              <a:rPr lang="ko-KR" altLang="en-US" smtClean="0"/>
              <a:t>2016-08-30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7A6F-59A3-41EC-829E-767567CABF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87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17F3-766C-41D6-8C49-1705198EF25B}" type="datetimeFigureOut">
              <a:rPr lang="ko-KR" altLang="en-US" smtClean="0"/>
              <a:t>2016-08-30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7A6F-59A3-41EC-829E-767567CABF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555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17F3-766C-41D6-8C49-1705198EF25B}" type="datetimeFigureOut">
              <a:rPr lang="ko-KR" altLang="en-US" smtClean="0"/>
              <a:t>2016-08-30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7A6F-59A3-41EC-829E-767567CABF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010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17F3-766C-41D6-8C49-1705198EF25B}" type="datetimeFigureOut">
              <a:rPr lang="ko-KR" altLang="en-US" smtClean="0"/>
              <a:t>2016-08-30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7A6F-59A3-41EC-829E-767567CABF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470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17F3-766C-41D6-8C49-1705198EF25B}" type="datetimeFigureOut">
              <a:rPr lang="ko-KR" altLang="en-US" smtClean="0"/>
              <a:t>2016-08-30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7A6F-59A3-41EC-829E-767567CABF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58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17F3-766C-41D6-8C49-1705198EF25B}" type="datetimeFigureOut">
              <a:rPr lang="ko-KR" altLang="en-US" smtClean="0"/>
              <a:t>2016-08-30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7A6F-59A3-41EC-829E-767567CABF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396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17F3-766C-41D6-8C49-1705198EF25B}" type="datetimeFigureOut">
              <a:rPr lang="ko-KR" altLang="en-US" smtClean="0"/>
              <a:t>2016-08-30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7A6F-59A3-41EC-829E-767567CABF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600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20000"/>
              </a:schemeClr>
            </a:gs>
            <a:gs pos="52000">
              <a:schemeClr val="bg1">
                <a:lumMod val="95000"/>
                <a:alpha val="50000"/>
              </a:schemeClr>
            </a:gs>
            <a:gs pos="100000">
              <a:schemeClr val="bg1">
                <a:lumMod val="95000"/>
                <a:alpha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017F3-766C-41D6-8C49-1705198EF25B}" type="datetimeFigureOut">
              <a:rPr lang="ko-KR" altLang="en-US" smtClean="0"/>
              <a:t>2016-08-30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B7A6F-59A3-41EC-829E-767567CABF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31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.go.kr/cnet/front/main/main.do" TargetMode="External"/><Relationship Id="rId2" Type="http://schemas.openxmlformats.org/officeDocument/2006/relationships/hyperlink" Target="http://www.work.go.kr/index.jsp?introYn=Y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eis.or.kr/main/index.do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3839090"/>
            <a:ext cx="9144000" cy="1324947"/>
            <a:chOff x="0" y="3363838"/>
            <a:chExt cx="9144000" cy="1800200"/>
          </a:xfrm>
          <a:gradFill flip="none" rotWithShape="1">
            <a:gsLst>
              <a:gs pos="0">
                <a:srgbClr val="0070C0"/>
              </a:gs>
              <a:gs pos="100000">
                <a:srgbClr val="00B050"/>
              </a:gs>
            </a:gsLst>
            <a:lin ang="0" scaled="1"/>
            <a:tileRect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4" name="순서도: 수동 입력 3"/>
            <p:cNvSpPr/>
            <p:nvPr/>
          </p:nvSpPr>
          <p:spPr>
            <a:xfrm flipH="1">
              <a:off x="0" y="3363838"/>
              <a:ext cx="1080000" cy="1800200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순서도: 수동 입력 4"/>
            <p:cNvSpPr/>
            <p:nvPr/>
          </p:nvSpPr>
          <p:spPr>
            <a:xfrm>
              <a:off x="8064000" y="3363838"/>
              <a:ext cx="1080000" cy="1800200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080000" y="3723878"/>
              <a:ext cx="6984000" cy="1440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75656" y="1491630"/>
            <a:ext cx="6192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2016</a:t>
            </a:r>
            <a:r>
              <a:rPr lang="ko-KR" altLang="en-US" sz="4400" b="1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년도 </a:t>
            </a:r>
            <a:endParaRPr lang="en-US" altLang="ko-KR" sz="4400" b="1" dirty="0" smtClean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  <a:p>
            <a:pPr algn="ctr"/>
            <a:r>
              <a:rPr lang="en-US" altLang="ko-KR" sz="4400" b="1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DU</a:t>
            </a:r>
            <a:r>
              <a:rPr lang="ko-KR" altLang="en-US" sz="4400" b="1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진로설계 교과목 운영</a:t>
            </a:r>
            <a:endParaRPr lang="ko-KR" altLang="en-US" sz="4400" b="1" dirty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4235192"/>
            <a:ext cx="61926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bg1">
                    <a:lumMod val="95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2016. 9. 1</a:t>
            </a:r>
            <a:endParaRPr lang="en-US" altLang="ko-KR" sz="1400" b="1" dirty="0">
              <a:solidFill>
                <a:schemeClr val="bg1">
                  <a:lumMod val="95000"/>
                </a:schemeClr>
              </a:solidFill>
              <a:latin typeface="나눔명조 ExtraBold" pitchFamily="18" charset="-127"/>
              <a:ea typeface="나눔명조 ExtraBold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교육</a:t>
            </a:r>
            <a:r>
              <a:rPr lang="en-US" altLang="ko-KR" sz="1600" b="1" dirty="0" smtClean="0">
                <a:solidFill>
                  <a:schemeClr val="bg1">
                    <a:lumMod val="95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3.0</a:t>
            </a:r>
            <a:r>
              <a:rPr lang="ko-KR" altLang="en-US" sz="1600" b="1" dirty="0" err="1" smtClean="0">
                <a:solidFill>
                  <a:schemeClr val="bg1">
                    <a:lumMod val="95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효과성센터</a:t>
            </a:r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ko-KR" altLang="en-US" sz="1600" b="1" dirty="0" err="1" smtClean="0">
                <a:solidFill>
                  <a:schemeClr val="bg1">
                    <a:lumMod val="95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김혜나</a:t>
            </a:r>
            <a:endParaRPr lang="ko-KR" altLang="en-US" sz="1600" b="1" dirty="0">
              <a:solidFill>
                <a:schemeClr val="bg1">
                  <a:lumMod val="95000"/>
                </a:schemeClr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12324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Text Placeholder 27"/>
          <p:cNvSpPr txBox="1">
            <a:spLocks/>
          </p:cNvSpPr>
          <p:nvPr/>
        </p:nvSpPr>
        <p:spPr>
          <a:xfrm>
            <a:off x="251520" y="170334"/>
            <a:ext cx="331236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spc="0" dirty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01. </a:t>
            </a:r>
            <a:r>
              <a:rPr lang="ko-KR" altLang="en-US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교과목 개요</a:t>
            </a:r>
            <a:endParaRPr lang="en-US" sz="2800" spc="0" dirty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20" y="4948014"/>
            <a:ext cx="9144120" cy="21602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80567" y="1162362"/>
            <a:ext cx="74358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□ 교수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분반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별 운영 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+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000" dirty="0" err="1" smtClean="0">
                <a:latin typeface="나눔고딕" pitchFamily="50" charset="-127"/>
                <a:ea typeface="나눔고딕" pitchFamily="50" charset="-127"/>
              </a:rPr>
              <a:t>취업처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 프로그램 활용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□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필수사항</a:t>
            </a:r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∙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교수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개별상담지도 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회 이상을 포함한 총 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회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상담지도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 학생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학생포트폴리오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서술형포트폴리오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)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제출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진로설계 권장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 *DU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비전설계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(1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학년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이수 시 제출내용과 중복여부 확인</a:t>
            </a:r>
            <a:endParaRPr lang="en-US" altLang="ko-KR" sz="16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□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선택사항</a:t>
            </a: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∙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기초교육대학에서 지정한 진로 및 취업 관련 </a:t>
            </a:r>
            <a:r>
              <a:rPr lang="ko-KR" altLang="en-US" sz="2000" dirty="0" err="1" smtClean="0">
                <a:latin typeface="나눔고딕" pitchFamily="50" charset="-127"/>
                <a:ea typeface="나눔고딕" pitchFamily="50" charset="-127"/>
              </a:rPr>
              <a:t>비교과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활동 참여확인서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제출 시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집단상담 입력으로 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회까지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상담 인정 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 Placeholder 27"/>
          <p:cNvSpPr txBox="1">
            <a:spLocks/>
          </p:cNvSpPr>
          <p:nvPr/>
        </p:nvSpPr>
        <p:spPr>
          <a:xfrm>
            <a:off x="635571" y="771550"/>
            <a:ext cx="6336704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ko-KR" altLang="en-US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교육방법</a:t>
            </a:r>
            <a:endParaRPr lang="en-US" sz="2400" spc="0" dirty="0">
              <a:solidFill>
                <a:schemeClr val="tx1"/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313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Text Placeholder 27"/>
          <p:cNvSpPr txBox="1">
            <a:spLocks/>
          </p:cNvSpPr>
          <p:nvPr/>
        </p:nvSpPr>
        <p:spPr>
          <a:xfrm>
            <a:off x="251520" y="170334"/>
            <a:ext cx="331236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spc="0" dirty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01. </a:t>
            </a:r>
            <a:r>
              <a:rPr lang="ko-KR" altLang="en-US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교과목 개요</a:t>
            </a:r>
            <a:endParaRPr lang="en-US" sz="2800" spc="0" dirty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20" y="4948014"/>
            <a:ext cx="9144120" cy="21602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076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08558" y="771550"/>
            <a:ext cx="743584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□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활용자료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및 지원사항</a:t>
            </a:r>
            <a:endParaRPr lang="ko-KR" altLang="en-US" sz="2000" dirty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∙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대학교수용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학생 진로지도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가이드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한국고용정보원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, 2014)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제공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 </a:t>
            </a: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∙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담당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교수 대상 진로 지도 역량 강화 특강 및 간담회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운영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/>
            <a:endParaRPr lang="ko-KR" altLang="en-US" sz="2000" dirty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□ </a:t>
            </a:r>
            <a:r>
              <a:rPr lang="ko-KR" altLang="en-US" sz="2000" dirty="0" err="1">
                <a:latin typeface="나눔고딕" pitchFamily="50" charset="-127"/>
                <a:ea typeface="나눔고딕" pitchFamily="50" charset="-127"/>
              </a:rPr>
              <a:t>비교과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 프로그램 연계</a:t>
            </a: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∙ </a:t>
            </a:r>
            <a:r>
              <a:rPr lang="ko-KR" altLang="en-US" sz="2000" dirty="0" err="1">
                <a:latin typeface="나눔고딕" pitchFamily="50" charset="-127"/>
                <a:ea typeface="나눔고딕" pitchFamily="50" charset="-127"/>
              </a:rPr>
              <a:t>취업처에서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 실시하는 다양한 </a:t>
            </a:r>
            <a:r>
              <a:rPr lang="ko-KR" altLang="en-US" sz="2000" dirty="0" err="1">
                <a:latin typeface="나눔고딕" pitchFamily="50" charset="-127"/>
                <a:ea typeface="나눔고딕" pitchFamily="50" charset="-127"/>
              </a:rPr>
              <a:t>비교과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프로그램과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연계하여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교육과정 구성 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000" dirty="0" err="1" smtClean="0">
                <a:latin typeface="나눔고딕" pitchFamily="50" charset="-127"/>
                <a:ea typeface="나눔고딕" pitchFamily="50" charset="-127"/>
              </a:rPr>
              <a:t>학기별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 일정에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따라 </a:t>
            </a:r>
            <a:r>
              <a:rPr lang="ko-KR" altLang="en-US" sz="2000" dirty="0" err="1">
                <a:latin typeface="나눔고딕" pitchFamily="50" charset="-127"/>
                <a:ea typeface="나눔고딕" pitchFamily="50" charset="-127"/>
              </a:rPr>
              <a:t>주별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 계획은 변동될 수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있음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fontAlgn="base" latinLnBrk="0"/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□ 평가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: P/F</a:t>
            </a:r>
            <a:endParaRPr lang="ko-KR" altLang="en-US" sz="20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42817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Text Placeholder 27"/>
          <p:cNvSpPr txBox="1">
            <a:spLocks/>
          </p:cNvSpPr>
          <p:nvPr/>
        </p:nvSpPr>
        <p:spPr>
          <a:xfrm>
            <a:off x="251520" y="170334"/>
            <a:ext cx="331236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spc="0" dirty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01. </a:t>
            </a:r>
            <a:r>
              <a:rPr lang="ko-KR" altLang="en-US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교과목 개요</a:t>
            </a:r>
            <a:endParaRPr lang="en-US" sz="2800" spc="0" dirty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20" y="4948014"/>
            <a:ext cx="9144120" cy="21602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5" name="Text Placeholder 27"/>
          <p:cNvSpPr txBox="1">
            <a:spLocks/>
          </p:cNvSpPr>
          <p:nvPr/>
        </p:nvSpPr>
        <p:spPr>
          <a:xfrm>
            <a:off x="2339752" y="627534"/>
            <a:ext cx="6336704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ko-KR" altLang="en-US" sz="20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강의계획서 예시</a:t>
            </a:r>
            <a:r>
              <a:rPr lang="en-US" altLang="ko-KR" sz="20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(2016</a:t>
            </a:r>
            <a:r>
              <a:rPr lang="ko-KR" altLang="en-US" sz="20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년도 </a:t>
            </a:r>
            <a:r>
              <a:rPr lang="en-US" altLang="ko-KR" sz="20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2</a:t>
            </a:r>
            <a:r>
              <a:rPr lang="ko-KR" altLang="en-US" sz="20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학기</a:t>
            </a:r>
            <a:r>
              <a:rPr lang="en-US" altLang="ko-KR" sz="2000" spc="0" dirty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)</a:t>
            </a:r>
            <a:endParaRPr lang="en-US" sz="2000" spc="0" dirty="0">
              <a:solidFill>
                <a:schemeClr val="tx1"/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076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590"/>
            <a:ext cx="4571941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41" y="1342230"/>
            <a:ext cx="4572059" cy="353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695728" y="557267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*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취업한마당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(4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주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),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대학창조일자리센터 상담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(6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주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은 참가확인서 발급 및 확인 필요</a:t>
            </a:r>
            <a:endParaRPr lang="ko-KR" altLang="en-US" sz="12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99012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Text Placeholder 27"/>
          <p:cNvSpPr txBox="1">
            <a:spLocks/>
          </p:cNvSpPr>
          <p:nvPr/>
        </p:nvSpPr>
        <p:spPr>
          <a:xfrm>
            <a:off x="251520" y="170334"/>
            <a:ext cx="331236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01. </a:t>
            </a:r>
            <a:r>
              <a:rPr lang="ko-KR" altLang="en-US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교과목 개요</a:t>
            </a:r>
            <a:endParaRPr lang="en-US" sz="2800" spc="0" dirty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20" y="4948014"/>
            <a:ext cx="9144120" cy="21602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5" name="Text Placeholder 27"/>
          <p:cNvSpPr txBox="1">
            <a:spLocks/>
          </p:cNvSpPr>
          <p:nvPr/>
        </p:nvSpPr>
        <p:spPr>
          <a:xfrm>
            <a:off x="827584" y="771550"/>
            <a:ext cx="619268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ko-KR" altLang="en-US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관련 </a:t>
            </a:r>
            <a:r>
              <a:rPr lang="ko-KR" altLang="en-US" sz="2400" spc="0" dirty="0" err="1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취업처</a:t>
            </a:r>
            <a:r>
              <a:rPr lang="ko-KR" altLang="en-US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 프로그램</a:t>
            </a:r>
            <a:r>
              <a:rPr lang="en-US" altLang="ko-KR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(2016</a:t>
            </a:r>
            <a:r>
              <a:rPr lang="ko-KR" altLang="en-US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년도 </a:t>
            </a:r>
            <a:r>
              <a:rPr lang="en-US" altLang="ko-KR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2</a:t>
            </a:r>
            <a:r>
              <a:rPr lang="ko-KR" altLang="en-US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학기</a:t>
            </a:r>
            <a:r>
              <a:rPr lang="en-US" altLang="ko-KR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)</a:t>
            </a:r>
            <a:endParaRPr lang="en-US" sz="2400" spc="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  <a:cs typeface="Calibri" pitchFamily="34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804152"/>
              </p:ext>
            </p:extLst>
          </p:nvPr>
        </p:nvGraphicFramePr>
        <p:xfrm>
          <a:off x="647504" y="1347614"/>
          <a:ext cx="7848872" cy="331683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5220640"/>
                <a:gridCol w="2628232"/>
              </a:tblGrid>
              <a:tr h="3688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나눔고딕" pitchFamily="50" charset="-127"/>
                          <a:ea typeface="나눔고딕" pitchFamily="50" charset="-127"/>
                        </a:rPr>
                        <a:t>프로그램명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일정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36888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>
                          <a:latin typeface="나눔고딕" pitchFamily="50" charset="-127"/>
                          <a:ea typeface="나눔고딕" pitchFamily="50" charset="-127"/>
                        </a:rPr>
                        <a:t>취업진로상담실 특강</a:t>
                      </a:r>
                      <a:endParaRPr lang="ko-KR" altLang="en-US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2016-2</a:t>
                      </a:r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학기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36888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학생포트폴리오 </a:t>
                      </a:r>
                      <a:r>
                        <a:rPr lang="ko-KR" altLang="en-US" dirty="0" err="1" smtClean="0">
                          <a:latin typeface="나눔고딕" pitchFamily="50" charset="-127"/>
                          <a:ea typeface="나눔고딕" pitchFamily="50" charset="-127"/>
                        </a:rPr>
                        <a:t>마일리지</a:t>
                      </a:r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 장학금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2016-2</a:t>
                      </a:r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학기</a:t>
                      </a:r>
                    </a:p>
                  </a:txBody>
                  <a:tcPr/>
                </a:tc>
              </a:tr>
              <a:tr h="36888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취업동아리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2016-2</a:t>
                      </a:r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학기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36888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>
                          <a:latin typeface="나눔고딕" pitchFamily="50" charset="-127"/>
                          <a:ea typeface="나눔고딕" pitchFamily="50" charset="-127"/>
                        </a:rPr>
                        <a:t>중견기업</a:t>
                      </a:r>
                      <a:r>
                        <a:rPr lang="en-US" altLang="ko-KR" b="1" dirty="0" smtClean="0"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b="1" dirty="0" err="1" smtClean="0">
                          <a:latin typeface="나눔고딕" pitchFamily="50" charset="-127"/>
                          <a:ea typeface="나눔고딕" pitchFamily="50" charset="-127"/>
                        </a:rPr>
                        <a:t>히든챔피언</a:t>
                      </a:r>
                      <a:r>
                        <a:rPr lang="ko-KR" altLang="en-US" b="1" dirty="0" smtClean="0"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b="1" dirty="0" err="1" smtClean="0">
                          <a:latin typeface="나눔고딕" pitchFamily="50" charset="-127"/>
                          <a:ea typeface="나눔고딕" pitchFamily="50" charset="-127"/>
                        </a:rPr>
                        <a:t>바로알기</a:t>
                      </a:r>
                      <a:r>
                        <a:rPr lang="ko-KR" altLang="en-US" b="1" dirty="0" smtClean="0">
                          <a:latin typeface="나눔고딕" pitchFamily="50" charset="-127"/>
                          <a:ea typeface="나눔고딕" pitchFamily="50" charset="-127"/>
                        </a:rPr>
                        <a:t> 특강 및 </a:t>
                      </a:r>
                      <a:r>
                        <a:rPr lang="ko-KR" altLang="en-US" b="1" dirty="0" err="1" smtClean="0">
                          <a:latin typeface="나눔고딕" pitchFamily="50" charset="-127"/>
                          <a:ea typeface="나눔고딕" pitchFamily="50" charset="-127"/>
                        </a:rPr>
                        <a:t>상담회</a:t>
                      </a:r>
                      <a:endParaRPr lang="ko-KR" altLang="en-US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2016.10.6(</a:t>
                      </a:r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목</a:t>
                      </a:r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3688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2016</a:t>
                      </a:r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학년도 모의면접 경진대회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2016.11.15(</a:t>
                      </a:r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화</a:t>
                      </a:r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30697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동계 </a:t>
                      </a:r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NCS </a:t>
                      </a:r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기반 취업캠프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2016.1.18(</a:t>
                      </a:r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수</a:t>
                      </a:r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)~1.20(</a:t>
                      </a:r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금</a:t>
                      </a:r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36888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컴퓨터자격증 취득과정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>
                          <a:latin typeface="나눔고딕" pitchFamily="50" charset="-127"/>
                          <a:ea typeface="나눔고딕" pitchFamily="50" charset="-127"/>
                        </a:rPr>
                        <a:t>동계방학중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36888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err="1" smtClean="0">
                          <a:latin typeface="나눔고딕" pitchFamily="50" charset="-127"/>
                          <a:ea typeface="나눔고딕" pitchFamily="50" charset="-127"/>
                        </a:rPr>
                        <a:t>이미지메이킹</a:t>
                      </a:r>
                      <a:r>
                        <a:rPr lang="ko-KR" altLang="en-US" b="1" dirty="0" smtClean="0"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b="1" dirty="0" err="1" smtClean="0">
                          <a:latin typeface="나눔고딕" pitchFamily="50" charset="-127"/>
                          <a:ea typeface="나눔고딕" pitchFamily="50" charset="-127"/>
                        </a:rPr>
                        <a:t>클리닉</a:t>
                      </a:r>
                      <a:endParaRPr lang="ko-KR" altLang="en-US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수시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3784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Text Placeholder 27"/>
          <p:cNvSpPr txBox="1">
            <a:spLocks/>
          </p:cNvSpPr>
          <p:nvPr/>
        </p:nvSpPr>
        <p:spPr>
          <a:xfrm>
            <a:off x="251520" y="170334"/>
            <a:ext cx="331236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01. </a:t>
            </a:r>
            <a:r>
              <a:rPr lang="ko-KR" altLang="en-US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교과목 개요</a:t>
            </a:r>
            <a:endParaRPr lang="en-US" sz="2800" spc="0" dirty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20" y="4948014"/>
            <a:ext cx="9144120" cy="21602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5" name="Text Placeholder 27"/>
          <p:cNvSpPr txBox="1">
            <a:spLocks/>
          </p:cNvSpPr>
          <p:nvPr/>
        </p:nvSpPr>
        <p:spPr>
          <a:xfrm>
            <a:off x="827584" y="771550"/>
            <a:ext cx="619268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ko-KR" altLang="en-US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관련 </a:t>
            </a:r>
            <a:r>
              <a:rPr lang="ko-KR" altLang="en-US" sz="2400" spc="0" dirty="0" err="1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취업처</a:t>
            </a:r>
            <a:r>
              <a:rPr lang="ko-KR" altLang="en-US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 프로그램</a:t>
            </a:r>
            <a:r>
              <a:rPr lang="en-US" altLang="ko-KR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(2016</a:t>
            </a:r>
            <a:r>
              <a:rPr lang="ko-KR" altLang="en-US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년도 </a:t>
            </a:r>
            <a:r>
              <a:rPr lang="en-US" altLang="ko-KR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2</a:t>
            </a:r>
            <a:r>
              <a:rPr lang="ko-KR" altLang="en-US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학기</a:t>
            </a:r>
            <a:r>
              <a:rPr lang="en-US" altLang="ko-KR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)</a:t>
            </a:r>
            <a:endParaRPr lang="en-US" sz="2400" spc="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47813" y="2031430"/>
            <a:ext cx="712864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630515"/>
              </p:ext>
            </p:extLst>
          </p:nvPr>
        </p:nvGraphicFramePr>
        <p:xfrm>
          <a:off x="647504" y="1347614"/>
          <a:ext cx="7848872" cy="331683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5220640"/>
                <a:gridCol w="2628232"/>
              </a:tblGrid>
              <a:tr h="3688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나눔고딕" pitchFamily="50" charset="-127"/>
                          <a:ea typeface="나눔고딕" pitchFamily="50" charset="-127"/>
                        </a:rPr>
                        <a:t>프로그램명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일정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36888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항공승무원반 교육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2016-2</a:t>
                      </a:r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학기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3688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CS</a:t>
                      </a:r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강사 양성 교육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err="1" smtClean="0">
                          <a:latin typeface="나눔고딕" pitchFamily="50" charset="-127"/>
                          <a:ea typeface="나눔고딕" pitchFamily="50" charset="-127"/>
                        </a:rPr>
                        <a:t>동계방학중</a:t>
                      </a:r>
                      <a:endParaRPr lang="ko-KR" altLang="en-US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36888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기업채용설명회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2016-2</a:t>
                      </a:r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학기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36888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>
                          <a:latin typeface="나눔고딕" pitchFamily="50" charset="-127"/>
                          <a:ea typeface="나눔고딕" pitchFamily="50" charset="-127"/>
                        </a:rPr>
                        <a:t>해외인턴준비반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>
                          <a:latin typeface="나눔고딕" pitchFamily="50" charset="-127"/>
                          <a:ea typeface="나눔고딕" pitchFamily="50" charset="-127"/>
                        </a:rPr>
                        <a:t>동계방학중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36888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>
                          <a:latin typeface="나눔고딕" pitchFamily="50" charset="-127"/>
                          <a:ea typeface="나눔고딕" pitchFamily="50" charset="-127"/>
                        </a:rPr>
                        <a:t>기업직무적성검사 교육</a:t>
                      </a:r>
                      <a:r>
                        <a:rPr lang="en-US" altLang="ko-KR" b="1" dirty="0" smtClean="0"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b="1" dirty="0" smtClean="0">
                          <a:latin typeface="나눔고딕" pitchFamily="50" charset="-127"/>
                          <a:ea typeface="나눔고딕" pitchFamily="50" charset="-127"/>
                        </a:rPr>
                        <a:t>모의시험</a:t>
                      </a:r>
                      <a:r>
                        <a:rPr lang="en-US" altLang="ko-KR" b="1" dirty="0" smtClean="0"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2016-2</a:t>
                      </a:r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학기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30697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천직발견캠프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>
                          <a:latin typeface="나눔고딕" pitchFamily="50" charset="-127"/>
                          <a:ea typeface="나눔고딕" pitchFamily="50" charset="-127"/>
                        </a:rPr>
                        <a:t>동계방학중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36888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>
                          <a:latin typeface="나눔고딕" pitchFamily="50" charset="-127"/>
                          <a:ea typeface="나눔고딕" pitchFamily="50" charset="-127"/>
                        </a:rPr>
                        <a:t>스피치 및 프레젠테이션 교육</a:t>
                      </a:r>
                      <a:endParaRPr lang="ko-KR" altLang="en-US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2016-2</a:t>
                      </a:r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학기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36888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>
                          <a:latin typeface="나눔고딕" pitchFamily="50" charset="-127"/>
                          <a:ea typeface="나눔고딕" pitchFamily="50" charset="-127"/>
                        </a:rPr>
                        <a:t>지상직승무원</a:t>
                      </a:r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 아카데미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>
                          <a:latin typeface="나눔고딕" pitchFamily="50" charset="-127"/>
                          <a:ea typeface="나눔고딕" pitchFamily="50" charset="-127"/>
                        </a:rPr>
                        <a:t>동계방학중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634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Text Placeholder 27"/>
          <p:cNvSpPr txBox="1">
            <a:spLocks/>
          </p:cNvSpPr>
          <p:nvPr/>
        </p:nvSpPr>
        <p:spPr>
          <a:xfrm>
            <a:off x="251520" y="170334"/>
            <a:ext cx="331236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01. </a:t>
            </a:r>
            <a:r>
              <a:rPr lang="ko-KR" altLang="en-US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교과목 개요</a:t>
            </a:r>
            <a:endParaRPr lang="en-US" sz="2800" spc="0" dirty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20" y="4948014"/>
            <a:ext cx="9144120" cy="21602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5" name="Text Placeholder 27"/>
          <p:cNvSpPr txBox="1">
            <a:spLocks/>
          </p:cNvSpPr>
          <p:nvPr/>
        </p:nvSpPr>
        <p:spPr>
          <a:xfrm>
            <a:off x="827584" y="1178446"/>
            <a:ext cx="619268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ko-KR" altLang="en-US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관련 </a:t>
            </a:r>
            <a:r>
              <a:rPr lang="ko-KR" altLang="en-US" sz="2400" spc="0" dirty="0" err="1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취업처</a:t>
            </a:r>
            <a:r>
              <a:rPr lang="ko-KR" altLang="en-US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 프로그램</a:t>
            </a:r>
            <a:r>
              <a:rPr lang="en-US" altLang="ko-KR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(2016</a:t>
            </a:r>
            <a:r>
              <a:rPr lang="ko-KR" altLang="en-US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년도 </a:t>
            </a:r>
            <a:r>
              <a:rPr lang="en-US" altLang="ko-KR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2</a:t>
            </a:r>
            <a:r>
              <a:rPr lang="ko-KR" altLang="en-US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학기</a:t>
            </a:r>
            <a:r>
              <a:rPr lang="en-US" altLang="ko-KR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)</a:t>
            </a:r>
            <a:endParaRPr lang="en-US" sz="2400" spc="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47813" y="2031430"/>
            <a:ext cx="712864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688067"/>
              </p:ext>
            </p:extLst>
          </p:nvPr>
        </p:nvGraphicFramePr>
        <p:xfrm>
          <a:off x="647504" y="1851670"/>
          <a:ext cx="7848872" cy="2213304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5220640"/>
                <a:gridCol w="2628232"/>
              </a:tblGrid>
              <a:tr h="3688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나눔고딕" pitchFamily="50" charset="-127"/>
                          <a:ea typeface="나눔고딕" pitchFamily="50" charset="-127"/>
                        </a:rPr>
                        <a:t>프로그램명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일정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36888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저학년 </a:t>
                      </a:r>
                      <a:r>
                        <a:rPr lang="ko-KR" altLang="en-US" dirty="0" err="1" smtClean="0">
                          <a:latin typeface="나눔고딕" pitchFamily="50" charset="-127"/>
                          <a:ea typeface="나눔고딕" pitchFamily="50" charset="-127"/>
                        </a:rPr>
                        <a:t>취업준비생</a:t>
                      </a:r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 자신감 향상과정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>
                          <a:latin typeface="나눔고딕" pitchFamily="50" charset="-127"/>
                          <a:ea typeface="나눔고딕" pitchFamily="50" charset="-127"/>
                        </a:rPr>
                        <a:t>동계방학중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36888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자신감</a:t>
                      </a:r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UP! </a:t>
                      </a:r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스피치 리더십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err="1" smtClean="0">
                          <a:latin typeface="나눔고딕" pitchFamily="50" charset="-127"/>
                          <a:ea typeface="나눔고딕" pitchFamily="50" charset="-127"/>
                        </a:rPr>
                        <a:t>동계방학중</a:t>
                      </a:r>
                      <a:endParaRPr lang="ko-KR" altLang="en-US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36888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내일</a:t>
                      </a:r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(JOB)</a:t>
                      </a:r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이 있는 취업 </a:t>
                      </a:r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Intensive </a:t>
                      </a:r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과정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2016-2</a:t>
                      </a:r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학기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36888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>
                          <a:latin typeface="나눔고딕" pitchFamily="50" charset="-127"/>
                          <a:ea typeface="나눔고딕" pitchFamily="50" charset="-127"/>
                        </a:rPr>
                        <a:t>대학창조일자리센터 상담</a:t>
                      </a:r>
                      <a:r>
                        <a:rPr lang="en-US" altLang="ko-KR" b="1" dirty="0" smtClean="0"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b="1" dirty="0" err="1" smtClean="0">
                          <a:latin typeface="나눔고딕" pitchFamily="50" charset="-127"/>
                          <a:ea typeface="나눔고딕" pitchFamily="50" charset="-127"/>
                        </a:rPr>
                        <a:t>취업처</a:t>
                      </a:r>
                      <a:r>
                        <a:rPr lang="ko-KR" altLang="en-US" b="1" dirty="0" smtClean="0">
                          <a:latin typeface="나눔고딕" pitchFamily="50" charset="-127"/>
                          <a:ea typeface="나눔고딕" pitchFamily="50" charset="-127"/>
                        </a:rPr>
                        <a:t> 추천 프로그램</a:t>
                      </a:r>
                      <a:r>
                        <a:rPr lang="en-US" altLang="ko-KR" b="1" dirty="0" smtClean="0"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b="1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연중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3688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latin typeface="나눔고딕" pitchFamily="50" charset="-127"/>
                          <a:ea typeface="나눔고딕" pitchFamily="50" charset="-127"/>
                        </a:rPr>
                        <a:t>2016 </a:t>
                      </a:r>
                      <a:r>
                        <a:rPr lang="ko-KR" altLang="en-US" b="1" dirty="0" smtClean="0">
                          <a:latin typeface="나눔고딕" pitchFamily="50" charset="-127"/>
                          <a:ea typeface="나눔고딕" pitchFamily="50" charset="-127"/>
                        </a:rPr>
                        <a:t>취업한마당</a:t>
                      </a:r>
                      <a:r>
                        <a:rPr lang="en-US" altLang="ko-KR" b="1" dirty="0" smtClean="0"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b="1" dirty="0" err="1" smtClean="0">
                          <a:latin typeface="나눔고딕" pitchFamily="50" charset="-127"/>
                          <a:ea typeface="나눔고딕" pitchFamily="50" charset="-127"/>
                        </a:rPr>
                        <a:t>취업처</a:t>
                      </a:r>
                      <a:r>
                        <a:rPr lang="ko-KR" altLang="en-US" b="1" dirty="0" smtClean="0">
                          <a:latin typeface="나눔고딕" pitchFamily="50" charset="-127"/>
                          <a:ea typeface="나눔고딕" pitchFamily="50" charset="-127"/>
                        </a:rPr>
                        <a:t> 추천 프로그램</a:t>
                      </a:r>
                      <a:r>
                        <a:rPr lang="en-US" altLang="ko-KR" b="1" dirty="0" smtClean="0"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b="1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2016.9.28(</a:t>
                      </a:r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수</a:t>
                      </a:r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)~9.29(</a:t>
                      </a:r>
                      <a:r>
                        <a:rPr lang="ko-KR" altLang="en-US" dirty="0" smtClean="0">
                          <a:latin typeface="나눔고딕" pitchFamily="50" charset="-127"/>
                          <a:ea typeface="나눔고딕" pitchFamily="50" charset="-127"/>
                        </a:rPr>
                        <a:t>목</a:t>
                      </a:r>
                      <a:r>
                        <a:rPr lang="en-US" altLang="ko-KR" dirty="0" smtClean="0"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5103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Text Placeholder 27"/>
          <p:cNvSpPr txBox="1">
            <a:spLocks/>
          </p:cNvSpPr>
          <p:nvPr/>
        </p:nvSpPr>
        <p:spPr>
          <a:xfrm>
            <a:off x="251520" y="170334"/>
            <a:ext cx="331236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02. </a:t>
            </a:r>
            <a:r>
              <a:rPr lang="ko-KR" altLang="en-US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대학생 진로지도</a:t>
            </a:r>
            <a:endParaRPr lang="en-US" sz="2800" spc="0" dirty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20" y="4948014"/>
            <a:ext cx="9144120" cy="21602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076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971600" y="1104721"/>
            <a:ext cx="743584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□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대학생 취업문제 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 졸업생 취업률 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56% </a:t>
            </a: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 졸업 후 취업까지 소요기간 평균 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년 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최대 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년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 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년제 대졸자 </a:t>
            </a:r>
            <a:r>
              <a:rPr lang="ko-KR" altLang="en-US" sz="2000" dirty="0" err="1" smtClean="0">
                <a:latin typeface="나눔고딕" pitchFamily="50" charset="-127"/>
                <a:ea typeface="나눔고딕" pitchFamily="50" charset="-127"/>
              </a:rPr>
              <a:t>비경제활동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 인구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증가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 전공과 직업 불일치 현상 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저임금 직장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높은 </a:t>
            </a:r>
            <a:r>
              <a:rPr lang="ko-KR" altLang="en-US" sz="2000" dirty="0" err="1" smtClean="0">
                <a:latin typeface="나눔고딕" pitchFamily="50" charset="-127"/>
                <a:ea typeface="나눔고딕" pitchFamily="50" charset="-127"/>
              </a:rPr>
              <a:t>이직율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2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635896" y="4391959"/>
            <a:ext cx="5345578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 latinLnBrk="0">
              <a:lnSpc>
                <a:spcPct val="150000"/>
              </a:lnSpc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출처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한국고용정보원</a:t>
            </a:r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(2014). </a:t>
            </a:r>
            <a:r>
              <a:rPr lang="ko-KR" altLang="en-US" sz="1200" dirty="0">
                <a:latin typeface="나눔고딕" pitchFamily="50" charset="-127"/>
                <a:ea typeface="나눔고딕" pitchFamily="50" charset="-127"/>
              </a:rPr>
              <a:t>대학교수용 학생 진로지도 가이드</a:t>
            </a:r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90981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Text Placeholder 27"/>
          <p:cNvSpPr txBox="1">
            <a:spLocks/>
          </p:cNvSpPr>
          <p:nvPr/>
        </p:nvSpPr>
        <p:spPr>
          <a:xfrm>
            <a:off x="251520" y="170334"/>
            <a:ext cx="331236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02. </a:t>
            </a:r>
            <a:r>
              <a:rPr lang="ko-KR" altLang="en-US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대학생 진로지도</a:t>
            </a:r>
            <a:endParaRPr lang="en-US" sz="2800" spc="0" dirty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20" y="4948014"/>
            <a:ext cx="9144120" cy="21602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076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971600" y="1104721"/>
            <a:ext cx="743584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□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대학생 진로준비 문제 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 막연하고 편향된 진로 목표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 진로탐색이 결여된 취업준비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 왜곡된 정보와 </a:t>
            </a:r>
            <a:r>
              <a:rPr lang="ko-KR" altLang="en-US" sz="2000" dirty="0" err="1" smtClean="0">
                <a:latin typeface="나눔고딕" pitchFamily="50" charset="-127"/>
                <a:ea typeface="나눔고딕" pitchFamily="50" charset="-127"/>
              </a:rPr>
              <a:t>스펙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 중심 취업준비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 직무 및 기업현실 등 노동시장에 대한 이해 부족</a:t>
            </a:r>
            <a:endParaRPr lang="ko-KR" altLang="en-US" sz="2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635896" y="4391959"/>
            <a:ext cx="5345578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 latinLnBrk="0">
              <a:lnSpc>
                <a:spcPct val="150000"/>
              </a:lnSpc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출처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한국고용정보원</a:t>
            </a:r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(2014). </a:t>
            </a:r>
            <a:r>
              <a:rPr lang="ko-KR" altLang="en-US" sz="1200" dirty="0">
                <a:latin typeface="나눔고딕" pitchFamily="50" charset="-127"/>
                <a:ea typeface="나눔고딕" pitchFamily="50" charset="-127"/>
              </a:rPr>
              <a:t>대학교수용 학생 진로지도 가이드</a:t>
            </a:r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28417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Text Placeholder 27"/>
          <p:cNvSpPr txBox="1">
            <a:spLocks/>
          </p:cNvSpPr>
          <p:nvPr/>
        </p:nvSpPr>
        <p:spPr>
          <a:xfrm>
            <a:off x="251520" y="170334"/>
            <a:ext cx="331236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02. </a:t>
            </a:r>
            <a:r>
              <a:rPr lang="ko-KR" altLang="en-US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대학생 진로지도</a:t>
            </a:r>
            <a:endParaRPr lang="en-US" sz="2800" spc="0" dirty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20" y="4948014"/>
            <a:ext cx="9144120" cy="21602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076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27584" y="1104721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□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대학생 진로지도 요구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 진로문제 상담 대상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선배 또는 친구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 진로결정에 가장 도움이 필요한 대상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교수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 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전공 교수진 능력 및 열의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 만족도 ↑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, ‘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진로관련 상담 및 지원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’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만족도 ↓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 가장 필요로 하는 서비스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전공 관련 진로지도 프로그램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전공 관련 직업 및 자격증 정보</a:t>
            </a:r>
            <a:endParaRPr lang="ko-KR" altLang="en-US" sz="2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635896" y="4391959"/>
            <a:ext cx="5345578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 latinLnBrk="0">
              <a:lnSpc>
                <a:spcPct val="150000"/>
              </a:lnSpc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출처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한국고용정보원</a:t>
            </a:r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(2014). </a:t>
            </a:r>
            <a:r>
              <a:rPr lang="ko-KR" altLang="en-US" sz="1200" dirty="0">
                <a:latin typeface="나눔고딕" pitchFamily="50" charset="-127"/>
                <a:ea typeface="나눔고딕" pitchFamily="50" charset="-127"/>
              </a:rPr>
              <a:t>대학교수용 학생 진로지도 가이드</a:t>
            </a:r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09801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Text Placeholder 27"/>
          <p:cNvSpPr txBox="1">
            <a:spLocks/>
          </p:cNvSpPr>
          <p:nvPr/>
        </p:nvSpPr>
        <p:spPr>
          <a:xfrm>
            <a:off x="251520" y="170334"/>
            <a:ext cx="331236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02. </a:t>
            </a:r>
            <a:r>
              <a:rPr lang="ko-KR" altLang="en-US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대학생 진로지도</a:t>
            </a:r>
            <a:endParaRPr lang="en-US" sz="2800" spc="0" dirty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20" y="4948014"/>
            <a:ext cx="9144120" cy="21602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076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27584" y="888697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□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개인상담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 우리나라 대학생의 대표적 진로고민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635896" y="4391959"/>
            <a:ext cx="5345578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 latinLnBrk="0">
              <a:lnSpc>
                <a:spcPct val="150000"/>
              </a:lnSpc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출처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한국고용정보원</a:t>
            </a:r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(2014). </a:t>
            </a:r>
            <a:r>
              <a:rPr lang="ko-KR" altLang="en-US" sz="1200" dirty="0">
                <a:latin typeface="나눔고딕" pitchFamily="50" charset="-127"/>
                <a:ea typeface="나눔고딕" pitchFamily="50" charset="-127"/>
              </a:rPr>
              <a:t>대학교수용 학생 진로지도 가이드</a:t>
            </a:r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04360"/>
            <a:ext cx="6457950" cy="217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0956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Text Placeholder 27"/>
          <p:cNvSpPr txBox="1">
            <a:spLocks/>
          </p:cNvSpPr>
          <p:nvPr/>
        </p:nvSpPr>
        <p:spPr>
          <a:xfrm>
            <a:off x="251520" y="170334"/>
            <a:ext cx="331236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목차</a:t>
            </a:r>
            <a:endParaRPr lang="en-US" sz="2800" spc="0" dirty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20" y="4948014"/>
            <a:ext cx="9144120" cy="21602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5" name="Text Placeholder 27"/>
          <p:cNvSpPr txBox="1">
            <a:spLocks/>
          </p:cNvSpPr>
          <p:nvPr/>
        </p:nvSpPr>
        <p:spPr>
          <a:xfrm>
            <a:off x="2843808" y="1322462"/>
            <a:ext cx="331236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01. </a:t>
            </a:r>
            <a:r>
              <a:rPr lang="ko-KR" altLang="en-US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교과목 개요</a:t>
            </a:r>
            <a:endParaRPr lang="en-US" altLang="ko-KR" sz="2800" spc="0" dirty="0" smtClean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  <a:p>
            <a:pPr algn="l"/>
            <a:endParaRPr lang="en-US" sz="2800" spc="0" dirty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26" name="Text Placeholder 27"/>
          <p:cNvSpPr txBox="1">
            <a:spLocks/>
          </p:cNvSpPr>
          <p:nvPr/>
        </p:nvSpPr>
        <p:spPr>
          <a:xfrm>
            <a:off x="2843808" y="2211710"/>
            <a:ext cx="331236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02</a:t>
            </a:r>
            <a:r>
              <a:rPr lang="en-US" altLang="ko-KR" sz="2800" spc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. </a:t>
            </a:r>
            <a:r>
              <a:rPr lang="ko-KR" altLang="en-US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대학생 진로지도</a:t>
            </a:r>
            <a:endParaRPr lang="en-US" sz="2800" spc="0" dirty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27" name="Text Placeholder 27"/>
          <p:cNvSpPr txBox="1">
            <a:spLocks/>
          </p:cNvSpPr>
          <p:nvPr/>
        </p:nvSpPr>
        <p:spPr>
          <a:xfrm>
            <a:off x="2843808" y="3122662"/>
            <a:ext cx="4464496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03. </a:t>
            </a:r>
            <a:r>
              <a:rPr lang="ko-KR" altLang="en-US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가이드북 및 자료활용</a:t>
            </a:r>
            <a:endParaRPr lang="en-US" sz="2800" spc="0" dirty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30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Text Placeholder 27"/>
          <p:cNvSpPr txBox="1">
            <a:spLocks/>
          </p:cNvSpPr>
          <p:nvPr/>
        </p:nvSpPr>
        <p:spPr>
          <a:xfrm>
            <a:off x="251520" y="170334"/>
            <a:ext cx="331236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02. </a:t>
            </a:r>
            <a:r>
              <a:rPr lang="ko-KR" altLang="en-US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대학생 진로지도</a:t>
            </a:r>
            <a:endParaRPr lang="en-US" sz="2800" spc="0" dirty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20" y="4948014"/>
            <a:ext cx="9144120" cy="21602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076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27584" y="627534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□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개인상담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 학년별 주요 진로점검 포인트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635896" y="4570218"/>
            <a:ext cx="5345578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 latinLnBrk="0">
              <a:lnSpc>
                <a:spcPct val="150000"/>
              </a:lnSpc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출처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한국고용정보원</a:t>
            </a:r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(2014). </a:t>
            </a:r>
            <a:r>
              <a:rPr lang="ko-KR" altLang="en-US" sz="1200" dirty="0">
                <a:latin typeface="나눔고딕" pitchFamily="50" charset="-127"/>
                <a:ea typeface="나눔고딕" pitchFamily="50" charset="-127"/>
              </a:rPr>
              <a:t>대학교수용 학생 진로지도 가이드</a:t>
            </a:r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6072"/>
            <a:ext cx="6486525" cy="295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193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Text Placeholder 27"/>
          <p:cNvSpPr txBox="1">
            <a:spLocks/>
          </p:cNvSpPr>
          <p:nvPr/>
        </p:nvSpPr>
        <p:spPr>
          <a:xfrm>
            <a:off x="251520" y="170334"/>
            <a:ext cx="331236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02. </a:t>
            </a:r>
            <a:r>
              <a:rPr lang="ko-KR" altLang="en-US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대학생 진로지도</a:t>
            </a:r>
            <a:endParaRPr lang="en-US" sz="2800" spc="0" dirty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20" y="4948014"/>
            <a:ext cx="9144120" cy="21602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076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27584" y="1275606"/>
            <a:ext cx="79208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□ </a:t>
            </a:r>
            <a:r>
              <a:rPr lang="ko-KR" altLang="en-US" sz="2000" smtClean="0">
                <a:latin typeface="나눔고딕" pitchFamily="50" charset="-127"/>
                <a:ea typeface="나눔고딕" pitchFamily="50" charset="-127"/>
              </a:rPr>
              <a:t>개인진로상담 핵심원리 및 고려사항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 경청하기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 공감적 이해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 질문하기 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원무지계 전략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 교수와 상담자 역할의 이중성에 대한 안내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635896" y="4570218"/>
            <a:ext cx="5345578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 latinLnBrk="0">
              <a:lnSpc>
                <a:spcPct val="150000"/>
              </a:lnSpc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출처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한국고용정보원</a:t>
            </a:r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(2014). </a:t>
            </a:r>
            <a:r>
              <a:rPr lang="ko-KR" altLang="en-US" sz="1200" dirty="0">
                <a:latin typeface="나눔고딕" pitchFamily="50" charset="-127"/>
                <a:ea typeface="나눔고딕" pitchFamily="50" charset="-127"/>
              </a:rPr>
              <a:t>대학교수용 학생 진로지도 가이드</a:t>
            </a:r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94842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Text Placeholder 27"/>
          <p:cNvSpPr txBox="1">
            <a:spLocks/>
          </p:cNvSpPr>
          <p:nvPr/>
        </p:nvSpPr>
        <p:spPr>
          <a:xfrm>
            <a:off x="251520" y="170334"/>
            <a:ext cx="331236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02. </a:t>
            </a:r>
            <a:r>
              <a:rPr lang="ko-KR" altLang="en-US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대학생 진로지도</a:t>
            </a:r>
            <a:endParaRPr lang="en-US" sz="2800" spc="0" dirty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20" y="4948014"/>
            <a:ext cx="9144120" cy="21602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076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27584" y="975955"/>
            <a:ext cx="79208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□ </a:t>
            </a:r>
            <a:r>
              <a:rPr lang="ko-KR" altLang="en-US" sz="2000" dirty="0" err="1" smtClean="0">
                <a:latin typeface="나눔고딕" pitchFamily="50" charset="-127"/>
                <a:ea typeface="나눔고딕" pitchFamily="50" charset="-127"/>
              </a:rPr>
              <a:t>소그룹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 집단상담 운영 기술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 모든 참여학생이 집단 활동에 매력을 느끼도록 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초반 유대감 형성 활동 등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고른 기회 및 격려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 각 활동 시 주제와 목표를 분명히 가지고 참여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 모든 학생에게 고른 관심 및 참여 기회 제공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 특정 학생에 대한 비난이나 칭찬 지양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경청 후 상담자의 느낌과 생각을 수용적 태도로 표현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635896" y="4570218"/>
            <a:ext cx="5345578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 latinLnBrk="0">
              <a:lnSpc>
                <a:spcPct val="150000"/>
              </a:lnSpc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출처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한국고용정보원</a:t>
            </a:r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(2014). </a:t>
            </a:r>
            <a:r>
              <a:rPr lang="ko-KR" altLang="en-US" sz="1200" dirty="0">
                <a:latin typeface="나눔고딕" pitchFamily="50" charset="-127"/>
                <a:ea typeface="나눔고딕" pitchFamily="50" charset="-127"/>
              </a:rPr>
              <a:t>대학교수용 학생 진로지도 가이드</a:t>
            </a:r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9415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Text Placeholder 27"/>
          <p:cNvSpPr txBox="1">
            <a:spLocks/>
          </p:cNvSpPr>
          <p:nvPr/>
        </p:nvSpPr>
        <p:spPr>
          <a:xfrm>
            <a:off x="251520" y="170334"/>
            <a:ext cx="4104456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03. </a:t>
            </a:r>
            <a:r>
              <a:rPr lang="ko-KR" altLang="en-US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가이드북 및 자료활용</a:t>
            </a:r>
            <a:endParaRPr lang="en-US" sz="2800" spc="0" dirty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20" y="4948014"/>
            <a:ext cx="9144120" cy="21602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79205"/>
            <a:ext cx="7920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□ 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주차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진로고민 공유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및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 방향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설정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/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 가이드북 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pp.54-58</a:t>
            </a:r>
          </a:p>
          <a:p>
            <a:pPr fontAlgn="base" latinLnBrk="0"/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/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□ 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주차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다양한 진로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탐색 및 직업 이해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/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 가이드북 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pp.68-73</a:t>
            </a:r>
          </a:p>
          <a:p>
            <a:pPr fontAlgn="base" latinLnBrk="0"/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/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□ 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9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주차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예비직업 목록 선택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/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 가이드북 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pp.83-86</a:t>
            </a:r>
          </a:p>
          <a:p>
            <a:pPr fontAlgn="base" latinLnBrk="0"/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/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□ 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13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주차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진로준비 장단기 목표 설정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/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 가이드북 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pp.87-90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635896" y="4570218"/>
            <a:ext cx="5345578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 latinLnBrk="0">
              <a:lnSpc>
                <a:spcPct val="150000"/>
              </a:lnSpc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출처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한국고용정보원</a:t>
            </a:r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(2014). </a:t>
            </a:r>
            <a:r>
              <a:rPr lang="ko-KR" altLang="en-US" sz="1200" dirty="0">
                <a:latin typeface="나눔고딕" pitchFamily="50" charset="-127"/>
                <a:ea typeface="나눔고딕" pitchFamily="50" charset="-127"/>
              </a:rPr>
              <a:t>대학교수용 학생 진로지도 가이드</a:t>
            </a:r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sp>
        <p:nvSpPr>
          <p:cNvPr id="8" name="Text Placeholder 27"/>
          <p:cNvSpPr txBox="1">
            <a:spLocks/>
          </p:cNvSpPr>
          <p:nvPr/>
        </p:nvSpPr>
        <p:spPr>
          <a:xfrm>
            <a:off x="827584" y="699542"/>
            <a:ext cx="6696744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ko-KR" altLang="en-US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가이드북 활용 안내 </a:t>
            </a:r>
            <a:r>
              <a:rPr lang="en-US" altLang="ko-KR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(</a:t>
            </a:r>
            <a:r>
              <a:rPr lang="ko-KR" altLang="en-US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가이드북 </a:t>
            </a:r>
            <a:r>
              <a:rPr lang="ko-KR" altLang="en-US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배부자료 </a:t>
            </a:r>
            <a:r>
              <a:rPr lang="ko-KR" altLang="en-US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참조</a:t>
            </a:r>
            <a:r>
              <a:rPr lang="en-US" altLang="ko-KR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)</a:t>
            </a:r>
            <a:endParaRPr lang="en-US" sz="2400" spc="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128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Text Placeholder 27"/>
          <p:cNvSpPr txBox="1">
            <a:spLocks/>
          </p:cNvSpPr>
          <p:nvPr/>
        </p:nvSpPr>
        <p:spPr>
          <a:xfrm>
            <a:off x="251520" y="170334"/>
            <a:ext cx="4104456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03. </a:t>
            </a:r>
            <a:r>
              <a:rPr lang="ko-KR" altLang="en-US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가이드북 및 자료활용</a:t>
            </a:r>
            <a:endParaRPr lang="en-US" sz="2800" spc="0" dirty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20" y="4948014"/>
            <a:ext cx="9144120" cy="21602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640870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□ </a:t>
            </a:r>
            <a:r>
              <a:rPr lang="ko-KR" altLang="en-US" sz="2000" dirty="0" err="1">
                <a:latin typeface="나눔고딕" pitchFamily="50" charset="-127"/>
                <a:ea typeface="나눔고딕" pitchFamily="50" charset="-127"/>
              </a:rPr>
              <a:t>워크넷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  <a:hlinkClick r:id="rId2"/>
              </a:rPr>
              <a:t>http://www.work.go.kr/index.jsp?introYn=Y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□ </a:t>
            </a:r>
            <a:r>
              <a:rPr lang="ko-KR" altLang="en-US" sz="2000" dirty="0" err="1">
                <a:latin typeface="나눔고딕" pitchFamily="50" charset="-127"/>
                <a:ea typeface="나눔고딕" pitchFamily="50" charset="-127"/>
              </a:rPr>
              <a:t>커리어넷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  <a:hlinkClick r:id="rId3"/>
              </a:rPr>
              <a:t>http://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  <a:hlinkClick r:id="rId3"/>
              </a:rPr>
              <a:t>www.career.go.kr/cnet/front/main/main.do</a:t>
            </a:r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□ 한국고용정보원 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  <a:hlinkClick r:id="rId4"/>
              </a:rPr>
              <a:t>http://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  <a:hlinkClick r:id="rId4"/>
              </a:rPr>
              <a:t>www.keis.or.kr/main/index.do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 </a:t>
            </a: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□ 대학 전공별 진로가이드 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한국고용정보원 발간자료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  <p:sp>
        <p:nvSpPr>
          <p:cNvPr id="8" name="Text Placeholder 27"/>
          <p:cNvSpPr txBox="1">
            <a:spLocks/>
          </p:cNvSpPr>
          <p:nvPr/>
        </p:nvSpPr>
        <p:spPr>
          <a:xfrm>
            <a:off x="827584" y="1161207"/>
            <a:ext cx="619268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ko-KR" altLang="en-US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기타 자료</a:t>
            </a:r>
            <a:endParaRPr lang="en-US" sz="2400" spc="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306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75656" y="1635646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감사합니다</a:t>
            </a:r>
            <a:endParaRPr lang="ko-KR" altLang="en-US" sz="4400" b="1" dirty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120" y="4948014"/>
            <a:ext cx="9144120" cy="21602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01276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Text Placeholder 27"/>
          <p:cNvSpPr txBox="1">
            <a:spLocks/>
          </p:cNvSpPr>
          <p:nvPr/>
        </p:nvSpPr>
        <p:spPr>
          <a:xfrm>
            <a:off x="251520" y="170334"/>
            <a:ext cx="331236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01. </a:t>
            </a:r>
            <a:r>
              <a:rPr lang="ko-KR" altLang="en-US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교과목 개요</a:t>
            </a:r>
            <a:endParaRPr lang="en-US" sz="2800" spc="0" dirty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20" y="4948014"/>
            <a:ext cx="9144120" cy="21602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5" name="Text Placeholder 27"/>
          <p:cNvSpPr txBox="1">
            <a:spLocks/>
          </p:cNvSpPr>
          <p:nvPr/>
        </p:nvSpPr>
        <p:spPr>
          <a:xfrm>
            <a:off x="827584" y="746398"/>
            <a:ext cx="3960440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ko-KR" altLang="en-US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인성 및 진로교육</a:t>
            </a:r>
            <a:endParaRPr lang="en-US" altLang="ko-KR" sz="2400" spc="0" dirty="0" smtClean="0">
              <a:solidFill>
                <a:schemeClr val="tx1"/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  <a:p>
            <a:pPr algn="l"/>
            <a:endParaRPr lang="en-US" sz="2400" spc="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  <a:cs typeface="Calibri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076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043608" y="1149588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□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인성교육진흥법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제정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(2015. 1. 20)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및 시행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(2015. 7. 21)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□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인성교육범국민실천연합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000" dirty="0" err="1">
                <a:latin typeface="나눔고딕" pitchFamily="50" charset="-127"/>
                <a:ea typeface="나눔고딕" pitchFamily="50" charset="-127"/>
              </a:rPr>
              <a:t>인실련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에 의한 인성교육 프로그램 인증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□ </a:t>
            </a:r>
            <a:r>
              <a:rPr lang="ko-KR" altLang="en-US" sz="2000" dirty="0" smtClean="0"/>
              <a:t>진로교육법 제정</a:t>
            </a:r>
            <a:r>
              <a:rPr lang="en-US" altLang="ko-KR" sz="2000" dirty="0" smtClean="0"/>
              <a:t>(2015.6.22)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□ 제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차 진로교육 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개년 기본계획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(2016~2020)</a:t>
            </a:r>
            <a:endParaRPr lang="ko-KR" altLang="en-US" sz="2000" dirty="0"/>
          </a:p>
          <a:p>
            <a:pPr lvl="1">
              <a:lnSpc>
                <a:spcPct val="150000"/>
              </a:lnSpc>
              <a:buClr>
                <a:schemeClr val="tx1"/>
              </a:buClr>
            </a:pP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47813" y="1646238"/>
            <a:ext cx="712864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1026" name="_x182904008" descr="EMB0000268013f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003798"/>
            <a:ext cx="5918200" cy="190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8939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Text Placeholder 27"/>
          <p:cNvSpPr txBox="1">
            <a:spLocks/>
          </p:cNvSpPr>
          <p:nvPr/>
        </p:nvSpPr>
        <p:spPr>
          <a:xfrm>
            <a:off x="251520" y="170334"/>
            <a:ext cx="331236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01. </a:t>
            </a:r>
            <a:r>
              <a:rPr lang="ko-KR" altLang="en-US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교과목 개요</a:t>
            </a:r>
            <a:endParaRPr lang="en-US" sz="2800" spc="0" dirty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20" y="4948014"/>
            <a:ext cx="9144120" cy="21602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5" name="Text Placeholder 27"/>
          <p:cNvSpPr txBox="1">
            <a:spLocks/>
          </p:cNvSpPr>
          <p:nvPr/>
        </p:nvSpPr>
        <p:spPr>
          <a:xfrm>
            <a:off x="1475656" y="987574"/>
            <a:ext cx="3960440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ko-KR" altLang="en-US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교양교육과정 인성영역</a:t>
            </a:r>
            <a:endParaRPr lang="en-US" sz="2400" spc="0" dirty="0">
              <a:solidFill>
                <a:schemeClr val="tx1"/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275071"/>
              </p:ext>
            </p:extLst>
          </p:nvPr>
        </p:nvGraphicFramePr>
        <p:xfrm>
          <a:off x="1548009" y="1541934"/>
          <a:ext cx="5832303" cy="3156616"/>
        </p:xfrm>
        <a:graphic>
          <a:graphicData uri="http://schemas.openxmlformats.org/drawingml/2006/table">
            <a:tbl>
              <a:tblPr/>
              <a:tblGrid>
                <a:gridCol w="1374875"/>
                <a:gridCol w="928273"/>
                <a:gridCol w="1176385"/>
                <a:gridCol w="912955"/>
                <a:gridCol w="1439815"/>
              </a:tblGrid>
              <a:tr h="4321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과목명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인성영역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도입시기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대상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내용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DU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비전설계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자율성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정체성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marR="0" indent="-381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2015-1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학기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marR="0" indent="-381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학년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381000" marR="0" indent="-381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학기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비전설계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DU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진로설계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0" marR="0" indent="-381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2016-2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학기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marR="0" indent="-381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학년</a:t>
                      </a:r>
                      <a:endParaRPr lang="en-US" altLang="ko-KR" sz="1400" b="1" kern="0" spc="0" dirty="0" smtClean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381000" marR="0" indent="-381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학기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진로설계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11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DU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지역사랑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프로젝트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사회성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도덕성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marR="0" indent="-381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2015-2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학기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marR="0" indent="-381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학년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지역사회 문제탐색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/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해결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DU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나눔과헌신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0" marR="0" indent="-381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2016-1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학기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marR="0" indent="-3810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학년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지역사회 봉사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076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86668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Text Placeholder 27"/>
          <p:cNvSpPr txBox="1">
            <a:spLocks/>
          </p:cNvSpPr>
          <p:nvPr/>
        </p:nvSpPr>
        <p:spPr>
          <a:xfrm>
            <a:off x="251520" y="170334"/>
            <a:ext cx="331236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spc="0" dirty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01. </a:t>
            </a:r>
            <a:r>
              <a:rPr lang="ko-KR" altLang="en-US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교과목 개요</a:t>
            </a:r>
            <a:endParaRPr lang="en-US" sz="2800" spc="0" dirty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20" y="4948014"/>
            <a:ext cx="9144120" cy="21602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5" name="Text Placeholder 27"/>
          <p:cNvSpPr txBox="1">
            <a:spLocks/>
          </p:cNvSpPr>
          <p:nvPr/>
        </p:nvSpPr>
        <p:spPr>
          <a:xfrm>
            <a:off x="1475656" y="890414"/>
            <a:ext cx="6120680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altLang="ko-KR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DU</a:t>
            </a:r>
            <a:r>
              <a:rPr lang="ko-KR" altLang="en-US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생활설계</a:t>
            </a:r>
            <a:r>
              <a:rPr lang="en-US" altLang="ko-KR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(2)</a:t>
            </a:r>
            <a:r>
              <a:rPr lang="ko-KR" altLang="en-US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와 </a:t>
            </a:r>
            <a:r>
              <a:rPr lang="ko-KR" altLang="en-US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비교</a:t>
            </a:r>
            <a:endParaRPr lang="en-US" sz="2400" spc="0" dirty="0">
              <a:solidFill>
                <a:schemeClr val="tx1"/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076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78842"/>
            <a:ext cx="6741223" cy="335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150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Text Placeholder 27"/>
          <p:cNvSpPr txBox="1">
            <a:spLocks/>
          </p:cNvSpPr>
          <p:nvPr/>
        </p:nvSpPr>
        <p:spPr>
          <a:xfrm>
            <a:off x="251520" y="170334"/>
            <a:ext cx="331236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01. </a:t>
            </a:r>
            <a:r>
              <a:rPr lang="ko-KR" altLang="en-US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교과목 개요</a:t>
            </a:r>
            <a:endParaRPr lang="en-US" sz="2800" spc="0" dirty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20" y="4948014"/>
            <a:ext cx="9144120" cy="21602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5" name="Text Placeholder 27"/>
          <p:cNvSpPr txBox="1">
            <a:spLocks/>
          </p:cNvSpPr>
          <p:nvPr/>
        </p:nvSpPr>
        <p:spPr>
          <a:xfrm>
            <a:off x="395536" y="962422"/>
            <a:ext cx="619268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ko-KR" altLang="en-US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타 대학 진로교과목 사례</a:t>
            </a:r>
            <a:endParaRPr lang="en-US" sz="2400" spc="0" dirty="0">
              <a:solidFill>
                <a:schemeClr val="tx1"/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7677" y="1491630"/>
            <a:ext cx="74358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□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교양필수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 숭실대학교</a:t>
            </a:r>
            <a:endParaRPr lang="ko-KR" altLang="en-US" sz="2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178604952" descr="EMB0000268014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54" y="2420417"/>
            <a:ext cx="4120026" cy="241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4765548" y="1923678"/>
            <a:ext cx="1526380" cy="4967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 latinLnBrk="0"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∙ </a:t>
            </a:r>
            <a:r>
              <a:rPr lang="ko-KR" altLang="en-US" sz="20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한양대학교</a:t>
            </a:r>
            <a:endParaRPr lang="ko-KR" altLang="en-US" sz="200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3" name="_x178604872" descr="EMB0000268014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76" y="2787774"/>
            <a:ext cx="3994263" cy="146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938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Text Placeholder 27"/>
          <p:cNvSpPr txBox="1">
            <a:spLocks/>
          </p:cNvSpPr>
          <p:nvPr/>
        </p:nvSpPr>
        <p:spPr>
          <a:xfrm>
            <a:off x="251520" y="170334"/>
            <a:ext cx="331236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01. </a:t>
            </a:r>
            <a:r>
              <a:rPr lang="ko-KR" altLang="en-US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교과목 개요</a:t>
            </a:r>
            <a:endParaRPr lang="en-US" sz="2800" spc="0" dirty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20" y="4948014"/>
            <a:ext cx="9144120" cy="21602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66292" y="2355726"/>
            <a:ext cx="16180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∙ 숭실대학교</a:t>
            </a:r>
            <a:endParaRPr lang="ko-KR" altLang="en-US" sz="2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178605832" descr="EMB0000268014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71550"/>
            <a:ext cx="5554663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324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Text Placeholder 27"/>
          <p:cNvSpPr txBox="1">
            <a:spLocks/>
          </p:cNvSpPr>
          <p:nvPr/>
        </p:nvSpPr>
        <p:spPr>
          <a:xfrm>
            <a:off x="251520" y="170334"/>
            <a:ext cx="331236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01. </a:t>
            </a:r>
            <a:r>
              <a:rPr lang="ko-KR" altLang="en-US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교과목 개요</a:t>
            </a:r>
            <a:endParaRPr lang="en-US" sz="2800" spc="0" dirty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20" y="4948014"/>
            <a:ext cx="9144120" cy="21602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5" name="Text Placeholder 27"/>
          <p:cNvSpPr txBox="1">
            <a:spLocks/>
          </p:cNvSpPr>
          <p:nvPr/>
        </p:nvSpPr>
        <p:spPr>
          <a:xfrm>
            <a:off x="395536" y="771550"/>
            <a:ext cx="619268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ko-KR" altLang="en-US" sz="2400" spc="0" dirty="0" smtClean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타 대학 진로교과목 사례</a:t>
            </a:r>
            <a:endParaRPr lang="en-US" sz="2400" spc="0" dirty="0">
              <a:solidFill>
                <a:schemeClr val="tx1"/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7677" y="1215792"/>
            <a:ext cx="7435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□ 교양선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택</a:t>
            </a:r>
          </a:p>
          <a:p>
            <a:pPr fontAlgn="base" latinLnBrk="0"/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∙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서울대학교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직업세계의 이해와 진로설계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(2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학점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2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178606072" descr="EMB0000268014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90" y="1923678"/>
            <a:ext cx="6965354" cy="293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9947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Text Placeholder 27"/>
          <p:cNvSpPr txBox="1">
            <a:spLocks/>
          </p:cNvSpPr>
          <p:nvPr/>
        </p:nvSpPr>
        <p:spPr>
          <a:xfrm>
            <a:off x="251520" y="170334"/>
            <a:ext cx="331236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 panose="020B0502040204020203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spc="0" dirty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01. </a:t>
            </a:r>
            <a:r>
              <a:rPr lang="ko-KR" altLang="en-US" sz="2800" spc="0" dirty="0" smtClean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  <a:cs typeface="Calibri" pitchFamily="34" charset="0"/>
              </a:rPr>
              <a:t>교과목 개요</a:t>
            </a:r>
            <a:endParaRPr lang="en-US" sz="2800" spc="0" dirty="0">
              <a:solidFill>
                <a:schemeClr val="tx2">
                  <a:lumMod val="75000"/>
                </a:schemeClr>
              </a:solidFill>
              <a:latin typeface="나눔명조 ExtraBold" pitchFamily="18" charset="-127"/>
              <a:ea typeface="나눔명조 ExtraBold" pitchFamily="18" charset="-127"/>
              <a:cs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20" y="4948014"/>
            <a:ext cx="9144120" cy="21602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175" y="2076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80567" y="1419622"/>
            <a:ext cx="74358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□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수강신청자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: 2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학년 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학기 재학생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□ 학점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시간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: 1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학점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/1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시간</a:t>
            </a:r>
            <a:endParaRPr lang="ko-KR" altLang="en-US" sz="2000" dirty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□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교육시간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목요일 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8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교시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(16:00~16:50) 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활용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□ 공통 강의계획서 공유</a:t>
            </a:r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7552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982</Words>
  <Application>Microsoft Office PowerPoint</Application>
  <PresentationFormat>화면 슬라이드 쇼(16:9)</PresentationFormat>
  <Paragraphs>201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2" baseType="lpstr">
      <vt:lpstr>굴림</vt:lpstr>
      <vt:lpstr>Arial</vt:lpstr>
      <vt:lpstr>맑은 고딕</vt:lpstr>
      <vt:lpstr>나눔고딕</vt:lpstr>
      <vt:lpstr>Calibri</vt:lpstr>
      <vt:lpstr>나눔명조 ExtraBold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66</cp:revision>
  <dcterms:created xsi:type="dcterms:W3CDTF">2016-04-14T05:41:11Z</dcterms:created>
  <dcterms:modified xsi:type="dcterms:W3CDTF">2016-08-30T06:57:15Z</dcterms:modified>
</cp:coreProperties>
</file>