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64"/>
  </p:notesMasterIdLst>
  <p:handoutMasterIdLst>
    <p:handoutMasterId r:id="rId65"/>
  </p:handoutMasterIdLst>
  <p:sldIdLst>
    <p:sldId id="256" r:id="rId2"/>
    <p:sldId id="331" r:id="rId3"/>
    <p:sldId id="569" r:id="rId4"/>
    <p:sldId id="570" r:id="rId5"/>
    <p:sldId id="571" r:id="rId6"/>
    <p:sldId id="572" r:id="rId7"/>
    <p:sldId id="612" r:id="rId8"/>
    <p:sldId id="573" r:id="rId9"/>
    <p:sldId id="574" r:id="rId10"/>
    <p:sldId id="575" r:id="rId11"/>
    <p:sldId id="576" r:id="rId12"/>
    <p:sldId id="577" r:id="rId13"/>
    <p:sldId id="614" r:id="rId14"/>
    <p:sldId id="616" r:id="rId15"/>
    <p:sldId id="615" r:id="rId16"/>
    <p:sldId id="613" r:id="rId17"/>
    <p:sldId id="617" r:id="rId18"/>
    <p:sldId id="618" r:id="rId19"/>
    <p:sldId id="619" r:id="rId20"/>
    <p:sldId id="620" r:id="rId21"/>
    <p:sldId id="621" r:id="rId22"/>
    <p:sldId id="622" r:id="rId23"/>
    <p:sldId id="623" r:id="rId24"/>
    <p:sldId id="578" r:id="rId25"/>
    <p:sldId id="579" r:id="rId26"/>
    <p:sldId id="624" r:id="rId27"/>
    <p:sldId id="625" r:id="rId28"/>
    <p:sldId id="580" r:id="rId29"/>
    <p:sldId id="581" r:id="rId30"/>
    <p:sldId id="626" r:id="rId31"/>
    <p:sldId id="627" r:id="rId32"/>
    <p:sldId id="628" r:id="rId33"/>
    <p:sldId id="629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40" r:id="rId42"/>
    <p:sldId id="638" r:id="rId43"/>
    <p:sldId id="641" r:id="rId44"/>
    <p:sldId id="639" r:id="rId45"/>
    <p:sldId id="642" r:id="rId46"/>
    <p:sldId id="643" r:id="rId47"/>
    <p:sldId id="644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99" r:id="rId56"/>
    <p:sldId id="600" r:id="rId57"/>
    <p:sldId id="601" r:id="rId58"/>
    <p:sldId id="610" r:id="rId59"/>
    <p:sldId id="611" r:id="rId60"/>
    <p:sldId id="568" r:id="rId61"/>
    <p:sldId id="330" r:id="rId62"/>
    <p:sldId id="305" r:id="rId6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CCFFCC"/>
    <a:srgbClr val="008000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1" d="100"/>
          <a:sy n="81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12</a:t>
            </a:r>
            <a:r>
              <a:rPr lang="ko-KR" altLang="en-US" dirty="0" smtClean="0"/>
              <a:t>장 상속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p.551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626904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</a:t>
            </a:r>
            <a:r>
              <a:rPr lang="en-US" altLang="ko-KR" dirty="0" err="1"/>
              <a:t>ElectricCar</a:t>
            </a:r>
            <a:r>
              <a:rPr lang="en-US" altLang="ko-KR" dirty="0"/>
              <a:t>(Car) :				# ①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make, model, color, price, </a:t>
            </a:r>
            <a:r>
              <a:rPr lang="en-US" altLang="ko-KR" dirty="0" err="1"/>
              <a:t>batterySize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		super().__</a:t>
            </a:r>
            <a:r>
              <a:rPr lang="en-US" altLang="ko-KR" dirty="0" err="1"/>
              <a:t>init</a:t>
            </a:r>
            <a:r>
              <a:rPr lang="en-US" altLang="ko-KR" dirty="0"/>
              <a:t>__(make, model, color, price)	# ②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self.batterySize</a:t>
            </a:r>
            <a:r>
              <a:rPr lang="en-US" altLang="ko-KR" dirty="0"/>
              <a:t>=</a:t>
            </a:r>
            <a:r>
              <a:rPr lang="en-US" altLang="ko-KR" dirty="0" err="1"/>
              <a:t>batterySize</a:t>
            </a:r>
            <a:r>
              <a:rPr lang="en-US" altLang="ko-KR" dirty="0"/>
              <a:t>			# ③</a:t>
            </a:r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setBatterySize</a:t>
            </a:r>
            <a:r>
              <a:rPr lang="en-US" altLang="ko-KR" dirty="0"/>
              <a:t>(self,  </a:t>
            </a:r>
            <a:r>
              <a:rPr lang="en-US" altLang="ko-KR" dirty="0" err="1"/>
              <a:t>batterySize</a:t>
            </a:r>
            <a:r>
              <a:rPr lang="en-US" altLang="ko-KR" dirty="0"/>
              <a:t>):	# </a:t>
            </a:r>
            <a:r>
              <a:rPr lang="ko-KR" altLang="en-US" dirty="0"/>
              <a:t>설정자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		</a:t>
            </a:r>
            <a:r>
              <a:rPr lang="en-US" altLang="ko-KR" dirty="0" err="1"/>
              <a:t>self.batterySize</a:t>
            </a:r>
            <a:r>
              <a:rPr lang="en-US" altLang="ko-KR" dirty="0"/>
              <a:t>=</a:t>
            </a:r>
            <a:r>
              <a:rPr lang="en-US" altLang="ko-KR" dirty="0" err="1"/>
              <a:t>batterySize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getBtterySize</a:t>
            </a:r>
            <a:r>
              <a:rPr lang="en-US" altLang="ko-KR" dirty="0"/>
              <a:t>(self):			# </a:t>
            </a:r>
            <a:r>
              <a:rPr lang="ko-KR" altLang="en-US" dirty="0" err="1"/>
              <a:t>접근자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		</a:t>
            </a:r>
            <a:r>
              <a:rPr lang="en-US" altLang="ko-KR" dirty="0"/>
              <a:t>return </a:t>
            </a:r>
            <a:r>
              <a:rPr lang="en-US" altLang="ko-KR" dirty="0" err="1"/>
              <a:t>self.batterySize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4" y="4824987"/>
            <a:ext cx="6335601" cy="18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2011979"/>
            <a:ext cx="792738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def</a:t>
            </a:r>
            <a:r>
              <a:rPr lang="en-US" altLang="ko-KR" dirty="0"/>
              <a:t> main():					# main() </a:t>
            </a:r>
            <a:r>
              <a:rPr lang="ko-KR" altLang="en-US" dirty="0"/>
              <a:t>함수 정의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 err="1"/>
              <a:t>myCar</a:t>
            </a:r>
            <a:r>
              <a:rPr lang="en-US" altLang="ko-KR" dirty="0"/>
              <a:t> = </a:t>
            </a:r>
            <a:r>
              <a:rPr lang="en-US" altLang="ko-KR" dirty="0" err="1"/>
              <a:t>ElectricCar</a:t>
            </a:r>
            <a:r>
              <a:rPr lang="en-US" altLang="ko-KR" dirty="0"/>
              <a:t>("</a:t>
            </a:r>
            <a:r>
              <a:rPr lang="en-US" altLang="ko-KR" dirty="0" err="1"/>
              <a:t>Tisla</a:t>
            </a:r>
            <a:r>
              <a:rPr lang="en-US" altLang="ko-KR" dirty="0"/>
              <a:t>", "Model S", "white", 10000, 0)	#</a:t>
            </a:r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 err="1"/>
              <a:t>myCar.setMake</a:t>
            </a:r>
            <a:r>
              <a:rPr lang="en-US" altLang="ko-KR" dirty="0"/>
              <a:t>("Tesla")			# </a:t>
            </a:r>
            <a:r>
              <a:rPr lang="ko-KR" altLang="en-US" dirty="0"/>
              <a:t>설정자 </a:t>
            </a:r>
            <a:r>
              <a:rPr lang="ko-KR" altLang="en-US" dirty="0" err="1"/>
              <a:t>메소드</a:t>
            </a:r>
            <a:r>
              <a:rPr lang="ko-KR" altLang="en-US" dirty="0"/>
              <a:t> 호출</a:t>
            </a:r>
          </a:p>
          <a:p>
            <a:r>
              <a:rPr lang="ko-KR" altLang="en-US" dirty="0"/>
              <a:t>	</a:t>
            </a:r>
            <a:r>
              <a:rPr lang="en-US" altLang="ko-KR" dirty="0" err="1"/>
              <a:t>myCar.setBatterSize</a:t>
            </a:r>
            <a:r>
              <a:rPr lang="en-US" altLang="ko-KR" dirty="0"/>
              <a:t>(60)			# </a:t>
            </a:r>
            <a:r>
              <a:rPr lang="ko-KR" altLang="en-US" dirty="0"/>
              <a:t>설정자 </a:t>
            </a:r>
            <a:r>
              <a:rPr lang="ko-KR" altLang="en-US" dirty="0" err="1"/>
              <a:t>메소드</a:t>
            </a:r>
            <a:r>
              <a:rPr lang="ko-KR" altLang="en-US" dirty="0"/>
              <a:t> 호출</a:t>
            </a:r>
          </a:p>
          <a:p>
            <a:r>
              <a:rPr lang="ko-KR" altLang="en-US" dirty="0"/>
              <a:t>	</a:t>
            </a:r>
            <a:r>
              <a:rPr lang="en-US" altLang="ko-KR" dirty="0"/>
              <a:t>print(</a:t>
            </a:r>
            <a:r>
              <a:rPr lang="en-US" altLang="ko-KR" dirty="0" err="1"/>
              <a:t>myCar.getDesc</a:t>
            </a:r>
            <a:r>
              <a:rPr lang="en-US" altLang="ko-KR" dirty="0"/>
              <a:t>())	# </a:t>
            </a:r>
            <a:r>
              <a:rPr lang="ko-KR" altLang="en-US" dirty="0"/>
              <a:t>전기차 객체를 문자열로 출력</a:t>
            </a:r>
          </a:p>
          <a:p>
            <a:endParaRPr lang="ko-KR" altLang="en-US" dirty="0"/>
          </a:p>
          <a:p>
            <a:r>
              <a:rPr lang="en-US" altLang="ko-KR" dirty="0"/>
              <a:t>main()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666" y="4635648"/>
            <a:ext cx="792738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차량 </a:t>
            </a:r>
            <a:r>
              <a:rPr lang="en-US" altLang="ko-KR" dirty="0"/>
              <a:t>=(</a:t>
            </a:r>
            <a:r>
              <a:rPr lang="en-US" altLang="ko-KR" dirty="0" err="1"/>
              <a:t>Tesla,Model</a:t>
            </a:r>
            <a:r>
              <a:rPr lang="en-US" altLang="ko-KR" dirty="0"/>
              <a:t> S,white,10000)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430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왜 상속을 사용하는가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466248"/>
            <a:ext cx="5619476" cy="17428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148876"/>
            <a:ext cx="5530700" cy="2065763"/>
          </a:xfrm>
          <a:prstGeom prst="rect">
            <a:avLst/>
          </a:prstGeom>
        </p:spPr>
      </p:pic>
      <p:sp>
        <p:nvSpPr>
          <p:cNvPr id="7" name="아래쪽 화살표 6"/>
          <p:cNvSpPr/>
          <p:nvPr/>
        </p:nvSpPr>
        <p:spPr>
          <a:xfrm>
            <a:off x="2157274" y="3462291"/>
            <a:ext cx="843378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07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부모 </a:t>
            </a:r>
            <a:r>
              <a:rPr lang="ko-KR" altLang="en-US" dirty="0"/>
              <a:t>클래스의 </a:t>
            </a:r>
            <a:r>
              <a:rPr lang="ko-KR" altLang="en-US" dirty="0" err="1"/>
              <a:t>생성자</a:t>
            </a:r>
            <a:r>
              <a:rPr lang="ko-KR" altLang="en-US" dirty="0"/>
              <a:t> 호출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4" y="1983049"/>
            <a:ext cx="7658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생성자를</a:t>
            </a:r>
            <a:r>
              <a:rPr lang="ko-KR" altLang="en-US" dirty="0"/>
              <a:t> 호출하지 않으면 오류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</a:t>
            </a:r>
            <a:r>
              <a:rPr lang="en-US" altLang="ko-KR" dirty="0" err="1"/>
              <a:t>ElectricCar</a:t>
            </a:r>
            <a:r>
              <a:rPr lang="en-US" altLang="ko-KR" dirty="0"/>
              <a:t>(Car) 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make, model, color, price, </a:t>
            </a:r>
            <a:r>
              <a:rPr lang="en-US" altLang="ko-KR" dirty="0" err="1"/>
              <a:t>batterySize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		</a:t>
            </a:r>
            <a:r>
              <a:rPr lang="en-US" altLang="ko-KR" dirty="0">
                <a:solidFill>
                  <a:srgbClr val="FF0000"/>
                </a:solidFill>
              </a:rPr>
              <a:t>super().__</a:t>
            </a:r>
            <a:r>
              <a:rPr lang="en-US" altLang="ko-KR" dirty="0" err="1">
                <a:solidFill>
                  <a:srgbClr val="FF0000"/>
                </a:solidFill>
              </a:rPr>
              <a:t>init</a:t>
            </a:r>
            <a:r>
              <a:rPr lang="en-US" altLang="ko-KR" dirty="0">
                <a:solidFill>
                  <a:srgbClr val="FF0000"/>
                </a:solidFill>
              </a:rPr>
              <a:t>__(make, model, color, price)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self.batterySize</a:t>
            </a:r>
            <a:r>
              <a:rPr lang="en-US" altLang="ko-KR" dirty="0"/>
              <a:t>=</a:t>
            </a:r>
            <a:r>
              <a:rPr lang="en-US" altLang="ko-KR" dirty="0" err="1"/>
              <a:t>batterySize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1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생성자를</a:t>
            </a:r>
            <a:r>
              <a:rPr lang="ko-KR" altLang="en-US" dirty="0"/>
              <a:t> 호출하지 않으면 </a:t>
            </a:r>
            <a:r>
              <a:rPr lang="ko-KR" altLang="en-US" dirty="0" smtClean="0"/>
              <a:t>오류 </a:t>
            </a:r>
            <a:r>
              <a:rPr lang="en-US" altLang="ko-KR" dirty="0" smtClean="0"/>
              <a:t>p.556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class </a:t>
            </a:r>
            <a:r>
              <a:rPr lang="en-US" altLang="ko-KR" dirty="0"/>
              <a:t>Animal: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age=0):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self.age</a:t>
            </a:r>
            <a:r>
              <a:rPr lang="en-US" altLang="ko-KR" dirty="0"/>
              <a:t>=age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eat(self):</a:t>
            </a:r>
          </a:p>
          <a:p>
            <a:r>
              <a:rPr lang="en-US" altLang="ko-KR" dirty="0"/>
              <a:t>        print("</a:t>
            </a:r>
            <a:r>
              <a:rPr lang="ko-KR" altLang="en-US" dirty="0"/>
              <a:t>동물이 먹고 있습니다</a:t>
            </a:r>
            <a:r>
              <a:rPr lang="en-US" altLang="ko-KR" dirty="0"/>
              <a:t>. ")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 smtClean="0"/>
              <a:t>부모 </a:t>
            </a:r>
            <a:r>
              <a:rPr lang="ko-KR" altLang="en-US" dirty="0"/>
              <a:t>클래스의 </a:t>
            </a:r>
            <a:r>
              <a:rPr lang="ko-KR" altLang="en-US" dirty="0" err="1"/>
              <a:t>생성자를</a:t>
            </a:r>
            <a:r>
              <a:rPr lang="ko-KR" altLang="en-US" dirty="0"/>
              <a:t> 호출하지 않았다</a:t>
            </a:r>
            <a:r>
              <a:rPr lang="en-US" altLang="ko-KR" dirty="0"/>
              <a:t>!</a:t>
            </a:r>
          </a:p>
          <a:p>
            <a:r>
              <a:rPr lang="en-US" altLang="ko-KR" dirty="0"/>
              <a:t>class Dog(Animal):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age=0, name=""):</a:t>
            </a:r>
          </a:p>
          <a:p>
            <a:r>
              <a:rPr lang="en-US" altLang="ko-KR" dirty="0"/>
              <a:t>        self.name=name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 smtClean="0"/>
              <a:t>부모 </a:t>
            </a:r>
            <a:r>
              <a:rPr lang="ko-KR" altLang="en-US" dirty="0"/>
              <a:t>클래스의 생성자가 호출되지 않아서 </a:t>
            </a:r>
            <a:r>
              <a:rPr lang="en-US" altLang="ko-KR" dirty="0"/>
              <a:t>age </a:t>
            </a:r>
            <a:r>
              <a:rPr lang="ko-KR" altLang="en-US" dirty="0"/>
              <a:t>변수가 생성되지 않았다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d = Dog();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print(</a:t>
            </a:r>
            <a:r>
              <a:rPr lang="en-US" altLang="ko-KR" dirty="0" err="1">
                <a:solidFill>
                  <a:srgbClr val="FF0000"/>
                </a:solidFill>
              </a:rPr>
              <a:t>d.age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2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type()</a:t>
            </a:r>
            <a:r>
              <a:rPr lang="ko-KR" altLang="en-US" dirty="0"/>
              <a:t>과 </a:t>
            </a:r>
            <a:r>
              <a:rPr lang="en-US" altLang="ko-KR" dirty="0" err="1"/>
              <a:t>isinstance</a:t>
            </a:r>
            <a:r>
              <a:rPr lang="en-US" altLang="ko-KR" dirty="0"/>
              <a:t>() </a:t>
            </a:r>
            <a:r>
              <a:rPr lang="ko-KR" altLang="en-US" dirty="0"/>
              <a:t>함수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666" y="2011979"/>
            <a:ext cx="7927382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ko-KR" dirty="0"/>
              <a:t>...</a:t>
            </a:r>
          </a:p>
          <a:p>
            <a:r>
              <a:rPr lang="fr-FR" altLang="ko-KR" dirty="0"/>
              <a:t>x = Animal();</a:t>
            </a:r>
          </a:p>
          <a:p>
            <a:r>
              <a:rPr lang="fr-FR" altLang="ko-KR" dirty="0"/>
              <a:t>y = Dog();</a:t>
            </a:r>
          </a:p>
          <a:p>
            <a:r>
              <a:rPr lang="fr-FR" altLang="ko-KR" dirty="0"/>
              <a:t>print(type(x))</a:t>
            </a:r>
          </a:p>
          <a:p>
            <a:r>
              <a:rPr lang="fr-FR" altLang="ko-KR" dirty="0"/>
              <a:t>print(type(y))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838666" y="3765637"/>
            <a:ext cx="792738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&lt;</a:t>
            </a:r>
            <a:r>
              <a:rPr lang="en-US" altLang="ko-KR" b="1" dirty="0"/>
              <a:t>class</a:t>
            </a:r>
            <a:r>
              <a:rPr lang="en-US" altLang="ko-KR" dirty="0"/>
              <a:t> '__</a:t>
            </a:r>
            <a:r>
              <a:rPr lang="en-US" altLang="ko-KR" dirty="0" err="1"/>
              <a:t>main__.Animal</a:t>
            </a:r>
            <a:r>
              <a:rPr lang="en-US" altLang="ko-KR" dirty="0"/>
              <a:t>'&gt;</a:t>
            </a:r>
          </a:p>
          <a:p>
            <a:r>
              <a:rPr lang="en-US" altLang="ko-KR" dirty="0"/>
              <a:t>&lt;</a:t>
            </a:r>
            <a:r>
              <a:rPr lang="en-US" altLang="ko-KR" b="1" dirty="0"/>
              <a:t>class</a:t>
            </a:r>
            <a:r>
              <a:rPr lang="en-US" altLang="ko-KR" dirty="0"/>
              <a:t> '__</a:t>
            </a:r>
            <a:r>
              <a:rPr lang="en-US" altLang="ko-KR" dirty="0" err="1"/>
              <a:t>main__.Dog</a:t>
            </a:r>
            <a:r>
              <a:rPr lang="en-US" altLang="ko-KR" dirty="0"/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223142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type()</a:t>
            </a:r>
            <a:r>
              <a:rPr lang="ko-KR" altLang="en-US" dirty="0"/>
              <a:t>과 </a:t>
            </a:r>
            <a:r>
              <a:rPr lang="en-US" altLang="ko-KR" dirty="0" err="1"/>
              <a:t>isinstance</a:t>
            </a:r>
            <a:r>
              <a:rPr lang="en-US" altLang="ko-KR" dirty="0"/>
              <a:t>() </a:t>
            </a:r>
            <a:r>
              <a:rPr lang="ko-KR" altLang="en-US" dirty="0"/>
              <a:t>함수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666" y="2011979"/>
            <a:ext cx="792738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...</a:t>
            </a:r>
          </a:p>
          <a:p>
            <a:pPr latinLnBrk="1"/>
            <a:r>
              <a:rPr lang="en-US" altLang="ko-KR" dirty="0"/>
              <a:t>x = Animal()</a:t>
            </a:r>
          </a:p>
          <a:p>
            <a:pPr latinLnBrk="1"/>
            <a:r>
              <a:rPr lang="en-US" altLang="ko-KR" dirty="0"/>
              <a:t>y = Dog()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isinstance</a:t>
            </a:r>
            <a:r>
              <a:rPr lang="en-US" altLang="ko-KR" dirty="0"/>
              <a:t>(x, Animal), </a:t>
            </a:r>
            <a:r>
              <a:rPr lang="en-US" altLang="ko-KR" dirty="0" err="1"/>
              <a:t>isinstance</a:t>
            </a:r>
            <a:r>
              <a:rPr lang="en-US" altLang="ko-KR" dirty="0"/>
              <a:t>(y, Animal))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666" y="3765637"/>
            <a:ext cx="792738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True </a:t>
            </a:r>
            <a:r>
              <a:rPr lang="en-US" altLang="ko-KR" dirty="0" err="1"/>
              <a:t>True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7943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</a:t>
            </a:r>
            <a:r>
              <a:rPr lang="ko-KR" altLang="en-US" dirty="0"/>
              <a:t>멤버 부모 클래스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011" y="1878814"/>
            <a:ext cx="7927382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class Parent(object): </a:t>
            </a:r>
          </a:p>
          <a:p>
            <a:pPr latinLnBrk="1"/>
            <a:r>
              <a:rPr lang="en-US" altLang="ko-KR" dirty="0"/>
              <a:t>   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__(self): </a:t>
            </a:r>
          </a:p>
          <a:p>
            <a:pPr latinLnBrk="1"/>
            <a:r>
              <a:rPr lang="en-US" altLang="ko-KR" dirty="0"/>
              <a:t>              </a:t>
            </a:r>
            <a:r>
              <a:rPr lang="en-US" altLang="ko-KR" dirty="0" err="1"/>
              <a:t>self.__money</a:t>
            </a:r>
            <a:r>
              <a:rPr lang="en-US" altLang="ko-KR" dirty="0"/>
              <a:t> = 100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class Child(Parent): </a:t>
            </a:r>
          </a:p>
          <a:p>
            <a:pPr latinLnBrk="1"/>
            <a:r>
              <a:rPr lang="en-US" altLang="ko-KR" dirty="0"/>
              <a:t>   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__(self): </a:t>
            </a:r>
          </a:p>
          <a:p>
            <a:pPr latinLnBrk="1"/>
            <a:r>
              <a:rPr lang="en-US" altLang="ko-KR" dirty="0"/>
              <a:t>private</a:t>
            </a:r>
            <a:r>
              <a:rPr lang="ko-KR" altLang="en-US" dirty="0"/>
              <a:t>가 되어서 자식 클래스에서 사용할 수 없다</a:t>
            </a:r>
            <a:r>
              <a:rPr lang="en-US" altLang="ko-KR" dirty="0"/>
              <a:t>.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          super().__</a:t>
            </a:r>
            <a:r>
              <a:rPr lang="en-US" altLang="ko-KR" dirty="0" err="1"/>
              <a:t>init</a:t>
            </a:r>
            <a:r>
              <a:rPr lang="en-US" altLang="ko-KR" dirty="0"/>
              <a:t>__()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obj</a:t>
            </a:r>
            <a:r>
              <a:rPr lang="en-US" altLang="ko-KR" dirty="0"/>
              <a:t> = Child() 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obj.money</a:t>
            </a:r>
            <a:r>
              <a:rPr lang="en-US" altLang="ko-KR" dirty="0"/>
              <a:t>) # </a:t>
            </a:r>
            <a:r>
              <a:rPr lang="ko-KR" altLang="en-US" dirty="0"/>
              <a:t>오류 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41011" y="5532293"/>
            <a:ext cx="792738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...</a:t>
            </a:r>
          </a:p>
          <a:p>
            <a:r>
              <a:rPr lang="en-US" altLang="ko-KR" dirty="0" err="1"/>
              <a:t>AttributeError</a:t>
            </a:r>
            <a:r>
              <a:rPr lang="en-US" altLang="ko-KR" dirty="0"/>
              <a:t>: 'Child' object has no attribute 'money'</a:t>
            </a:r>
          </a:p>
        </p:txBody>
      </p:sp>
    </p:spTree>
    <p:extLst>
      <p:ext uri="{BB962C8B-B14F-4D97-AF65-F5344CB8AC3E}">
        <p14:creationId xmlns:p14="http://schemas.microsoft.com/office/powerpoint/2010/main" val="307244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 </a:t>
            </a:r>
            <a:r>
              <a:rPr lang="ko-KR" altLang="en-US" dirty="0" smtClean="0"/>
              <a:t>상속 </a:t>
            </a:r>
            <a:r>
              <a:rPr lang="en-US" altLang="ko-KR" dirty="0" smtClean="0"/>
              <a:t>p.558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011" y="1878814"/>
            <a:ext cx="792738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class Base1:</a:t>
            </a:r>
          </a:p>
          <a:p>
            <a:pPr latinLnBrk="1"/>
            <a:r>
              <a:rPr lang="en-US" altLang="ko-KR" dirty="0"/>
              <a:t>    pass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class Base2:</a:t>
            </a:r>
          </a:p>
          <a:p>
            <a:pPr latinLnBrk="1"/>
            <a:r>
              <a:rPr lang="en-US" altLang="ko-KR" dirty="0"/>
              <a:t>    pass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class </a:t>
            </a:r>
            <a:r>
              <a:rPr lang="en-US" altLang="ko-KR" dirty="0" err="1"/>
              <a:t>MultiDerived</a:t>
            </a:r>
            <a:r>
              <a:rPr lang="en-US" altLang="ko-KR" dirty="0"/>
              <a:t>(Base1, Base2):</a:t>
            </a:r>
          </a:p>
          <a:p>
            <a:pPr latinLnBrk="1"/>
            <a:r>
              <a:rPr lang="en-US" altLang="ko-KR" dirty="0"/>
              <a:t>    pass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081" y="3675355"/>
            <a:ext cx="2976312" cy="27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부모 </a:t>
            </a:r>
            <a:r>
              <a:rPr lang="ko-KR" altLang="en-US" dirty="0"/>
              <a:t>클래스를 상속받아서 자식 클래스를 정의할 수 있다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부모 </a:t>
            </a:r>
            <a:r>
              <a:rPr lang="ko-KR" altLang="en-US" dirty="0"/>
              <a:t>클래스의 </a:t>
            </a:r>
            <a:r>
              <a:rPr lang="ko-KR" altLang="en-US" dirty="0" err="1"/>
              <a:t>메소드를</a:t>
            </a:r>
            <a:r>
              <a:rPr lang="ko-KR" altLang="en-US" dirty="0"/>
              <a:t> 자식 클래스에서 재정의할 수 있다</a:t>
            </a:r>
            <a:r>
              <a:rPr lang="en-US" altLang="ko-KR" dirty="0"/>
              <a:t>.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Object </a:t>
            </a:r>
            <a:r>
              <a:rPr lang="ko-KR" altLang="en-US" dirty="0"/>
              <a:t>클래스를 이해할 수 있다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ko-KR" altLang="en-US" dirty="0"/>
              <a:t>오버라이딩을 이해하고 사용할 수 있다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클래스 </a:t>
            </a:r>
            <a:r>
              <a:rPr lang="ko-KR" altLang="en-US" dirty="0"/>
              <a:t>간의 관계를 파악할 수 있다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 상속의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p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547164"/>
            <a:ext cx="7927382" cy="59400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sz="1600" dirty="0"/>
              <a:t>class Person:  </a:t>
            </a:r>
          </a:p>
          <a:p>
            <a:pPr latinLnBrk="1"/>
            <a:r>
              <a:rPr lang="en-US" altLang="ko-KR" sz="1600" dirty="0"/>
              <a:t>    </a:t>
            </a:r>
            <a:r>
              <a:rPr lang="en-US" altLang="ko-KR" sz="1600" dirty="0" err="1"/>
              <a:t>def</a:t>
            </a:r>
            <a:r>
              <a:rPr lang="en-US" altLang="ko-KR" sz="1600" dirty="0"/>
              <a:t> __</a:t>
            </a:r>
            <a:r>
              <a:rPr lang="en-US" altLang="ko-KR" sz="1600" dirty="0" err="1"/>
              <a:t>init</a:t>
            </a:r>
            <a:r>
              <a:rPr lang="en-US" altLang="ko-KR" sz="1600" dirty="0"/>
              <a:t>__(self, name, age):  </a:t>
            </a:r>
          </a:p>
          <a:p>
            <a:pPr latinLnBrk="1"/>
            <a:r>
              <a:rPr lang="en-US" altLang="ko-KR" sz="1600" dirty="0"/>
              <a:t>        self.name = name  </a:t>
            </a:r>
          </a:p>
          <a:p>
            <a:pPr latinLnBrk="1"/>
            <a:r>
              <a:rPr lang="en-US" altLang="ko-KR" sz="1600" dirty="0"/>
              <a:t>        </a:t>
            </a:r>
            <a:r>
              <a:rPr lang="en-US" altLang="ko-KR" sz="1600" dirty="0" err="1"/>
              <a:t>self.age</a:t>
            </a:r>
            <a:r>
              <a:rPr lang="en-US" altLang="ko-KR" sz="1600" dirty="0"/>
              <a:t> = age  </a:t>
            </a:r>
          </a:p>
          <a:p>
            <a:pPr latinLnBrk="1"/>
            <a:r>
              <a:rPr lang="en-US" altLang="ko-KR" sz="1600" dirty="0"/>
              <a:t>  </a:t>
            </a:r>
          </a:p>
          <a:p>
            <a:pPr latinLnBrk="1"/>
            <a:r>
              <a:rPr lang="en-US" altLang="ko-KR" sz="1600" dirty="0"/>
              <a:t>    </a:t>
            </a:r>
            <a:r>
              <a:rPr lang="en-US" altLang="ko-KR" sz="1600" dirty="0" err="1"/>
              <a:t>def</a:t>
            </a:r>
            <a:r>
              <a:rPr lang="en-US" altLang="ko-KR" sz="1600" dirty="0"/>
              <a:t> show(self):  </a:t>
            </a:r>
          </a:p>
          <a:p>
            <a:pPr latinLnBrk="1"/>
            <a:r>
              <a:rPr lang="en-US" altLang="ko-KR" sz="1600" dirty="0"/>
              <a:t>        print(self.name, </a:t>
            </a:r>
            <a:r>
              <a:rPr lang="en-US" altLang="ko-KR" sz="1600" dirty="0" err="1"/>
              <a:t>self.age</a:t>
            </a:r>
            <a:r>
              <a:rPr lang="en-US" altLang="ko-KR" sz="1600" dirty="0"/>
              <a:t>)  </a:t>
            </a:r>
          </a:p>
          <a:p>
            <a:pPr latinLnBrk="1"/>
            <a:r>
              <a:rPr lang="en-US" altLang="ko-KR" sz="1600" dirty="0"/>
              <a:t>  </a:t>
            </a:r>
          </a:p>
          <a:p>
            <a:pPr latinLnBrk="1"/>
            <a:r>
              <a:rPr lang="en-US" altLang="ko-KR" sz="1600" dirty="0"/>
              <a:t> </a:t>
            </a:r>
            <a:r>
              <a:rPr lang="en-US" altLang="ko-KR" sz="1600" dirty="0" smtClean="0"/>
              <a:t>class </a:t>
            </a:r>
            <a:r>
              <a:rPr lang="en-US" altLang="ko-KR" sz="1600" dirty="0"/>
              <a:t>Student: </a:t>
            </a:r>
          </a:p>
          <a:p>
            <a:pPr latinLnBrk="1"/>
            <a:r>
              <a:rPr lang="en-US" altLang="ko-KR" sz="1600" dirty="0"/>
              <a:t>    </a:t>
            </a:r>
            <a:r>
              <a:rPr lang="en-US" altLang="ko-KR" sz="1600" dirty="0" err="1"/>
              <a:t>def</a:t>
            </a:r>
            <a:r>
              <a:rPr lang="en-US" altLang="ko-KR" sz="1600" dirty="0"/>
              <a:t> __</a:t>
            </a:r>
            <a:r>
              <a:rPr lang="en-US" altLang="ko-KR" sz="1600" dirty="0" err="1"/>
              <a:t>init</a:t>
            </a:r>
            <a:r>
              <a:rPr lang="en-US" altLang="ko-KR" sz="1600" dirty="0"/>
              <a:t>__(self, id):  </a:t>
            </a:r>
          </a:p>
          <a:p>
            <a:pPr latinLnBrk="1"/>
            <a:r>
              <a:rPr lang="en-US" altLang="ko-KR" sz="1600" dirty="0"/>
              <a:t>        self.id = id</a:t>
            </a:r>
          </a:p>
          <a:p>
            <a:pPr latinLnBrk="1"/>
            <a:r>
              <a:rPr lang="en-US" altLang="ko-KR" sz="1600" dirty="0"/>
              <a:t>  </a:t>
            </a:r>
          </a:p>
          <a:p>
            <a:pPr latinLnBrk="1"/>
            <a:r>
              <a:rPr lang="en-US" altLang="ko-KR" sz="1600" dirty="0"/>
              <a:t>    </a:t>
            </a:r>
            <a:r>
              <a:rPr lang="en-US" altLang="ko-KR" sz="1600" dirty="0" err="1"/>
              <a:t>def</a:t>
            </a:r>
            <a:r>
              <a:rPr lang="en-US" altLang="ko-KR" sz="1600" dirty="0"/>
              <a:t> </a:t>
            </a:r>
            <a:r>
              <a:rPr lang="en-US" altLang="ko-KR" sz="1600" dirty="0" err="1"/>
              <a:t>getId</a:t>
            </a:r>
            <a:r>
              <a:rPr lang="en-US" altLang="ko-KR" sz="1600" dirty="0"/>
              <a:t>(self):  </a:t>
            </a:r>
          </a:p>
          <a:p>
            <a:pPr latinLnBrk="1"/>
            <a:r>
              <a:rPr lang="en-US" altLang="ko-KR" sz="1600" dirty="0"/>
              <a:t>        return self.id  </a:t>
            </a:r>
          </a:p>
          <a:p>
            <a:pPr latinLnBrk="1"/>
            <a:r>
              <a:rPr lang="en-US" altLang="ko-KR" sz="1600" dirty="0"/>
              <a:t>  </a:t>
            </a:r>
          </a:p>
          <a:p>
            <a:pPr latinLnBrk="1"/>
            <a:r>
              <a:rPr lang="en-US" altLang="ko-KR" sz="1600" dirty="0"/>
              <a:t>class </a:t>
            </a:r>
            <a:r>
              <a:rPr lang="en-US" altLang="ko-KR" sz="1600" dirty="0" err="1"/>
              <a:t>CollegeStudent</a:t>
            </a:r>
            <a:r>
              <a:rPr lang="en-US" altLang="ko-KR" sz="1600" dirty="0"/>
              <a:t>(Person, Student): </a:t>
            </a:r>
          </a:p>
          <a:p>
            <a:pPr latinLnBrk="1"/>
            <a:r>
              <a:rPr lang="en-US" altLang="ko-KR" sz="1600" dirty="0"/>
              <a:t>    </a:t>
            </a:r>
            <a:r>
              <a:rPr lang="en-US" altLang="ko-KR" sz="1600" dirty="0" err="1"/>
              <a:t>def</a:t>
            </a:r>
            <a:r>
              <a:rPr lang="en-US" altLang="ko-KR" sz="1600" dirty="0"/>
              <a:t> __</a:t>
            </a:r>
            <a:r>
              <a:rPr lang="en-US" altLang="ko-KR" sz="1600" dirty="0" err="1"/>
              <a:t>init</a:t>
            </a:r>
            <a:r>
              <a:rPr lang="en-US" altLang="ko-KR" sz="1600" dirty="0"/>
              <a:t>__(self, name, age, id):  </a:t>
            </a:r>
          </a:p>
          <a:p>
            <a:pPr latinLnBrk="1"/>
            <a:r>
              <a:rPr lang="en-US" altLang="ko-KR" sz="1600" dirty="0"/>
              <a:t>        Person.__</a:t>
            </a:r>
            <a:r>
              <a:rPr lang="en-US" altLang="ko-KR" sz="1600" dirty="0" err="1"/>
              <a:t>init</a:t>
            </a:r>
            <a:r>
              <a:rPr lang="en-US" altLang="ko-KR" sz="1600" dirty="0"/>
              <a:t>__(self, name, age)  </a:t>
            </a:r>
          </a:p>
          <a:p>
            <a:pPr latinLnBrk="1"/>
            <a:r>
              <a:rPr lang="en-US" altLang="ko-KR" sz="1600" dirty="0"/>
              <a:t>        Student.__</a:t>
            </a:r>
            <a:r>
              <a:rPr lang="en-US" altLang="ko-KR" sz="1600" dirty="0" err="1"/>
              <a:t>init</a:t>
            </a:r>
            <a:r>
              <a:rPr lang="en-US" altLang="ko-KR" sz="1600" dirty="0"/>
              <a:t>__(self, id)  </a:t>
            </a:r>
          </a:p>
          <a:p>
            <a:pPr latinLnBrk="1"/>
            <a:r>
              <a:rPr lang="en-US" altLang="ko-KR" sz="1600" dirty="0"/>
              <a:t>  </a:t>
            </a:r>
          </a:p>
          <a:p>
            <a:pPr latinLnBrk="1"/>
            <a:r>
              <a:rPr lang="en-US" altLang="ko-KR" sz="1600" dirty="0" err="1"/>
              <a:t>obj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CollegeStudent</a:t>
            </a:r>
            <a:r>
              <a:rPr lang="en-US" altLang="ko-KR" sz="1600" dirty="0"/>
              <a:t>('Kim', 22, '100036')  </a:t>
            </a:r>
          </a:p>
          <a:p>
            <a:pPr latinLnBrk="1"/>
            <a:r>
              <a:rPr lang="en-US" altLang="ko-KR" sz="1600" dirty="0" err="1"/>
              <a:t>obj.show</a:t>
            </a:r>
            <a:r>
              <a:rPr lang="en-US" altLang="ko-KR" sz="1600" dirty="0"/>
              <a:t>()  </a:t>
            </a:r>
          </a:p>
          <a:p>
            <a:pPr latinLnBrk="1"/>
            <a:r>
              <a:rPr lang="en-US" altLang="ko-KR" sz="1600" dirty="0"/>
              <a:t>print(</a:t>
            </a:r>
            <a:r>
              <a:rPr lang="en-US" altLang="ko-KR" sz="1600" dirty="0" err="1"/>
              <a:t>obj.getId</a:t>
            </a:r>
            <a:r>
              <a:rPr lang="en-US" altLang="ko-KR" sz="1600" dirty="0"/>
              <a:t>())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4255" y="5532293"/>
            <a:ext cx="324413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Kim 22</a:t>
            </a:r>
          </a:p>
          <a:p>
            <a:r>
              <a:rPr lang="en-US" altLang="ko-KR" dirty="0"/>
              <a:t>100036</a:t>
            </a:r>
          </a:p>
        </p:txBody>
      </p:sp>
    </p:spTree>
    <p:extLst>
      <p:ext uri="{BB962C8B-B14F-4D97-AF65-F5344CB8AC3E}">
        <p14:creationId xmlns:p14="http://schemas.microsoft.com/office/powerpoint/2010/main" val="295312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“</a:t>
            </a:r>
            <a:r>
              <a:rPr lang="en-US" altLang="ko-KR" b="1" dirty="0" err="1"/>
              <a:t>자식</a:t>
            </a:r>
            <a:r>
              <a:rPr lang="en-US" altLang="ko-KR" b="1" dirty="0"/>
              <a:t> </a:t>
            </a:r>
            <a:r>
              <a:rPr lang="en-US" altLang="ko-KR" b="1" dirty="0" err="1"/>
              <a:t>클래스의</a:t>
            </a:r>
            <a:r>
              <a:rPr lang="en-US" altLang="ko-KR" b="1" dirty="0"/>
              <a:t> </a:t>
            </a:r>
            <a:r>
              <a:rPr lang="en-US" altLang="ko-KR" b="1" dirty="0" err="1"/>
              <a:t>메소드가</a:t>
            </a:r>
            <a:r>
              <a:rPr lang="en-US" altLang="ko-KR" b="1" dirty="0"/>
              <a:t> </a:t>
            </a:r>
            <a:r>
              <a:rPr lang="en-US" altLang="ko-KR" b="1" dirty="0" err="1"/>
              <a:t>부모</a:t>
            </a:r>
            <a:r>
              <a:rPr lang="en-US" altLang="ko-KR" b="1" dirty="0"/>
              <a:t> </a:t>
            </a:r>
            <a:r>
              <a:rPr lang="en-US" altLang="ko-KR" b="1" dirty="0" err="1"/>
              <a:t>클래스의</a:t>
            </a:r>
            <a:r>
              <a:rPr lang="en-US" altLang="ko-KR" b="1" dirty="0"/>
              <a:t> </a:t>
            </a:r>
            <a:r>
              <a:rPr lang="en-US" altLang="ko-KR" b="1" dirty="0" err="1"/>
              <a:t>메소드를</a:t>
            </a:r>
            <a:r>
              <a:rPr lang="en-US" altLang="ko-KR" b="1" dirty="0"/>
              <a:t> </a:t>
            </a:r>
            <a:r>
              <a:rPr lang="en-US" altLang="ko-KR" b="1" dirty="0" err="1"/>
              <a:t>오버라이드</a:t>
            </a:r>
            <a:r>
              <a:rPr lang="en-US" altLang="ko-KR" b="1" dirty="0"/>
              <a:t>(</a:t>
            </a:r>
            <a:r>
              <a:rPr lang="en-US" altLang="ko-KR" b="1" dirty="0" err="1"/>
              <a:t>재정의</a:t>
            </a:r>
            <a:r>
              <a:rPr lang="en-US" altLang="ko-KR" b="1" dirty="0"/>
              <a:t>)</a:t>
            </a:r>
            <a:r>
              <a:rPr lang="en-US" altLang="ko-KR" b="1" dirty="0" err="1"/>
              <a:t>한다”</a:t>
            </a:r>
            <a:r>
              <a:rPr lang="en-US" altLang="ko-KR" dirty="0" err="1"/>
              <a:t>고</a:t>
            </a:r>
            <a:r>
              <a:rPr lang="en-US" altLang="ko-KR" dirty="0"/>
              <a:t> </a:t>
            </a:r>
            <a:r>
              <a:rPr lang="en-US" altLang="ko-KR" dirty="0" err="1"/>
              <a:t>말한다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오버라이딩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p.560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" y="2636251"/>
            <a:ext cx="80391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1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05892"/>
            <a:ext cx="7927382" cy="64940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math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Shape: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pass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draw(self):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print("draw()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 호출됨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get_area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print("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get_area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 호출됨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Circle(Shape):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radius=0):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self.radius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radius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draw(self):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원을 그립니다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get_area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math.pi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*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self.radius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** 2 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 = Circle(10)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c.draw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원의 면적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c.get_area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70989" y="5656288"/>
            <a:ext cx="316470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원을 그립니다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원의 면적</a:t>
            </a:r>
            <a:r>
              <a:rPr lang="en-US" altLang="ko-KR" dirty="0"/>
              <a:t>: 314.1592653589793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91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2114304"/>
            <a:ext cx="7927382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Circle(Shape):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...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draw(self):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super().draw()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부모 클래스의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draw()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 호출된다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원을 그립니다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38666" y="4332847"/>
            <a:ext cx="792738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draw()</a:t>
            </a:r>
            <a:r>
              <a:rPr lang="ko-KR" altLang="en-US" dirty="0"/>
              <a:t>가 호출됨</a:t>
            </a:r>
          </a:p>
          <a:p>
            <a:r>
              <a:rPr lang="ko-KR" altLang="en-US" dirty="0"/>
              <a:t>원을 그립니다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16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은행에서 대출을 받을 때</a:t>
            </a:r>
            <a:r>
              <a:rPr lang="en-US" altLang="ko-KR" dirty="0"/>
              <a:t>, </a:t>
            </a:r>
            <a:r>
              <a:rPr lang="ko-KR" altLang="en-US" dirty="0"/>
              <a:t>은행마다 대출 이자가 다르다</a:t>
            </a:r>
            <a:r>
              <a:rPr lang="en-US" altLang="ko-KR" dirty="0"/>
              <a:t>. </a:t>
            </a:r>
            <a:r>
              <a:rPr lang="ko-KR" altLang="en-US" dirty="0"/>
              <a:t>이것을 </a:t>
            </a:r>
            <a:r>
              <a:rPr lang="ko-KR" altLang="en-US" dirty="0" err="1"/>
              <a:t>메소드</a:t>
            </a:r>
            <a:r>
              <a:rPr lang="ko-KR" altLang="en-US" dirty="0"/>
              <a:t> 오버라이딩으로 </a:t>
            </a:r>
            <a:r>
              <a:rPr lang="ko-KR" altLang="en-US" dirty="0" err="1"/>
              <a:t>깔금하게</a:t>
            </a:r>
            <a:r>
              <a:rPr lang="ko-KR" altLang="en-US" dirty="0"/>
              <a:t> 해결하여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B</a:t>
            </a:r>
            <a:r>
              <a:rPr lang="en-US" altLang="ko-KR" dirty="0" smtClean="0">
                <a:effectLst/>
              </a:rPr>
              <a:t>ank </a:t>
            </a:r>
            <a:r>
              <a:rPr lang="ko-KR" altLang="en-US" dirty="0" smtClean="0">
                <a:effectLst/>
              </a:rPr>
              <a:t>클래스 </a:t>
            </a:r>
            <a:r>
              <a:rPr lang="en-US" altLang="ko-KR" dirty="0" smtClean="0">
                <a:effectLst/>
              </a:rPr>
              <a:t>p.562</a:t>
            </a:r>
            <a:r>
              <a:rPr lang="ko-KR" altLang="en-US" dirty="0" smtClean="0">
                <a:effectLst/>
              </a:rPr>
              <a:t> </a:t>
            </a:r>
            <a:endParaRPr lang="ko-KR" altLang="en-US" dirty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347079"/>
            <a:ext cx="7219950" cy="2447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2025" y="5039248"/>
            <a:ext cx="7927382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BadBank</a:t>
            </a:r>
            <a:r>
              <a:rPr lang="ko-KR" altLang="en-US" dirty="0"/>
              <a:t>의 이자율</a:t>
            </a:r>
            <a:r>
              <a:rPr lang="en-US" altLang="ko-KR" dirty="0"/>
              <a:t>: 10.0</a:t>
            </a:r>
          </a:p>
          <a:p>
            <a:r>
              <a:rPr lang="en-US" altLang="ko-KR" dirty="0" err="1"/>
              <a:t>NormalBank</a:t>
            </a:r>
            <a:r>
              <a:rPr lang="ko-KR" altLang="en-US" dirty="0"/>
              <a:t>의 이자율</a:t>
            </a:r>
            <a:r>
              <a:rPr lang="en-US" altLang="ko-KR" dirty="0"/>
              <a:t>: 5.0</a:t>
            </a:r>
          </a:p>
          <a:p>
            <a:r>
              <a:rPr lang="en-US" altLang="ko-KR" dirty="0" err="1"/>
              <a:t>GoodBank</a:t>
            </a:r>
            <a:r>
              <a:rPr lang="ko-KR" altLang="en-US" dirty="0"/>
              <a:t>의 이자율</a:t>
            </a:r>
            <a:r>
              <a:rPr lang="en-US" altLang="ko-KR" dirty="0"/>
              <a:t>: 3.0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86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671691"/>
            <a:ext cx="7927382" cy="61863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Bank():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getInterestRate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return 0.0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BadBank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(Bank):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getInterestRate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return 10.0;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NormalBank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(Bank):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getInterestRate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return 5.0;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GoodBank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(Bank):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getInterestRate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return 3.0;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b1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BadBank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b2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NormalBank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b3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GoodBank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BadBank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이자율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 +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(b1.getInterestRate()))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NormalBank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이자율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 +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(b2.getInterestRate()))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GoodBank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이자율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 +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(b3.getInterestRate()))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회사에 직원</a:t>
            </a:r>
            <a:r>
              <a:rPr lang="en-US" altLang="ko-KR" dirty="0"/>
              <a:t>(Employee)</a:t>
            </a:r>
            <a:r>
              <a:rPr lang="ko-KR" altLang="en-US" dirty="0"/>
              <a:t>과 매니저</a:t>
            </a:r>
            <a:r>
              <a:rPr lang="en-US" altLang="ko-KR" dirty="0"/>
              <a:t>(Manager)</a:t>
            </a:r>
            <a:r>
              <a:rPr lang="ko-KR" altLang="en-US" dirty="0"/>
              <a:t>가 있다</a:t>
            </a:r>
            <a:r>
              <a:rPr lang="en-US" altLang="ko-KR" dirty="0"/>
              <a:t>. </a:t>
            </a:r>
            <a:r>
              <a:rPr lang="ko-KR" altLang="en-US" dirty="0"/>
              <a:t>직원은 월급만 있지만 매니저는 </a:t>
            </a:r>
            <a:r>
              <a:rPr lang="ko-KR" altLang="en-US" dirty="0" err="1"/>
              <a:t>월급외에</a:t>
            </a:r>
            <a:r>
              <a:rPr lang="ko-KR" altLang="en-US" dirty="0"/>
              <a:t> 보너스가 있다고 하자</a:t>
            </a:r>
            <a:r>
              <a:rPr lang="en-US" altLang="ko-KR" dirty="0"/>
              <a:t>. Employee </a:t>
            </a:r>
            <a:r>
              <a:rPr lang="ko-KR" altLang="en-US" dirty="0"/>
              <a:t>클래스를 상속받아서 </a:t>
            </a:r>
            <a:r>
              <a:rPr lang="en-US" altLang="ko-KR" dirty="0"/>
              <a:t>Manager </a:t>
            </a:r>
            <a:r>
              <a:rPr lang="ko-KR" altLang="en-US" dirty="0"/>
              <a:t>클래스를 작성한다</a:t>
            </a:r>
            <a:r>
              <a:rPr lang="en-US" altLang="ko-KR" dirty="0"/>
              <a:t>. Employee </a:t>
            </a:r>
            <a:r>
              <a:rPr lang="ko-KR" altLang="en-US" dirty="0"/>
              <a:t>클래스의 </a:t>
            </a:r>
            <a:r>
              <a:rPr lang="en-US" altLang="ko-KR" dirty="0" err="1"/>
              <a:t>getSalary</a:t>
            </a:r>
            <a:r>
              <a:rPr lang="en-US" altLang="ko-KR" dirty="0"/>
              <a:t>()</a:t>
            </a:r>
            <a:r>
              <a:rPr lang="ko-KR" altLang="en-US" dirty="0"/>
              <a:t>는 </a:t>
            </a:r>
            <a:r>
              <a:rPr lang="en-US" altLang="ko-KR" dirty="0"/>
              <a:t>Manager </a:t>
            </a:r>
            <a:r>
              <a:rPr lang="ko-KR" altLang="en-US" dirty="0"/>
              <a:t>클래스에서 재정의된다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ko-KR" altLang="en-US" dirty="0">
                <a:effectLst/>
              </a:rPr>
              <a:t>직원과 </a:t>
            </a:r>
            <a:r>
              <a:rPr lang="ko-KR" altLang="en-US" dirty="0" smtClean="0">
                <a:effectLst/>
              </a:rPr>
              <a:t>매니저 </a:t>
            </a:r>
            <a:r>
              <a:rPr lang="en-US" altLang="ko-KR" dirty="0" smtClean="0">
                <a:effectLst/>
              </a:rPr>
              <a:t>p.563</a:t>
            </a:r>
            <a:endParaRPr lang="ko-KR" altLang="en-US" dirty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68562" y="3711250"/>
            <a:ext cx="792738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ko-KR" altLang="en-US" i="1" dirty="0"/>
              <a:t>이름</a:t>
            </a:r>
            <a:r>
              <a:rPr lang="en-US" altLang="ko-KR" i="1" dirty="0"/>
              <a:t>: </a:t>
            </a:r>
            <a:r>
              <a:rPr lang="ko-KR" altLang="en-US" i="1" dirty="0"/>
              <a:t>김철수</a:t>
            </a:r>
            <a:r>
              <a:rPr lang="en-US" altLang="ko-KR" i="1" dirty="0"/>
              <a:t>; </a:t>
            </a:r>
            <a:r>
              <a:rPr lang="ko-KR" altLang="en-US" i="1" dirty="0"/>
              <a:t>월급</a:t>
            </a:r>
            <a:r>
              <a:rPr lang="en-US" altLang="ko-KR" i="1" dirty="0"/>
              <a:t>: 2000000; </a:t>
            </a:r>
            <a:r>
              <a:rPr lang="ko-KR" altLang="en-US" i="1" dirty="0"/>
              <a:t>보너스</a:t>
            </a:r>
            <a:r>
              <a:rPr lang="en-US" altLang="ko-KR" i="1" dirty="0"/>
              <a:t>: 1000000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5948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786539"/>
            <a:ext cx="7927382" cy="57554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Employee: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salary):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self.salary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salary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getSalary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salary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Manager(Employee):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salary, bonus):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__(name, salary)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self.bonus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=bonus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getSalary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salary = super().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getSalary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salary +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self.bonus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"+ self.name+ ";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월급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"+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self.salary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)+\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   ";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보너스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"+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self.bonus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kim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Manager("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김철수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2000000, 1000000)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kim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2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altLang="ko-KR" dirty="0" err="1"/>
              <a:t>BankAccount</a:t>
            </a:r>
            <a:r>
              <a:rPr lang="en-US" altLang="ko-KR" dirty="0"/>
              <a:t> </a:t>
            </a:r>
            <a:r>
              <a:rPr lang="ko-KR" altLang="en-US" dirty="0"/>
              <a:t>클래스는 다음과 같은 인스턴스 변수와 </a:t>
            </a:r>
            <a:r>
              <a:rPr lang="ko-KR" altLang="en-US" dirty="0" err="1"/>
              <a:t>메소드를</a:t>
            </a:r>
            <a:r>
              <a:rPr lang="ko-KR" altLang="en-US" dirty="0"/>
              <a:t> 가진다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en-US" altLang="ko-KR" dirty="0"/>
              <a:t>balance –- </a:t>
            </a:r>
            <a:r>
              <a:rPr lang="ko-KR" altLang="en-US" dirty="0"/>
              <a:t>잔액</a:t>
            </a:r>
            <a:r>
              <a:rPr lang="en-US" altLang="ko-KR" dirty="0"/>
              <a:t>(</a:t>
            </a:r>
            <a:r>
              <a:rPr lang="ko-KR" altLang="en-US" dirty="0"/>
              <a:t>정수형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en-US" altLang="ko-KR" dirty="0"/>
              <a:t>name –- </a:t>
            </a:r>
            <a:r>
              <a:rPr lang="ko-KR" altLang="en-US" dirty="0"/>
              <a:t>소유자의 이름</a:t>
            </a:r>
            <a:r>
              <a:rPr lang="en-US" altLang="ko-KR" dirty="0"/>
              <a:t>(</a:t>
            </a:r>
            <a:r>
              <a:rPr lang="ko-KR" altLang="en-US" dirty="0"/>
              <a:t>문자열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en-US" altLang="ko-KR" dirty="0"/>
              <a:t>name –- </a:t>
            </a:r>
            <a:r>
              <a:rPr lang="ko-KR" altLang="en-US" dirty="0"/>
              <a:t>통장 번호</a:t>
            </a:r>
            <a:r>
              <a:rPr lang="en-US" altLang="ko-KR" dirty="0"/>
              <a:t>(</a:t>
            </a:r>
            <a:r>
              <a:rPr lang="ko-KR" altLang="en-US" dirty="0"/>
              <a:t>정수형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en-US" altLang="ko-KR" dirty="0"/>
              <a:t>withdraw() -- </a:t>
            </a:r>
            <a:r>
              <a:rPr lang="ko-KR" altLang="en-US" dirty="0"/>
              <a:t>출금 </a:t>
            </a:r>
            <a:r>
              <a:rPr lang="ko-KR" altLang="en-US" dirty="0" err="1"/>
              <a:t>메소드</a:t>
            </a:r>
            <a:endParaRPr lang="ko-KR" altLang="en-US" dirty="0"/>
          </a:p>
          <a:p>
            <a:pPr lvl="1" fontAlgn="base"/>
            <a:r>
              <a:rPr lang="en-US" altLang="ko-KR" dirty="0"/>
              <a:t>deposit() - </a:t>
            </a:r>
            <a:r>
              <a:rPr lang="ko-KR" altLang="en-US" dirty="0"/>
              <a:t>저금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fontAlgn="base"/>
            <a:r>
              <a:rPr lang="en-US" altLang="ko-KR" dirty="0" err="1"/>
              <a:t>BankAccount</a:t>
            </a:r>
            <a:r>
              <a:rPr lang="en-US" altLang="ko-KR" dirty="0"/>
              <a:t> </a:t>
            </a:r>
            <a:r>
              <a:rPr lang="ko-KR" altLang="en-US" dirty="0"/>
              <a:t>클래스를 상속받아서 </a:t>
            </a:r>
            <a:r>
              <a:rPr lang="en-US" altLang="ko-KR" dirty="0" err="1"/>
              <a:t>SavingsAccount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  <a:r>
              <a:rPr lang="en-US" altLang="ko-KR" dirty="0"/>
              <a:t>(</a:t>
            </a:r>
            <a:r>
              <a:rPr lang="ko-KR" altLang="en-US" dirty="0"/>
              <a:t>저축예금</a:t>
            </a:r>
            <a:r>
              <a:rPr lang="en-US" altLang="ko-KR" dirty="0"/>
              <a:t>)</a:t>
            </a:r>
            <a:r>
              <a:rPr lang="ko-KR" altLang="en-US" dirty="0"/>
              <a:t>를 작성한다</a:t>
            </a:r>
            <a:r>
              <a:rPr lang="en-US" altLang="ko-KR" dirty="0"/>
              <a:t>. </a:t>
            </a:r>
            <a:r>
              <a:rPr lang="en-US" altLang="ko-KR" dirty="0" err="1"/>
              <a:t>SavingsAccount</a:t>
            </a:r>
            <a:r>
              <a:rPr lang="en-US" altLang="ko-KR" dirty="0"/>
              <a:t> </a:t>
            </a:r>
            <a:r>
              <a:rPr lang="ko-KR" altLang="en-US" dirty="0"/>
              <a:t>클래스는 추가로 다음과 같은 인스턴스 변수와 </a:t>
            </a:r>
            <a:r>
              <a:rPr lang="ko-KR" altLang="en-US" dirty="0" err="1"/>
              <a:t>메소드를</a:t>
            </a:r>
            <a:r>
              <a:rPr lang="ko-KR" altLang="en-US" dirty="0"/>
              <a:t> 가진다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en-US" altLang="ko-KR" dirty="0" err="1"/>
              <a:t>interest_rate</a:t>
            </a:r>
            <a:r>
              <a:rPr lang="en-US" altLang="ko-KR" dirty="0"/>
              <a:t> – </a:t>
            </a:r>
            <a:r>
              <a:rPr lang="ko-KR" altLang="en-US" dirty="0"/>
              <a:t>이자율</a:t>
            </a:r>
            <a:r>
              <a:rPr lang="en-US" altLang="ko-KR" dirty="0"/>
              <a:t>(</a:t>
            </a:r>
            <a:r>
              <a:rPr lang="ko-KR" altLang="en-US" dirty="0" err="1"/>
              <a:t>실수형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en-US" altLang="ko-KR" dirty="0" err="1"/>
              <a:t>add_interest</a:t>
            </a:r>
            <a:r>
              <a:rPr lang="en-US" altLang="ko-KR" dirty="0"/>
              <a:t>() - </a:t>
            </a:r>
            <a:r>
              <a:rPr lang="ko-KR" altLang="en-US" dirty="0"/>
              <a:t>호출될 때마다 예금에 이자를 더하는 </a:t>
            </a:r>
            <a:r>
              <a:rPr lang="ko-KR" altLang="en-US" dirty="0" err="1"/>
              <a:t>메소드</a:t>
            </a:r>
            <a:endParaRPr lang="ko-KR" altLang="en-US" dirty="0"/>
          </a:p>
          <a:p>
            <a:pPr fontAlgn="base"/>
            <a:r>
              <a:rPr lang="en-US" altLang="ko-KR" dirty="0" err="1"/>
              <a:t>BankAccount</a:t>
            </a:r>
            <a:r>
              <a:rPr lang="en-US" altLang="ko-KR" dirty="0"/>
              <a:t> </a:t>
            </a:r>
            <a:r>
              <a:rPr lang="ko-KR" altLang="en-US" dirty="0"/>
              <a:t>클래스를 상속받아서 </a:t>
            </a:r>
            <a:r>
              <a:rPr lang="en-US" altLang="ko-KR" dirty="0" err="1"/>
              <a:t>CheckingAccount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  <a:r>
              <a:rPr lang="en-US" altLang="ko-KR" dirty="0"/>
              <a:t>(</a:t>
            </a:r>
            <a:r>
              <a:rPr lang="ko-KR" altLang="en-US" dirty="0"/>
              <a:t>당좌예금</a:t>
            </a:r>
            <a:r>
              <a:rPr lang="en-US" altLang="ko-KR" dirty="0"/>
              <a:t>)</a:t>
            </a:r>
            <a:r>
              <a:rPr lang="ko-KR" altLang="en-US" dirty="0"/>
              <a:t>를 작성한다</a:t>
            </a:r>
            <a:r>
              <a:rPr lang="en-US" altLang="ko-KR" dirty="0"/>
              <a:t>. </a:t>
            </a:r>
            <a:r>
              <a:rPr lang="en-US" altLang="ko-KR" dirty="0" err="1"/>
              <a:t>CheckingAccount</a:t>
            </a:r>
            <a:r>
              <a:rPr lang="en-US" altLang="ko-KR" dirty="0"/>
              <a:t> </a:t>
            </a:r>
            <a:r>
              <a:rPr lang="ko-KR" altLang="en-US" dirty="0"/>
              <a:t>클래스는 추가로 다음과 같은 인스턴스 변수와 </a:t>
            </a:r>
            <a:r>
              <a:rPr lang="ko-KR" altLang="en-US" dirty="0" err="1"/>
              <a:t>메소드를</a:t>
            </a:r>
            <a:r>
              <a:rPr lang="ko-KR" altLang="en-US" dirty="0"/>
              <a:t> 가진다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en-US" altLang="ko-KR" dirty="0" err="1"/>
              <a:t>withdraw_charge</a:t>
            </a:r>
            <a:r>
              <a:rPr lang="en-US" altLang="ko-KR" dirty="0"/>
              <a:t> – </a:t>
            </a:r>
            <a:r>
              <a:rPr lang="ko-KR" altLang="en-US" dirty="0"/>
              <a:t>수표를 </a:t>
            </a:r>
            <a:r>
              <a:rPr lang="en-US" altLang="ko-KR" dirty="0"/>
              <a:t>1</a:t>
            </a:r>
            <a:r>
              <a:rPr lang="ko-KR" altLang="en-US" dirty="0"/>
              <a:t>회 발행할 때 수수료</a:t>
            </a:r>
            <a:r>
              <a:rPr lang="en-US" altLang="ko-KR" dirty="0"/>
              <a:t>(</a:t>
            </a:r>
            <a:r>
              <a:rPr lang="ko-KR" altLang="en-US" dirty="0"/>
              <a:t>정수형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en-US" altLang="ko-KR" dirty="0"/>
              <a:t>withdraw() - </a:t>
            </a:r>
            <a:r>
              <a:rPr lang="ko-KR" altLang="en-US" dirty="0"/>
              <a:t>찾을 금액에 수수료를 더해서 출금한다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ko-KR" altLang="en-US" dirty="0" smtClean="0">
                <a:effectLst/>
              </a:rPr>
              <a:t>은행</a:t>
            </a:r>
            <a:r>
              <a:rPr lang="en-US" altLang="ko-KR" dirty="0" smtClean="0">
                <a:effectLst/>
              </a:rPr>
              <a:t> </a:t>
            </a:r>
            <a:r>
              <a:rPr lang="ko-KR" altLang="en-US" dirty="0" smtClean="0">
                <a:effectLst/>
              </a:rPr>
              <a:t>계좌</a:t>
            </a:r>
            <a:endParaRPr lang="ko-KR" altLang="en-US" dirty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24248"/>
            <a:ext cx="7927382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number, balance):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balance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self.number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number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withdraw(self,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-= amount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deposit(self,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+= amount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4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/>
              <a:t>(1) </a:t>
            </a:r>
            <a:r>
              <a:rPr lang="ko-KR" altLang="en-US" dirty="0"/>
              <a:t>상속을 이용하여서 각 클래스에 중복된 정보를 부모 클래스로 모아보자</a:t>
            </a:r>
            <a:r>
              <a:rPr lang="en-US" altLang="ko-KR" dirty="0"/>
              <a:t>. </a:t>
            </a:r>
            <a:r>
              <a:rPr lang="ko-KR" altLang="en-US" dirty="0"/>
              <a:t>구체적인 예로 </a:t>
            </a:r>
            <a:r>
              <a:rPr lang="en-US" altLang="ko-KR" dirty="0"/>
              <a:t>Car </a:t>
            </a:r>
            <a:r>
              <a:rPr lang="ko-KR" altLang="en-US" dirty="0"/>
              <a:t>클래스와 </a:t>
            </a:r>
            <a:r>
              <a:rPr lang="en-US" altLang="ko-KR" dirty="0" err="1"/>
              <a:t>ElectricCar</a:t>
            </a:r>
            <a:r>
              <a:rPr lang="en-US" altLang="ko-KR" dirty="0"/>
              <a:t> </a:t>
            </a:r>
            <a:r>
              <a:rPr lang="ko-KR" altLang="en-US" dirty="0"/>
              <a:t>클래스를 작성해보자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 smtClean="0"/>
              <a:t>(</a:t>
            </a:r>
            <a:r>
              <a:rPr lang="en-US" altLang="ko-KR" dirty="0"/>
              <a:t>2) </a:t>
            </a:r>
            <a:r>
              <a:rPr lang="ko-KR" altLang="en-US" dirty="0"/>
              <a:t>상속을 사용할 때</a:t>
            </a:r>
            <a:r>
              <a:rPr lang="en-US" altLang="ko-KR" dirty="0"/>
              <a:t>, </a:t>
            </a:r>
            <a:r>
              <a:rPr lang="ko-KR" altLang="en-US" dirty="0"/>
              <a:t>자식 클래스와 부모 클래스의 생성자가 호출되는 순서를 살펴보자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 smtClean="0"/>
              <a:t>(</a:t>
            </a:r>
            <a:r>
              <a:rPr lang="en-US" altLang="ko-KR" dirty="0"/>
              <a:t>3) </a:t>
            </a:r>
            <a:r>
              <a:rPr lang="ko-KR" altLang="en-US" dirty="0"/>
              <a:t>부모 클래스의 함수를 </a:t>
            </a:r>
            <a:r>
              <a:rPr lang="ko-KR" altLang="en-US" dirty="0" err="1"/>
              <a:t>오버라이딩</a:t>
            </a:r>
            <a:r>
              <a:rPr lang="en-US" altLang="ko-KR" dirty="0"/>
              <a:t>(</a:t>
            </a:r>
            <a:r>
              <a:rPr lang="ko-KR" altLang="en-US" dirty="0"/>
              <a:t>재정의</a:t>
            </a:r>
            <a:r>
              <a:rPr lang="en-US" altLang="ko-KR" dirty="0"/>
              <a:t>)</a:t>
            </a:r>
            <a:r>
              <a:rPr lang="ko-KR" altLang="en-US" dirty="0"/>
              <a:t>하여 자식 클래스의 기능을 강력하게 하는 기법을 살펴보자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532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24248"/>
            <a:ext cx="7927382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number, balance):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balance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self.number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number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withdraw(self,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-= amount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deposit(self,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+= amount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0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15370"/>
            <a:ext cx="7927382" cy="37856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CheckingAccount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 name, number, balance):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 name, number, balance)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self.withdraw_charge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10000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수표 발행 수수료</a:t>
            </a:r>
          </a:p>
          <a:p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withdraw(self,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BankAccount.withdraw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(self, amount +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self.withdraw_charge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SavingsAccount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123456, 10000, 0.05)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a1.add_interest()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저축예금의 잔액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a1.balance)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a2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CheckingAccount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김철수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123457, 2000000)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a2.withdraw(100000)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당좌예금의 잔액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a2.balance)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6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다형성</a:t>
            </a:r>
            <a:r>
              <a:rPr lang="en-US" altLang="ko-KR" b="1" dirty="0"/>
              <a:t>(polymorphism)</a:t>
            </a:r>
            <a:r>
              <a:rPr lang="ko-KR" altLang="en-US" dirty="0"/>
              <a:t>은 </a:t>
            </a:r>
            <a:r>
              <a:rPr lang="ko-KR" altLang="en-US" b="1" dirty="0"/>
              <a:t>“많은</a:t>
            </a:r>
            <a:r>
              <a:rPr lang="en-US" altLang="ko-KR" b="1" dirty="0"/>
              <a:t>(poly)+</a:t>
            </a:r>
            <a:r>
              <a:rPr lang="ko-KR" altLang="en-US" b="1" dirty="0"/>
              <a:t>모양</a:t>
            </a:r>
            <a:r>
              <a:rPr lang="en-US" altLang="ko-KR" b="1" dirty="0"/>
              <a:t>(morph)“</a:t>
            </a:r>
            <a:r>
              <a:rPr lang="ko-KR" altLang="en-US" dirty="0"/>
              <a:t>이라는 의미로서 주로 프로그래밍 언어에서 하나의 </a:t>
            </a:r>
            <a:r>
              <a:rPr lang="ko-KR" altLang="en-US" dirty="0" err="1"/>
              <a:t>식별자로</a:t>
            </a:r>
            <a:r>
              <a:rPr lang="ko-KR" altLang="en-US" dirty="0"/>
              <a:t> 다양한 타입</a:t>
            </a:r>
            <a:r>
              <a:rPr lang="en-US" altLang="ko-KR" dirty="0"/>
              <a:t>(</a:t>
            </a:r>
            <a:r>
              <a:rPr lang="ko-KR" altLang="en-US" dirty="0"/>
              <a:t>클래스</a:t>
            </a:r>
            <a:r>
              <a:rPr lang="en-US" altLang="ko-KR" dirty="0"/>
              <a:t>)</a:t>
            </a:r>
            <a:r>
              <a:rPr lang="ko-KR" altLang="en-US" dirty="0"/>
              <a:t>을 처리하는 것을 의미한다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다형성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35" y="2807933"/>
            <a:ext cx="7896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20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다형성의</a:t>
            </a:r>
            <a:r>
              <a:rPr lang="ko-KR" altLang="en-US" dirty="0" smtClean="0"/>
              <a:t> 예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71" y="1958312"/>
            <a:ext cx="80867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1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상속과 </a:t>
            </a:r>
            <a:r>
              <a:rPr lang="ko-KR" altLang="en-US" dirty="0" err="1" smtClean="0"/>
              <a:t>다형성</a:t>
            </a:r>
            <a:r>
              <a:rPr lang="ko-KR" altLang="en-US" dirty="0" smtClean="0"/>
              <a:t> </a:t>
            </a:r>
            <a:r>
              <a:rPr lang="en-US" altLang="ko-KR" smtClean="0"/>
              <a:t>p.565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219200"/>
            <a:ext cx="7927382" cy="55092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Shape: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name):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raise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NotImplementedError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이것은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추상메소드입니다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Circle(Shape):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radius):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__(name)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self.radius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radius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         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 3.141592*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self.radius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**2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Rectangle(Shape):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width, height):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__(name)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self.width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width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self.height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height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         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self.width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self.height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7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상속과 </a:t>
            </a:r>
            <a:r>
              <a:rPr lang="ko-KR" altLang="en-US" dirty="0" err="1" smtClean="0"/>
              <a:t>다형성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1707472"/>
            <a:ext cx="7927382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shapeList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 Circle("c1", 10), Rectangle("r1", 10, 10) ]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for s in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shapeList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s.getArea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38666" y="3192693"/>
            <a:ext cx="792738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314.1592</a:t>
            </a:r>
          </a:p>
          <a:p>
            <a:r>
              <a:rPr lang="en-US" altLang="ko-KR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4585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내장 함수와 </a:t>
            </a:r>
            <a:r>
              <a:rPr lang="ko-KR" altLang="en-US" dirty="0" err="1" smtClean="0"/>
              <a:t>다형성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67270"/>
            <a:ext cx="7927382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mylist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[1, 2, 3]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리스트의 길이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len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mylist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 = "This is a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sentense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문자열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문자열의 길이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len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 = {'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aaa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': 1, '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bbb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': 2}	#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딕셔너리</a:t>
            </a:r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딕셔너리의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길이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len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(d))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5657" y="4254277"/>
            <a:ext cx="7927382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리스트의 길이</a:t>
            </a:r>
            <a:r>
              <a:rPr lang="en-US" altLang="ko-KR" dirty="0"/>
              <a:t>= 3</a:t>
            </a:r>
          </a:p>
          <a:p>
            <a:r>
              <a:rPr lang="ko-KR" altLang="en-US" dirty="0"/>
              <a:t>문자열의 길이</a:t>
            </a:r>
            <a:r>
              <a:rPr lang="en-US" altLang="ko-KR" dirty="0"/>
              <a:t>= 18</a:t>
            </a:r>
          </a:p>
          <a:p>
            <a:r>
              <a:rPr lang="ko-KR" altLang="en-US" dirty="0" err="1"/>
              <a:t>딕셔너리의</a:t>
            </a:r>
            <a:r>
              <a:rPr lang="ko-KR" altLang="en-US" dirty="0"/>
              <a:t> 길이</a:t>
            </a:r>
            <a:r>
              <a:rPr lang="en-US" altLang="ko-KR" dirty="0"/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25577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클래스의 </a:t>
            </a:r>
            <a:r>
              <a:rPr lang="ko-KR" altLang="en-US" dirty="0" smtClean="0"/>
              <a:t>맨 위에는 </a:t>
            </a:r>
            <a:r>
              <a:rPr lang="en-US" altLang="ko-KR" dirty="0"/>
              <a:t>object </a:t>
            </a:r>
            <a:r>
              <a:rPr lang="ko-KR" altLang="en-US" dirty="0"/>
              <a:t>클래스가 있다고 생각하면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object </a:t>
            </a:r>
            <a:r>
              <a:rPr lang="ko-KR" altLang="en-US" dirty="0"/>
              <a:t>클래스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86" y="2338387"/>
            <a:ext cx="75628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object</a:t>
            </a:r>
            <a:r>
              <a:rPr lang="ko-KR" altLang="en-US" dirty="0" smtClean="0"/>
              <a:t> 클래스의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52612"/>
            <a:ext cx="80772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6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__</a:t>
            </a:r>
            <a:r>
              <a:rPr lang="en-US" altLang="ko-KR" dirty="0" err="1"/>
              <a:t>repr</a:t>
            </a:r>
            <a:r>
              <a:rPr lang="en-US" altLang="ko-KR" dirty="0"/>
              <a:t>__()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51" y="2356833"/>
            <a:ext cx="792738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Book: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title,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isbn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self.__title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title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self.__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isbn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isbn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return "ISBN: "+ self.__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isbn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+ "; TITLE: "+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self.__title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book = Book("The Python Tutorial", "0123456")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print(book)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0351" y="5049070"/>
            <a:ext cx="792738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ISBN: 0123456; TITLE: The Python Tutorial</a:t>
            </a:r>
          </a:p>
        </p:txBody>
      </p:sp>
    </p:spTree>
    <p:extLst>
      <p:ext uri="{BB962C8B-B14F-4D97-AF65-F5344CB8AC3E}">
        <p14:creationId xmlns:p14="http://schemas.microsoft.com/office/powerpoint/2010/main" val="37517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 상속</a:t>
            </a:r>
            <a:r>
              <a:rPr lang="en-US" altLang="ko-KR" dirty="0"/>
              <a:t>(inheritance)</a:t>
            </a:r>
            <a:r>
              <a:rPr lang="ko-KR" altLang="en-US" dirty="0"/>
              <a:t>은 기존에 존 재하는 클래스로부터 코드와 데이터를 이어받고 자신이 필요한 기능을 추가하는 기 법이다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상속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12" y="2663301"/>
            <a:ext cx="6625272" cy="32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__</a:t>
            </a:r>
            <a:r>
              <a:rPr lang="en-US" altLang="ko-KR" dirty="0" err="1"/>
              <a:t>str</a:t>
            </a:r>
            <a:r>
              <a:rPr lang="en-US" altLang="ko-KR" dirty="0"/>
              <a:t>__()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51" y="2356833"/>
            <a:ext cx="7927382" cy="255454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MyTime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hour, minute, second=0):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self.hour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hour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self.minute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minute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self.second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second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return '%.2d:%.2d:%.2d' % 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self.hour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self.minute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self.second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time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MyTime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(10, 25)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print(time)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0351" y="5049070"/>
            <a:ext cx="792738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10:25:00</a:t>
            </a:r>
          </a:p>
        </p:txBody>
      </p:sp>
    </p:spTree>
    <p:extLst>
      <p:ext uri="{BB962C8B-B14F-4D97-AF65-F5344CB8AC3E}">
        <p14:creationId xmlns:p14="http://schemas.microsoft.com/office/powerpoint/2010/main" val="17096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is-a </a:t>
            </a:r>
            <a:r>
              <a:rPr lang="ko-KR" altLang="en-US" dirty="0" smtClean="0"/>
              <a:t>관계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승용차는 </a:t>
            </a:r>
            <a:r>
              <a:rPr lang="ko-KR" altLang="en-US" dirty="0"/>
              <a:t>차량의 일종이다</a:t>
            </a:r>
            <a:r>
              <a:rPr lang="en-US" altLang="ko-KR" dirty="0"/>
              <a:t>(Car is a Vehicle).</a:t>
            </a:r>
          </a:p>
          <a:p>
            <a:pPr lvl="1"/>
            <a:r>
              <a:rPr lang="ko-KR" altLang="en-US" dirty="0" smtClean="0"/>
              <a:t>강아지는 </a:t>
            </a:r>
            <a:r>
              <a:rPr lang="ko-KR" altLang="en-US" dirty="0"/>
              <a:t>동물의 일종이다</a:t>
            </a:r>
            <a:r>
              <a:rPr lang="en-US" altLang="ko-KR" dirty="0"/>
              <a:t>(Dog is an animal).</a:t>
            </a:r>
          </a:p>
          <a:p>
            <a:pPr lvl="1"/>
            <a:r>
              <a:rPr lang="ko-KR" altLang="en-US" dirty="0" smtClean="0"/>
              <a:t>원은 </a:t>
            </a:r>
            <a:r>
              <a:rPr lang="ko-KR" altLang="en-US" dirty="0"/>
              <a:t>도형의 일종이다</a:t>
            </a:r>
            <a:r>
              <a:rPr lang="en-US" altLang="ko-KR" dirty="0"/>
              <a:t>(Circle is a shape)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 관계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상속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19" y="3593885"/>
            <a:ext cx="20669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85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has-a </a:t>
            </a:r>
            <a:r>
              <a:rPr lang="ko-KR" altLang="en-US" dirty="0" smtClean="0"/>
              <a:t>관계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/>
              <a:t>도서관은 책을 가지고 있다</a:t>
            </a:r>
            <a:r>
              <a:rPr lang="en-US" altLang="ko-KR" dirty="0"/>
              <a:t>(Library has a book).</a:t>
            </a:r>
          </a:p>
          <a:p>
            <a:pPr lvl="1"/>
            <a:r>
              <a:rPr lang="ko-KR" altLang="en-US" dirty="0" smtClean="0"/>
              <a:t>거실은 </a:t>
            </a:r>
            <a:r>
              <a:rPr lang="ko-KR" altLang="en-US" dirty="0"/>
              <a:t>소파를 가지고 있다</a:t>
            </a:r>
            <a:r>
              <a:rPr lang="en-US" altLang="ko-KR" dirty="0"/>
              <a:t>(Living room has a sofa).</a:t>
            </a:r>
          </a:p>
          <a:p>
            <a:pPr marL="0" indent="0"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 관계</a:t>
            </a:r>
            <a:r>
              <a:rPr lang="en-US" altLang="ko-KR" dirty="0" smtClean="0"/>
              <a:t>: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79" y="3393891"/>
            <a:ext cx="5638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4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Is-a vs has-a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0" y="1732532"/>
            <a:ext cx="56007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2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793928"/>
            <a:ext cx="7927382" cy="403187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Animal(object):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pass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Dog(Animal):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Person(object):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self.pet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None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dog1 = Dog("dog1")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person1 = Person("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person1.pet = dog1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5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카드를 나타내는 </a:t>
            </a:r>
            <a:r>
              <a:rPr lang="en-US" altLang="ko-KR" dirty="0"/>
              <a:t>Card </a:t>
            </a:r>
            <a:r>
              <a:rPr lang="ko-KR" altLang="en-US" dirty="0"/>
              <a:t>클래스를 작성하고 </a:t>
            </a:r>
            <a:r>
              <a:rPr lang="en-US" altLang="ko-KR" dirty="0"/>
              <a:t>52</a:t>
            </a:r>
            <a:r>
              <a:rPr lang="ko-KR" altLang="en-US" dirty="0"/>
              <a:t>개의 </a:t>
            </a:r>
            <a:r>
              <a:rPr lang="en-US" altLang="ko-KR" dirty="0"/>
              <a:t>Card </a:t>
            </a:r>
            <a:r>
              <a:rPr lang="ko-KR" altLang="en-US" dirty="0"/>
              <a:t>객체를 가지고 있는 </a:t>
            </a:r>
            <a:r>
              <a:rPr lang="en-US" altLang="ko-KR" dirty="0"/>
              <a:t>Deck </a:t>
            </a:r>
            <a:r>
              <a:rPr lang="ko-KR" altLang="en-US" dirty="0"/>
              <a:t>클래스를 작성한다</a:t>
            </a:r>
            <a:r>
              <a:rPr lang="en-US" altLang="ko-KR" dirty="0"/>
              <a:t>. </a:t>
            </a:r>
            <a:r>
              <a:rPr lang="ko-KR" altLang="en-US" dirty="0"/>
              <a:t>각 클래스의 </a:t>
            </a:r>
            <a:r>
              <a:rPr lang="en-US" altLang="ko-KR" dirty="0"/>
              <a:t>__</a:t>
            </a:r>
            <a:r>
              <a:rPr lang="en-US" altLang="ko-KR" dirty="0" err="1"/>
              <a:t>str</a:t>
            </a:r>
            <a:r>
              <a:rPr lang="en-US" altLang="ko-KR" dirty="0"/>
              <a:t>__() </a:t>
            </a:r>
            <a:r>
              <a:rPr lang="ko-KR" altLang="en-US" dirty="0" err="1"/>
              <a:t>메소드를</a:t>
            </a:r>
            <a:r>
              <a:rPr lang="ko-KR" altLang="en-US" dirty="0"/>
              <a:t> 구현하여서 </a:t>
            </a:r>
            <a:r>
              <a:rPr lang="ko-KR" altLang="en-US" dirty="0" err="1"/>
              <a:t>덱</a:t>
            </a:r>
            <a:r>
              <a:rPr lang="ko-KR" altLang="en-US" dirty="0"/>
              <a:t> 안에 들어 있는 카드를 다음과 같이 출력한다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en-US" altLang="ko-KR" dirty="0">
                <a:effectLst/>
              </a:rPr>
              <a:t>Card</a:t>
            </a:r>
            <a:r>
              <a:rPr lang="ko-KR" altLang="en-US" dirty="0">
                <a:effectLst/>
              </a:rPr>
              <a:t>와 </a:t>
            </a:r>
            <a:r>
              <a:rPr lang="en-US" altLang="ko-KR" dirty="0">
                <a:effectLst/>
              </a:rPr>
              <a:t>Deck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9418" y="3447779"/>
            <a:ext cx="7927382" cy="258532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i="1" dirty="0"/>
              <a:t>['</a:t>
            </a:r>
            <a:r>
              <a:rPr lang="ko-KR" altLang="en-US" i="1" dirty="0"/>
              <a:t>클럽 에이스</a:t>
            </a:r>
            <a:r>
              <a:rPr lang="en-US" altLang="ko-KR" i="1" dirty="0"/>
              <a:t>', '</a:t>
            </a:r>
            <a:r>
              <a:rPr lang="ko-KR" altLang="en-US" i="1" dirty="0"/>
              <a:t>클럽 </a:t>
            </a:r>
            <a:r>
              <a:rPr lang="en-US" altLang="ko-KR" i="1" dirty="0"/>
              <a:t>2', '</a:t>
            </a:r>
            <a:r>
              <a:rPr lang="ko-KR" altLang="en-US" i="1" dirty="0"/>
              <a:t>클럽 </a:t>
            </a:r>
            <a:r>
              <a:rPr lang="en-US" altLang="ko-KR" i="1" dirty="0"/>
              <a:t>3', '</a:t>
            </a:r>
            <a:r>
              <a:rPr lang="ko-KR" altLang="en-US" i="1" dirty="0"/>
              <a:t>클럽 </a:t>
            </a:r>
            <a:r>
              <a:rPr lang="en-US" altLang="ko-KR" i="1" dirty="0"/>
              <a:t>4', '</a:t>
            </a:r>
            <a:r>
              <a:rPr lang="ko-KR" altLang="en-US" i="1" dirty="0"/>
              <a:t>클럽 </a:t>
            </a:r>
            <a:r>
              <a:rPr lang="en-US" altLang="ko-KR" i="1" dirty="0"/>
              <a:t>5', '</a:t>
            </a:r>
            <a:r>
              <a:rPr lang="ko-KR" altLang="en-US" i="1" dirty="0"/>
              <a:t>클럽 </a:t>
            </a:r>
            <a:r>
              <a:rPr lang="en-US" altLang="ko-KR" i="1" dirty="0"/>
              <a:t>6', '</a:t>
            </a:r>
            <a:r>
              <a:rPr lang="ko-KR" altLang="en-US" i="1" dirty="0"/>
              <a:t>클럽 </a:t>
            </a:r>
            <a:r>
              <a:rPr lang="en-US" altLang="ko-KR" i="1" dirty="0"/>
              <a:t>7', '</a:t>
            </a:r>
            <a:r>
              <a:rPr lang="ko-KR" altLang="en-US" i="1" dirty="0"/>
              <a:t>클럽 </a:t>
            </a:r>
            <a:r>
              <a:rPr lang="en-US" altLang="ko-KR" i="1" dirty="0"/>
              <a:t>8', '</a:t>
            </a:r>
            <a:r>
              <a:rPr lang="ko-KR" altLang="en-US" i="1" dirty="0"/>
              <a:t>클럽 </a:t>
            </a:r>
            <a:r>
              <a:rPr lang="en-US" altLang="ko-KR" i="1" dirty="0"/>
              <a:t>9', '</a:t>
            </a:r>
            <a:r>
              <a:rPr lang="ko-KR" altLang="en-US" i="1" dirty="0"/>
              <a:t>클럽 </a:t>
            </a:r>
            <a:r>
              <a:rPr lang="en-US" altLang="ko-KR" i="1" dirty="0"/>
              <a:t>10', '</a:t>
            </a:r>
            <a:r>
              <a:rPr lang="ko-KR" altLang="en-US" i="1" dirty="0"/>
              <a:t>클럽 잭</a:t>
            </a:r>
            <a:r>
              <a:rPr lang="en-US" altLang="ko-KR" i="1" dirty="0"/>
              <a:t>', '</a:t>
            </a:r>
            <a:r>
              <a:rPr lang="ko-KR" altLang="en-US" i="1" dirty="0"/>
              <a:t>클럽 퀸</a:t>
            </a:r>
            <a:r>
              <a:rPr lang="en-US" altLang="ko-KR" i="1" dirty="0"/>
              <a:t>', '</a:t>
            </a:r>
            <a:r>
              <a:rPr lang="ko-KR" altLang="en-US" i="1" dirty="0"/>
              <a:t>클럽 킹</a:t>
            </a:r>
            <a:r>
              <a:rPr lang="en-US" altLang="ko-KR" i="1" dirty="0"/>
              <a:t>', '</a:t>
            </a:r>
            <a:r>
              <a:rPr lang="ko-KR" altLang="en-US" i="1" dirty="0"/>
              <a:t>다이아몬드 에이스</a:t>
            </a:r>
            <a:r>
              <a:rPr lang="en-US" altLang="ko-KR" i="1" dirty="0"/>
              <a:t>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2',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3',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4',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5',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6',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7',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8',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9', '</a:t>
            </a:r>
            <a:r>
              <a:rPr lang="ko-KR" altLang="en-US" i="1" dirty="0"/>
              <a:t>다이아몬드 </a:t>
            </a:r>
            <a:r>
              <a:rPr lang="en-US" altLang="ko-KR" i="1" dirty="0"/>
              <a:t>10', '</a:t>
            </a:r>
            <a:r>
              <a:rPr lang="ko-KR" altLang="en-US" i="1" dirty="0"/>
              <a:t>다이아몬드 잭</a:t>
            </a:r>
            <a:r>
              <a:rPr lang="en-US" altLang="ko-KR" i="1" dirty="0"/>
              <a:t>', '</a:t>
            </a:r>
            <a:r>
              <a:rPr lang="ko-KR" altLang="en-US" i="1" dirty="0"/>
              <a:t>다이아몬드 퀸</a:t>
            </a:r>
            <a:r>
              <a:rPr lang="en-US" altLang="ko-KR" i="1" dirty="0"/>
              <a:t>', '</a:t>
            </a:r>
            <a:r>
              <a:rPr lang="ko-KR" altLang="en-US" i="1" dirty="0"/>
              <a:t>다이아몬드 킹</a:t>
            </a:r>
            <a:r>
              <a:rPr lang="en-US" altLang="ko-KR" i="1" dirty="0"/>
              <a:t>', '</a:t>
            </a:r>
            <a:r>
              <a:rPr lang="ko-KR" altLang="en-US" i="1" dirty="0"/>
              <a:t>하트 에이스</a:t>
            </a:r>
            <a:r>
              <a:rPr lang="en-US" altLang="ko-KR" i="1" dirty="0"/>
              <a:t>', '</a:t>
            </a:r>
            <a:r>
              <a:rPr lang="ko-KR" altLang="en-US" i="1" dirty="0"/>
              <a:t>하트 </a:t>
            </a:r>
            <a:r>
              <a:rPr lang="en-US" altLang="ko-KR" i="1" dirty="0"/>
              <a:t>2', '</a:t>
            </a:r>
            <a:r>
              <a:rPr lang="ko-KR" altLang="en-US" i="1" dirty="0"/>
              <a:t>하트 </a:t>
            </a:r>
            <a:r>
              <a:rPr lang="en-US" altLang="ko-KR" i="1" dirty="0"/>
              <a:t>3', '</a:t>
            </a:r>
            <a:r>
              <a:rPr lang="ko-KR" altLang="en-US" i="1" dirty="0"/>
              <a:t>하트 </a:t>
            </a:r>
            <a:r>
              <a:rPr lang="en-US" altLang="ko-KR" i="1" dirty="0"/>
              <a:t>4', '</a:t>
            </a:r>
            <a:r>
              <a:rPr lang="ko-KR" altLang="en-US" i="1" dirty="0"/>
              <a:t>하트 </a:t>
            </a:r>
            <a:r>
              <a:rPr lang="en-US" altLang="ko-KR" i="1" dirty="0"/>
              <a:t>5', '</a:t>
            </a:r>
            <a:r>
              <a:rPr lang="ko-KR" altLang="en-US" i="1" dirty="0"/>
              <a:t>하트 </a:t>
            </a:r>
            <a:r>
              <a:rPr lang="en-US" altLang="ko-KR" i="1" dirty="0"/>
              <a:t>6', '</a:t>
            </a:r>
            <a:r>
              <a:rPr lang="ko-KR" altLang="en-US" i="1" dirty="0"/>
              <a:t>하트 </a:t>
            </a:r>
            <a:r>
              <a:rPr lang="en-US" altLang="ko-KR" i="1" dirty="0"/>
              <a:t>7', '</a:t>
            </a:r>
            <a:r>
              <a:rPr lang="ko-KR" altLang="en-US" i="1" dirty="0"/>
              <a:t>하트 </a:t>
            </a:r>
            <a:r>
              <a:rPr lang="en-US" altLang="ko-KR" i="1" dirty="0"/>
              <a:t>8', '</a:t>
            </a:r>
            <a:r>
              <a:rPr lang="ko-KR" altLang="en-US" i="1" dirty="0"/>
              <a:t>하트 </a:t>
            </a:r>
            <a:r>
              <a:rPr lang="en-US" altLang="ko-KR" i="1" dirty="0"/>
              <a:t>9', '</a:t>
            </a:r>
            <a:r>
              <a:rPr lang="ko-KR" altLang="en-US" i="1" dirty="0"/>
              <a:t>하트 </a:t>
            </a:r>
            <a:r>
              <a:rPr lang="en-US" altLang="ko-KR" i="1" dirty="0"/>
              <a:t>10', '</a:t>
            </a:r>
            <a:r>
              <a:rPr lang="ko-KR" altLang="en-US" i="1" dirty="0"/>
              <a:t>하트 잭</a:t>
            </a:r>
            <a:r>
              <a:rPr lang="en-US" altLang="ko-KR" i="1" dirty="0"/>
              <a:t>', '</a:t>
            </a:r>
            <a:r>
              <a:rPr lang="ko-KR" altLang="en-US" i="1" dirty="0"/>
              <a:t>하트 퀸</a:t>
            </a:r>
            <a:r>
              <a:rPr lang="en-US" altLang="ko-KR" i="1" dirty="0"/>
              <a:t>', '</a:t>
            </a:r>
            <a:r>
              <a:rPr lang="ko-KR" altLang="en-US" i="1" dirty="0"/>
              <a:t>하트 킹</a:t>
            </a:r>
            <a:r>
              <a:rPr lang="en-US" altLang="ko-KR" i="1" dirty="0"/>
              <a:t>', '</a:t>
            </a:r>
            <a:r>
              <a:rPr lang="ko-KR" altLang="en-US" i="1" dirty="0"/>
              <a:t>스페이드 에이스</a:t>
            </a:r>
            <a:r>
              <a:rPr lang="en-US" altLang="ko-KR" i="1" dirty="0"/>
              <a:t>', '</a:t>
            </a:r>
            <a:r>
              <a:rPr lang="ko-KR" altLang="en-US" i="1" dirty="0"/>
              <a:t>스페이드 </a:t>
            </a:r>
            <a:r>
              <a:rPr lang="en-US" altLang="ko-KR" i="1" dirty="0"/>
              <a:t>2', '</a:t>
            </a:r>
            <a:r>
              <a:rPr lang="ko-KR" altLang="en-US" i="1" dirty="0"/>
              <a:t>스페이드 </a:t>
            </a:r>
            <a:r>
              <a:rPr lang="en-US" altLang="ko-KR" i="1" dirty="0"/>
              <a:t>3', '</a:t>
            </a:r>
            <a:r>
              <a:rPr lang="ko-KR" altLang="en-US" i="1" dirty="0"/>
              <a:t>스페이드 </a:t>
            </a:r>
            <a:r>
              <a:rPr lang="en-US" altLang="ko-KR" i="1" dirty="0"/>
              <a:t>4', '</a:t>
            </a:r>
            <a:r>
              <a:rPr lang="ko-KR" altLang="en-US" i="1" dirty="0"/>
              <a:t>스페이드 </a:t>
            </a:r>
            <a:r>
              <a:rPr lang="en-US" altLang="ko-KR" i="1" dirty="0"/>
              <a:t>5', '</a:t>
            </a:r>
            <a:r>
              <a:rPr lang="ko-KR" altLang="en-US" i="1" dirty="0"/>
              <a:t>스페이드 </a:t>
            </a:r>
            <a:r>
              <a:rPr lang="en-US" altLang="ko-KR" i="1" dirty="0"/>
              <a:t>6', '</a:t>
            </a:r>
            <a:r>
              <a:rPr lang="ko-KR" altLang="en-US" i="1" dirty="0"/>
              <a:t>스페이드 </a:t>
            </a:r>
            <a:r>
              <a:rPr lang="en-US" altLang="ko-KR" i="1" dirty="0"/>
              <a:t>7', '</a:t>
            </a:r>
            <a:r>
              <a:rPr lang="ko-KR" altLang="en-US" i="1" dirty="0"/>
              <a:t>스페이드 </a:t>
            </a:r>
            <a:r>
              <a:rPr lang="en-US" altLang="ko-KR" i="1" dirty="0"/>
              <a:t>8', '</a:t>
            </a:r>
            <a:r>
              <a:rPr lang="ko-KR" altLang="en-US" i="1" dirty="0"/>
              <a:t>스페이드 </a:t>
            </a:r>
            <a:r>
              <a:rPr lang="en-US" altLang="ko-KR" i="1" dirty="0"/>
              <a:t>9', '</a:t>
            </a:r>
            <a:r>
              <a:rPr lang="ko-KR" altLang="en-US" i="1" dirty="0"/>
              <a:t>스페이드 </a:t>
            </a:r>
            <a:r>
              <a:rPr lang="en-US" altLang="ko-KR" i="1" dirty="0"/>
              <a:t>10', '</a:t>
            </a:r>
            <a:r>
              <a:rPr lang="ko-KR" altLang="en-US" i="1" dirty="0"/>
              <a:t>스페이드 잭</a:t>
            </a:r>
            <a:r>
              <a:rPr lang="en-US" altLang="ko-KR" i="1" dirty="0"/>
              <a:t>', '</a:t>
            </a:r>
            <a:r>
              <a:rPr lang="ko-KR" altLang="en-US" i="1" dirty="0"/>
              <a:t>스페이드 퀸</a:t>
            </a:r>
            <a:r>
              <a:rPr lang="en-US" altLang="ko-KR" i="1" dirty="0"/>
              <a:t>', '</a:t>
            </a:r>
            <a:r>
              <a:rPr lang="ko-KR" altLang="en-US" i="1" dirty="0"/>
              <a:t>스페이드 킹</a:t>
            </a:r>
            <a:r>
              <a:rPr lang="en-US" altLang="ko-KR" i="1" dirty="0"/>
              <a:t>']</a:t>
            </a:r>
          </a:p>
        </p:txBody>
      </p:sp>
    </p:spTree>
    <p:extLst>
      <p:ext uri="{BB962C8B-B14F-4D97-AF65-F5344CB8AC3E}">
        <p14:creationId xmlns:p14="http://schemas.microsoft.com/office/powerpoint/2010/main" val="29119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Card: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suitNames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클럽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',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다이아몬드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',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하트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',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스페이드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']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rankNames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[None,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에이스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', '2', '3', '4', '5', '6', '7',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  '8', '9', '10',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잭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',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퀸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',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킹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']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suit, rank):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self.suit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suit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self.rank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rank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Card.suitNames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[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self.suit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]+" "+\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         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Card.rankNames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[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self.rank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]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Deck: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self.cards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[]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for suit in range(4):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for rank in range(1, 14):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    card = Card(suit, rank)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self.cards.append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(card)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(card) for card in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self.cards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]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deck = Deck()		#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덱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객체를 생성한다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print(deck)		#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덱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객체를 출력한다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호출된다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2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일반적인 사람을 나타내는 </a:t>
            </a:r>
            <a:r>
              <a:rPr lang="en-US" altLang="ko-KR" dirty="0"/>
              <a:t>Person </a:t>
            </a:r>
            <a:r>
              <a:rPr lang="ko-KR" altLang="en-US" dirty="0"/>
              <a:t>클래스를 정의한다</a:t>
            </a:r>
            <a:r>
              <a:rPr lang="en-US" altLang="ko-KR" dirty="0"/>
              <a:t>. Person </a:t>
            </a:r>
            <a:r>
              <a:rPr lang="ko-KR" altLang="en-US" dirty="0"/>
              <a:t>클래스를 상속받아서 학생을 나타내는 클래스 </a:t>
            </a:r>
            <a:r>
              <a:rPr lang="en-US" altLang="ko-KR" dirty="0"/>
              <a:t>Student</a:t>
            </a:r>
            <a:r>
              <a:rPr lang="ko-KR" altLang="en-US" dirty="0"/>
              <a:t>와 선생님을 나타내는 클래스 </a:t>
            </a:r>
            <a:r>
              <a:rPr lang="en-US" altLang="ko-KR" dirty="0"/>
              <a:t>Teacher</a:t>
            </a:r>
            <a:r>
              <a:rPr lang="ko-KR" altLang="en-US" dirty="0"/>
              <a:t>를 정의한다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ko-KR" altLang="en-US" dirty="0">
                <a:effectLst/>
              </a:rPr>
              <a:t>학생과 강사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49654" y="3367007"/>
            <a:ext cx="7927382" cy="230832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이름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홍길동</a:t>
            </a:r>
          </a:p>
          <a:p>
            <a:pPr latinLnBrk="1"/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주민번호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=12345678</a:t>
            </a:r>
            <a:endParaRPr lang="ko-KR" altLang="en-US" i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1"/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수강과목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=['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자료구조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']</a:t>
            </a:r>
            <a:endParaRPr lang="ko-KR" altLang="en-US" i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1"/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평점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=0</a:t>
            </a:r>
            <a:endParaRPr lang="ko-KR" altLang="en-US" i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1"/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이름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김철수</a:t>
            </a:r>
          </a:p>
          <a:p>
            <a:pPr latinLnBrk="1"/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주민번호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=123456790</a:t>
            </a:r>
            <a:endParaRPr lang="ko-KR" altLang="en-US" i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1"/>
            <a:r>
              <a:rPr lang="ko-KR" altLang="en-US" i="1" dirty="0" err="1">
                <a:latin typeface="굴림" panose="020B0600000101010101" pitchFamily="50" charset="-127"/>
                <a:ea typeface="굴림" panose="020B0600000101010101" pitchFamily="50" charset="-127"/>
              </a:rPr>
              <a:t>강의과목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=['Python']</a:t>
            </a:r>
            <a:endParaRPr lang="ko-KR" altLang="en-US" i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1"/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월급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=3000000</a:t>
            </a:r>
            <a:endParaRPr lang="ko-KR" altLang="en-US" i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5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362609"/>
            <a:ext cx="7927382" cy="52629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Person: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number):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self.number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number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Student(Person):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UNDERGRADUATE=0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POSTGRADUATE = 1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number,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studentType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__(name, number)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self.studentType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studentType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self.gpa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=0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self.classes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[]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enrollCourse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(self, course):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self.classes.append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(course)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 "\n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="+self.name+ "\n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주민번호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self.number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+\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"\n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수강과목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self.classes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)+ "\n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평점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self.gpa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1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상속의 예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24" y="1949003"/>
            <a:ext cx="6926247" cy="41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1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691083"/>
            <a:ext cx="7927382" cy="50167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Teacher(Person):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number):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__(name, number)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self.courses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[]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self.salary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=3000000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assignTeaching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(self, course):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self.courses.append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(course)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 "\n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="+self.name+ "\n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주민번호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self.number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+\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    "\n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강의과목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self.courses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)+ "\n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월급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="+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self.salary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hong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Student("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"12345678",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Student.UNDERGRADUATE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hong.enrollCourse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자료구조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hong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kim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= Teacher("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김철수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"123456790")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kim.assignTeaching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("Python")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kim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3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은행 계좌를 나타내는 클래스 </a:t>
            </a:r>
            <a:r>
              <a:rPr lang="en-US" altLang="ko-KR" dirty="0" err="1"/>
              <a:t>BankAccount</a:t>
            </a:r>
            <a:r>
              <a:rPr lang="en-US" altLang="ko-KR" dirty="0"/>
              <a:t> </a:t>
            </a:r>
            <a:r>
              <a:rPr lang="ko-KR" altLang="en-US" dirty="0"/>
              <a:t>클래스를 정의한다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ko-KR" altLang="en-US" dirty="0">
                <a:effectLst/>
              </a:rPr>
              <a:t>학생과 강사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9418" y="2889840"/>
            <a:ext cx="7927382" cy="64633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ko-KR" altLang="en-US" i="1" dirty="0"/>
              <a:t>저축예금의 잔액</a:t>
            </a:r>
            <a:r>
              <a:rPr lang="en-US" altLang="ko-KR" i="1" dirty="0"/>
              <a:t>= 10500.0</a:t>
            </a:r>
            <a:endParaRPr lang="ko-KR" altLang="en-US" i="1" dirty="0"/>
          </a:p>
          <a:p>
            <a:pPr latinLnBrk="1"/>
            <a:r>
              <a:rPr lang="ko-KR" altLang="en-US" i="1" dirty="0"/>
              <a:t>당좌예금의 잔액</a:t>
            </a:r>
            <a:r>
              <a:rPr lang="en-US" altLang="ko-KR" i="1" dirty="0"/>
              <a:t>= 1890000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9075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378565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name, number, balance):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balance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self.number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number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withdraw(self,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-= amount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deposit(self,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+= amount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8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35394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SavingsAccount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 name, number, balance,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interest_rate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):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 name, number, balance)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self.interest_rate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interest_rate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set_interest_rate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interest_rate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self.interest_rate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interest_rate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get_interest_rate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self.interest_rate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add_interest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(self):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예금에 이자를 더한다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+=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self.balance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self.interest_rate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378565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CheckingAccount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 name, number, balance):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super().__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 name, number, balance)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self.withdraw_charge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10000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수표 발행 수수료</a:t>
            </a:r>
          </a:p>
          <a:p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withdraw(self, amount):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BankAccount.withdraw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(self, amount +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self.withdraw_charge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SavingsAccount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123456, 10000, 0.05)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a1.add_interest()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저축예금의 잔액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a1.balance)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a2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CheckingAccount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김철수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123457, 2000000)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a2.withdraw(100000)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당좌예금의 잔액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a2.balance)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6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일반적인 운송수단을 나타내는 </a:t>
            </a:r>
            <a:r>
              <a:rPr lang="en-US" altLang="ko-KR" dirty="0"/>
              <a:t>Vehicle </a:t>
            </a:r>
            <a:r>
              <a:rPr lang="ko-KR" altLang="en-US" dirty="0"/>
              <a:t>클래스를 상속받아서 </a:t>
            </a:r>
            <a:r>
              <a:rPr lang="en-US" altLang="ko-KR" dirty="0"/>
              <a:t>Car </a:t>
            </a:r>
            <a:r>
              <a:rPr lang="ko-KR" altLang="en-US" dirty="0"/>
              <a:t>클래스와 </a:t>
            </a:r>
            <a:r>
              <a:rPr lang="en-US" altLang="ko-KR" dirty="0"/>
              <a:t>Truck </a:t>
            </a:r>
            <a:r>
              <a:rPr lang="ko-KR" altLang="en-US" dirty="0"/>
              <a:t>클래스를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en-US" altLang="ko-KR" dirty="0">
                <a:effectLst/>
              </a:rPr>
              <a:t>Vehicle</a:t>
            </a:r>
            <a:r>
              <a:rPr lang="ko-KR" altLang="en-US" dirty="0">
                <a:effectLst/>
              </a:rPr>
              <a:t>와 </a:t>
            </a:r>
            <a:r>
              <a:rPr lang="en-US" altLang="ko-KR" dirty="0">
                <a:effectLst/>
              </a:rPr>
              <a:t>Car, </a:t>
            </a:r>
            <a:r>
              <a:rPr lang="en-US" altLang="ko-KR" dirty="0" smtClean="0">
                <a:effectLst/>
              </a:rPr>
              <a:t>Truck</a:t>
            </a:r>
            <a:endParaRPr lang="ko-KR" altLang="en-US" dirty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9418" y="2889840"/>
            <a:ext cx="7927382" cy="92333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i="1" dirty="0"/>
              <a:t>truck1: </a:t>
            </a:r>
            <a:r>
              <a:rPr lang="ko-KR" altLang="en-US" i="1" dirty="0"/>
              <a:t>트럭을 운전합니다</a:t>
            </a:r>
            <a:r>
              <a:rPr lang="en-US" altLang="ko-KR" i="1" dirty="0"/>
              <a:t>. </a:t>
            </a:r>
            <a:endParaRPr lang="ko-KR" altLang="en-US" i="1" dirty="0"/>
          </a:p>
          <a:p>
            <a:pPr latinLnBrk="1"/>
            <a:r>
              <a:rPr lang="en-US" altLang="ko-KR" i="1" dirty="0"/>
              <a:t>truck2: </a:t>
            </a:r>
            <a:r>
              <a:rPr lang="ko-KR" altLang="en-US" i="1" dirty="0"/>
              <a:t>트럭을 운전합니다</a:t>
            </a:r>
            <a:r>
              <a:rPr lang="en-US" altLang="ko-KR" i="1" dirty="0"/>
              <a:t>. </a:t>
            </a:r>
            <a:endParaRPr lang="ko-KR" altLang="en-US" i="1" dirty="0"/>
          </a:p>
          <a:p>
            <a:pPr latinLnBrk="1"/>
            <a:r>
              <a:rPr lang="en-US" altLang="ko-KR" i="1" dirty="0"/>
              <a:t>car1: </a:t>
            </a:r>
            <a:r>
              <a:rPr lang="ko-KR" altLang="en-US" i="1" dirty="0" err="1"/>
              <a:t>승용자를</a:t>
            </a:r>
            <a:r>
              <a:rPr lang="ko-KR" altLang="en-US" i="1" dirty="0"/>
              <a:t> 운전합니다</a:t>
            </a:r>
            <a:r>
              <a:rPr lang="en-US" altLang="ko-KR" i="1" dirty="0"/>
              <a:t>. 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2655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863671"/>
            <a:ext cx="7927382" cy="255454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Vehicle: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__(self, name):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self.name = name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drive(self):         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raise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NotImplementedError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이것은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추상메소드입니다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stop(self):          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raise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NotImplementedError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이것은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추상메소드입니다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6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1220491"/>
            <a:ext cx="7927382" cy="477053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Car(Vehicle):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drive(self):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'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승용자를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운전합니다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'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stop(self):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'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승용자를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정지합니다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'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class Truck(Vehicle):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drive(self):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트럭을 운전합니다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'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stop(self):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   return '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트럭을 정지합니다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'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cars = [Truck('truck1'), Truck('truck2'),  Car('car1')]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for car in cars: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 car.name + ': ' +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car.drive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8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상속은 다른 클래스를 재사용하는 탁월한 방법이다</a:t>
            </a:r>
            <a:r>
              <a:rPr lang="en-US" altLang="ko-KR" dirty="0"/>
              <a:t>. </a:t>
            </a:r>
            <a:r>
              <a:rPr lang="ko-KR" altLang="en-US" dirty="0"/>
              <a:t>객체와 객체간의 </a:t>
            </a:r>
            <a:r>
              <a:rPr lang="en-US" altLang="ko-KR" dirty="0"/>
              <a:t>is-a </a:t>
            </a:r>
            <a:r>
              <a:rPr lang="ko-KR" altLang="en-US" dirty="0"/>
              <a:t>관계가 성립된다면 상속을 이용하도록 하자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상속을 사용하면 중복된 코드를 줄일 수 있다</a:t>
            </a:r>
            <a:r>
              <a:rPr lang="en-US" altLang="ko-KR" dirty="0"/>
              <a:t>. </a:t>
            </a:r>
            <a:r>
              <a:rPr lang="ko-KR" altLang="en-US" dirty="0"/>
              <a:t>공통적인 코드는 부모 클래스를 작성하여 한 곳으로 모으도록 하자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상속에서는 부모 클래스의 </a:t>
            </a:r>
            <a:r>
              <a:rPr lang="ko-KR" altLang="en-US" dirty="0" err="1"/>
              <a:t>메소드를</a:t>
            </a:r>
            <a:r>
              <a:rPr lang="ko-KR" altLang="en-US" dirty="0"/>
              <a:t> 자식 클래스가 재정의할 수 있다</a:t>
            </a:r>
            <a:r>
              <a:rPr lang="en-US" altLang="ko-KR" dirty="0"/>
              <a:t>. </a:t>
            </a:r>
            <a:r>
              <a:rPr lang="ko-KR" altLang="en-US" dirty="0"/>
              <a:t>이것을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err="1"/>
              <a:t>오버라이딩이라고</a:t>
            </a:r>
            <a:r>
              <a:rPr lang="ko-KR" altLang="en-US" dirty="0"/>
              <a:t>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헥심</a:t>
            </a:r>
            <a:r>
              <a:rPr lang="ko-KR" altLang="en-US" dirty="0" smtClean="0"/>
              <a:t> 정리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7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객체 지향 프로그래밍에서는 상속이 클래스 간의 “</a:t>
            </a:r>
            <a:r>
              <a:rPr lang="en-US" altLang="ko-KR" dirty="0"/>
              <a:t>is-a” </a:t>
            </a:r>
            <a:r>
              <a:rPr lang="ko-KR" altLang="en-US" dirty="0"/>
              <a:t>관계를 생성하는데 사용된다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endParaRPr lang="en-US" altLang="ko-KR" dirty="0" smtClean="0"/>
          </a:p>
          <a:p>
            <a:pPr lvl="1" fontAlgn="base"/>
            <a:r>
              <a:rPr lang="ko-KR" altLang="en-US" dirty="0" smtClean="0"/>
              <a:t>푸들은 </a:t>
            </a:r>
            <a:r>
              <a:rPr lang="ko-KR" altLang="en-US" dirty="0"/>
              <a:t>강아지이다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ko-KR" altLang="en-US" dirty="0"/>
              <a:t>자동차는 차량이다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ko-KR" altLang="en-US" dirty="0"/>
              <a:t>꽃은 식물이다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 fontAlgn="base"/>
            <a:r>
              <a:rPr lang="ko-KR" altLang="en-US" dirty="0"/>
              <a:t>사각형은 모양이다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i="1" dirty="0">
                <a:effectLst/>
              </a:rPr>
              <a:t>상속과 </a:t>
            </a:r>
            <a:r>
              <a:rPr lang="en-US" altLang="ko-KR" i="1" dirty="0">
                <a:effectLst/>
              </a:rPr>
              <a:t>is-a </a:t>
            </a:r>
            <a:r>
              <a:rPr lang="ko-KR" altLang="en-US" i="1" dirty="0" smtClean="0">
                <a:effectLst/>
              </a:rPr>
              <a:t>관계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186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map() </a:t>
            </a:r>
            <a:r>
              <a:rPr lang="ko-KR" altLang="en-US" dirty="0"/>
              <a:t>함수는 </a:t>
            </a:r>
            <a:r>
              <a:rPr lang="ko-KR" altLang="en-US" dirty="0" err="1"/>
              <a:t>반복가능한</a:t>
            </a:r>
            <a:r>
              <a:rPr lang="ko-KR" altLang="en-US" dirty="0"/>
              <a:t> 객체</a:t>
            </a:r>
            <a:r>
              <a:rPr lang="en-US" altLang="ko-KR" dirty="0"/>
              <a:t>(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  <a:r>
              <a:rPr lang="ko-KR" altLang="en-US" dirty="0"/>
              <a:t>의 각 항목에 주어진 함수를 적용한 </a:t>
            </a:r>
            <a:r>
              <a:rPr lang="ko-KR" altLang="en-US" dirty="0" smtClean="0"/>
              <a:t>후</a:t>
            </a:r>
            <a:r>
              <a:rPr lang="en-US" altLang="ko-KR" dirty="0" smtClean="0"/>
              <a:t>,</a:t>
            </a:r>
            <a:r>
              <a:rPr lang="ko-KR" altLang="en-US" dirty="0" smtClean="0"/>
              <a:t> 결과를 </a:t>
            </a:r>
            <a:r>
              <a:rPr lang="ko-KR" altLang="en-US" dirty="0"/>
              <a:t>반환한다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def</a:t>
            </a:r>
            <a:r>
              <a:rPr lang="en-US" altLang="ko-KR" dirty="0"/>
              <a:t> square(n):</a:t>
            </a:r>
          </a:p>
          <a:p>
            <a:r>
              <a:rPr lang="en-US" altLang="ko-KR" dirty="0" smtClean="0"/>
              <a:t>	return </a:t>
            </a:r>
            <a:r>
              <a:rPr lang="en-US" altLang="ko-KR" dirty="0"/>
              <a:t>n*n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mylist</a:t>
            </a:r>
            <a:r>
              <a:rPr lang="en-US" altLang="ko-KR" dirty="0" smtClean="0"/>
              <a:t> </a:t>
            </a:r>
            <a:r>
              <a:rPr lang="en-US" altLang="ko-KR" dirty="0"/>
              <a:t>= [1, 2, 3, 4, 5]</a:t>
            </a:r>
          </a:p>
          <a:p>
            <a:r>
              <a:rPr lang="en-US" altLang="ko-KR" dirty="0"/>
              <a:t>result = list(map(square, </a:t>
            </a:r>
            <a:r>
              <a:rPr lang="en-US" altLang="ko-KR" dirty="0" err="1"/>
              <a:t>mylist</a:t>
            </a:r>
            <a:r>
              <a:rPr lang="en-US" altLang="ko-KR" dirty="0"/>
              <a:t>))</a:t>
            </a:r>
          </a:p>
          <a:p>
            <a:r>
              <a:rPr lang="en-US" altLang="ko-KR" dirty="0"/>
              <a:t>print(result)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683" y="4589261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[1, 4, 9, 16, 25]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087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>
                <a:solidFill>
                  <a:schemeClr val="bg1"/>
                </a:solidFill>
              </a:rPr>
              <a:t>파이썬에는</a:t>
            </a:r>
            <a:r>
              <a:rPr lang="ko-KR" altLang="en-US" sz="1600" dirty="0">
                <a:solidFill>
                  <a:schemeClr val="bg1"/>
                </a:solidFill>
              </a:rPr>
              <a:t> 어떤 객체에도 적용이 가능한 내장 함수가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en-US" altLang="ko-KR" sz="1600" dirty="0" err="1">
                <a:solidFill>
                  <a:schemeClr val="bg1"/>
                </a:solidFill>
              </a:rPr>
              <a:t>len</a:t>
            </a:r>
            <a:r>
              <a:rPr lang="en-US" altLang="ko-KR" sz="1600" dirty="0">
                <a:solidFill>
                  <a:schemeClr val="bg1"/>
                </a:solidFill>
              </a:rPr>
              <a:t>()</a:t>
            </a:r>
            <a:r>
              <a:rPr lang="ko-KR" altLang="en-US" sz="1600" dirty="0">
                <a:solidFill>
                  <a:schemeClr val="bg1"/>
                </a:solidFill>
              </a:rPr>
              <a:t>나 </a:t>
            </a:r>
            <a:r>
              <a:rPr lang="en-US" altLang="ko-KR" sz="1600" dirty="0">
                <a:solidFill>
                  <a:schemeClr val="bg1"/>
                </a:solidFill>
              </a:rPr>
              <a:t>max()</a:t>
            </a:r>
            <a:r>
              <a:rPr lang="ko-KR" altLang="en-US" sz="1600" dirty="0">
                <a:solidFill>
                  <a:schemeClr val="bg1"/>
                </a:solidFill>
              </a:rPr>
              <a:t>와 같은 함수들을 잘 사용하면 </a:t>
            </a:r>
            <a:r>
              <a:rPr lang="ko-KR" altLang="en-US" sz="1600" dirty="0" smtClean="0">
                <a:solidFill>
                  <a:schemeClr val="bg1"/>
                </a:solidFill>
              </a:rPr>
              <a:t>프로그래밍이 </a:t>
            </a:r>
            <a:r>
              <a:rPr lang="ko-KR" altLang="en-US" sz="1600" dirty="0">
                <a:solidFill>
                  <a:schemeClr val="bg1"/>
                </a:solidFill>
              </a:rPr>
              <a:t>쉬워진다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클래스를 </a:t>
            </a:r>
            <a:r>
              <a:rPr lang="ko-KR" altLang="en-US" sz="1600" dirty="0">
                <a:solidFill>
                  <a:schemeClr val="bg1"/>
                </a:solidFill>
              </a:rPr>
              <a:t>정의할 때 </a:t>
            </a:r>
            <a:r>
              <a:rPr lang="en-US" altLang="ko-KR" sz="1600" dirty="0">
                <a:solidFill>
                  <a:schemeClr val="bg1"/>
                </a:solidFill>
              </a:rPr>
              <a:t>(self)</a:t>
            </a:r>
            <a:r>
              <a:rPr lang="ko-KR" altLang="en-US" sz="1600" dirty="0">
                <a:solidFill>
                  <a:schemeClr val="bg1"/>
                </a:solidFill>
              </a:rPr>
              <a:t>와 </a:t>
            </a:r>
            <a:r>
              <a:rPr lang="en-US" altLang="ko-KR" sz="1600" dirty="0">
                <a:solidFill>
                  <a:schemeClr val="bg1"/>
                </a:solidFill>
              </a:rPr>
              <a:t>(self)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메소드만</a:t>
            </a:r>
            <a:r>
              <a:rPr lang="ko-KR" altLang="en-US" sz="1600" dirty="0">
                <a:solidFill>
                  <a:schemeClr val="bg1"/>
                </a:solidFill>
              </a:rPr>
              <a:t> 정의하면 </a:t>
            </a:r>
            <a:r>
              <a:rPr lang="ko-KR" altLang="en-US" sz="1600" dirty="0" err="1">
                <a:solidFill>
                  <a:schemeClr val="bg1"/>
                </a:solidFill>
              </a:rPr>
              <a:t>이터레이터가</a:t>
            </a:r>
            <a:r>
              <a:rPr lang="ko-KR" altLang="en-US" sz="1600" dirty="0">
                <a:solidFill>
                  <a:schemeClr val="bg1"/>
                </a:solidFill>
              </a:rPr>
              <a:t> 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</a:rPr>
              <a:t>이터레이터는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for </a:t>
            </a:r>
            <a:r>
              <a:rPr lang="ko-KR" altLang="en-US" sz="1600" dirty="0" smtClean="0">
                <a:solidFill>
                  <a:schemeClr val="bg1"/>
                </a:solidFill>
              </a:rPr>
              <a:t>루프에서 </a:t>
            </a:r>
            <a:r>
              <a:rPr lang="ko-KR" altLang="en-US" sz="1600" dirty="0">
                <a:solidFill>
                  <a:schemeClr val="bg1"/>
                </a:solidFill>
              </a:rPr>
              <a:t>사용할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연산자 </a:t>
            </a:r>
            <a:r>
              <a:rPr lang="ko-KR" altLang="en-US" sz="1600" dirty="0">
                <a:solidFill>
                  <a:schemeClr val="bg1"/>
                </a:solidFill>
              </a:rPr>
              <a:t>오버로딩은 </a:t>
            </a:r>
            <a:r>
              <a:rPr lang="en-US" altLang="ko-KR" sz="1600" dirty="0">
                <a:solidFill>
                  <a:schemeClr val="bg1"/>
                </a:solidFill>
              </a:rPr>
              <a:t>+</a:t>
            </a:r>
            <a:r>
              <a:rPr lang="ko-KR" altLang="en-US" sz="1600" dirty="0">
                <a:solidFill>
                  <a:schemeClr val="bg1"/>
                </a:solidFill>
              </a:rPr>
              <a:t>나 </a:t>
            </a:r>
            <a:r>
              <a:rPr lang="en-US" altLang="ko-KR" sz="1600" dirty="0">
                <a:solidFill>
                  <a:schemeClr val="bg1"/>
                </a:solidFill>
              </a:rPr>
              <a:t>–</a:t>
            </a:r>
            <a:r>
              <a:rPr lang="ko-KR" altLang="en-US" sz="1600" dirty="0">
                <a:solidFill>
                  <a:schemeClr val="bg1"/>
                </a:solidFill>
              </a:rPr>
              <a:t>와 같은 연산자들을 클래스에 맞추어서 다시 정의하는 것이다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연산자에 해당되는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메소드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예를 들어서 </a:t>
            </a:r>
            <a:r>
              <a:rPr lang="en-US" altLang="ko-KR" sz="1600" dirty="0">
                <a:solidFill>
                  <a:schemeClr val="bg1"/>
                </a:solidFill>
              </a:rPr>
              <a:t>__add__(self, other))</a:t>
            </a:r>
            <a:r>
              <a:rPr lang="ko-KR" altLang="en-US" sz="1600" dirty="0">
                <a:solidFill>
                  <a:schemeClr val="bg1"/>
                </a:solidFill>
              </a:rPr>
              <a:t>를 클래스 안에서 정의하면 된다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상속의 예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08560"/>
            <a:ext cx="80200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상속 구현하기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0" y="2008374"/>
            <a:ext cx="7925355" cy="36068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24" y="4328604"/>
            <a:ext cx="2422136" cy="24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1697" y="863449"/>
            <a:ext cx="7927382" cy="56323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# </a:t>
            </a:r>
            <a:r>
              <a:rPr lang="ko-KR" altLang="en-US" dirty="0"/>
              <a:t>일반적인 자동차를 나타내는 클래스이다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class Car: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make, model, color,  price):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self.make</a:t>
            </a:r>
            <a:r>
              <a:rPr lang="en-US" altLang="ko-KR" dirty="0"/>
              <a:t> = make			# </a:t>
            </a:r>
            <a:r>
              <a:rPr lang="ko-KR" altLang="en-US" dirty="0"/>
              <a:t>메이커</a:t>
            </a:r>
          </a:p>
          <a:p>
            <a:r>
              <a:rPr lang="ko-KR" altLang="en-US" dirty="0"/>
              <a:t>		</a:t>
            </a:r>
            <a:r>
              <a:rPr lang="en-US" altLang="ko-KR" dirty="0" err="1"/>
              <a:t>self.model</a:t>
            </a:r>
            <a:r>
              <a:rPr lang="en-US" altLang="ko-KR" dirty="0"/>
              <a:t> = model		# </a:t>
            </a:r>
            <a:r>
              <a:rPr lang="ko-KR" altLang="en-US" dirty="0"/>
              <a:t>모델</a:t>
            </a:r>
          </a:p>
          <a:p>
            <a:r>
              <a:rPr lang="ko-KR" altLang="en-US" dirty="0"/>
              <a:t>		</a:t>
            </a:r>
            <a:r>
              <a:rPr lang="en-US" altLang="ko-KR" dirty="0" err="1"/>
              <a:t>self.color</a:t>
            </a:r>
            <a:r>
              <a:rPr lang="en-US" altLang="ko-KR" dirty="0"/>
              <a:t> = color		# </a:t>
            </a:r>
            <a:r>
              <a:rPr lang="ko-KR" altLang="en-US" dirty="0"/>
              <a:t>자동차의 색상</a:t>
            </a:r>
          </a:p>
          <a:p>
            <a:r>
              <a:rPr lang="ko-KR" altLang="en-US" dirty="0"/>
              <a:t>		</a:t>
            </a:r>
            <a:r>
              <a:rPr lang="en-US" altLang="ko-KR" dirty="0" err="1"/>
              <a:t>self.price</a:t>
            </a:r>
            <a:r>
              <a:rPr lang="en-US" altLang="ko-KR" dirty="0"/>
              <a:t> = price		# </a:t>
            </a:r>
            <a:r>
              <a:rPr lang="ko-KR" altLang="en-US" dirty="0"/>
              <a:t>자동차의 가격</a:t>
            </a:r>
          </a:p>
          <a:p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setMake</a:t>
            </a:r>
            <a:r>
              <a:rPr lang="en-US" altLang="ko-KR" dirty="0"/>
              <a:t>(self, make):	# </a:t>
            </a:r>
            <a:r>
              <a:rPr lang="ko-KR" altLang="en-US" dirty="0"/>
              <a:t>설정자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		</a:t>
            </a:r>
            <a:r>
              <a:rPr lang="en-US" altLang="ko-KR" dirty="0" err="1"/>
              <a:t>self.make</a:t>
            </a:r>
            <a:r>
              <a:rPr lang="en-US" altLang="ko-KR" dirty="0"/>
              <a:t> = make</a:t>
            </a:r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getMake</a:t>
            </a:r>
            <a:r>
              <a:rPr lang="en-US" altLang="ko-KR" dirty="0"/>
              <a:t>(self):		# </a:t>
            </a:r>
            <a:r>
              <a:rPr lang="ko-KR" altLang="en-US" dirty="0" err="1"/>
              <a:t>접근자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endParaRPr lang="ko-KR" altLang="en-US" dirty="0"/>
          </a:p>
          <a:p>
            <a:r>
              <a:rPr lang="ko-KR" altLang="en-US" dirty="0"/>
              <a:t>		</a:t>
            </a:r>
            <a:r>
              <a:rPr lang="en-US" altLang="ko-KR" dirty="0"/>
              <a:t>return </a:t>
            </a:r>
            <a:r>
              <a:rPr lang="en-US" altLang="ko-KR" dirty="0" err="1"/>
              <a:t>self.make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	# </a:t>
            </a:r>
            <a:r>
              <a:rPr lang="ko-KR" altLang="en-US" dirty="0"/>
              <a:t>차량에 대한 정보를 문자열로 요약하여서 반환한다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getDesc</a:t>
            </a:r>
            <a:r>
              <a:rPr lang="en-US" altLang="ko-KR" dirty="0"/>
              <a:t>(self):</a:t>
            </a:r>
          </a:p>
          <a:p>
            <a:r>
              <a:rPr lang="en-US" altLang="ko-KR" dirty="0"/>
              <a:t>		return "</a:t>
            </a:r>
            <a:r>
              <a:rPr lang="ko-KR" altLang="en-US" dirty="0"/>
              <a:t>차량 </a:t>
            </a:r>
            <a:r>
              <a:rPr lang="en-US" altLang="ko-KR" dirty="0"/>
              <a:t>=("+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self.make</a:t>
            </a:r>
            <a:r>
              <a:rPr lang="en-US" altLang="ko-KR" dirty="0"/>
              <a:t>)+","+\</a:t>
            </a:r>
          </a:p>
          <a:p>
            <a:r>
              <a:rPr lang="en-US" altLang="ko-KR" dirty="0"/>
              <a:t>                                       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self.model</a:t>
            </a:r>
            <a:r>
              <a:rPr lang="en-US" altLang="ko-KR" dirty="0"/>
              <a:t>)+","+\</a:t>
            </a:r>
          </a:p>
          <a:p>
            <a:r>
              <a:rPr lang="en-US" altLang="ko-KR" dirty="0"/>
              <a:t>                                       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self.color</a:t>
            </a:r>
            <a:r>
              <a:rPr lang="en-US" altLang="ko-KR" dirty="0"/>
              <a:t>)+","+\</a:t>
            </a:r>
          </a:p>
          <a:p>
            <a:r>
              <a:rPr lang="en-US" altLang="ko-KR" dirty="0"/>
              <a:t>                                       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self.price</a:t>
            </a:r>
            <a:r>
              <a:rPr lang="en-US" altLang="ko-KR" dirty="0"/>
              <a:t>)+")"</a:t>
            </a:r>
          </a:p>
        </p:txBody>
      </p:sp>
    </p:spTree>
    <p:extLst>
      <p:ext uri="{BB962C8B-B14F-4D97-AF65-F5344CB8AC3E}">
        <p14:creationId xmlns:p14="http://schemas.microsoft.com/office/powerpoint/2010/main" val="395912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3390</TotalTime>
  <Words>2655</Words>
  <Application>Microsoft Office PowerPoint</Application>
  <PresentationFormat>화면 슬라이드 쇼(4:3)</PresentationFormat>
  <Paragraphs>599</Paragraphs>
  <Slides>62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63" baseType="lpstr">
      <vt:lpstr>가을</vt:lpstr>
      <vt:lpstr>12장 상속 </vt:lpstr>
      <vt:lpstr>학습 목표</vt:lpstr>
      <vt:lpstr>이번 장에서 만들 프로그램</vt:lpstr>
      <vt:lpstr>상속 </vt:lpstr>
      <vt:lpstr>상속의 예</vt:lpstr>
      <vt:lpstr>상속과 is-a 관계</vt:lpstr>
      <vt:lpstr>상속의 예</vt:lpstr>
      <vt:lpstr>상속 구현하기</vt:lpstr>
      <vt:lpstr>예제</vt:lpstr>
      <vt:lpstr>예제 p.551</vt:lpstr>
      <vt:lpstr>예제</vt:lpstr>
      <vt:lpstr>왜 상속을 사용하는가?</vt:lpstr>
      <vt:lpstr>부모 클래스의 생성자 호출</vt:lpstr>
      <vt:lpstr>생성자를 호출하지 않으면 오류</vt:lpstr>
      <vt:lpstr>생성자를 호출하지 않으면 오류 p.556</vt:lpstr>
      <vt:lpstr>type()과 isinstance() 함수 </vt:lpstr>
      <vt:lpstr>type()과 isinstance() 함수 </vt:lpstr>
      <vt:lpstr>private 멤버 부모 클래스</vt:lpstr>
      <vt:lpstr>다중 상속 p.558</vt:lpstr>
      <vt:lpstr>다중 상속의 예p</vt:lpstr>
      <vt:lpstr>메소드 오버라이딩 p.560</vt:lpstr>
      <vt:lpstr>예제</vt:lpstr>
      <vt:lpstr>예제</vt:lpstr>
      <vt:lpstr>Lab: Bank 클래스 p.562 </vt:lpstr>
      <vt:lpstr>Solution</vt:lpstr>
      <vt:lpstr>Lab: 직원과 매니저 p.563</vt:lpstr>
      <vt:lpstr>Solution</vt:lpstr>
      <vt:lpstr>Lab: 은행 계좌</vt:lpstr>
      <vt:lpstr>Solution</vt:lpstr>
      <vt:lpstr>Solution</vt:lpstr>
      <vt:lpstr>Solution</vt:lpstr>
      <vt:lpstr>다형성</vt:lpstr>
      <vt:lpstr>다형성의 예</vt:lpstr>
      <vt:lpstr>상속과 다형성 p.565</vt:lpstr>
      <vt:lpstr>상속과 다형성</vt:lpstr>
      <vt:lpstr>내장 함수와 다형성</vt:lpstr>
      <vt:lpstr>object 클래스</vt:lpstr>
      <vt:lpstr>object 클래스의 메소드</vt:lpstr>
      <vt:lpstr>__repr__() 메소드</vt:lpstr>
      <vt:lpstr>__str__() 메소드</vt:lpstr>
      <vt:lpstr>클래스 관계: 상속</vt:lpstr>
      <vt:lpstr>클래스 관계:구성</vt:lpstr>
      <vt:lpstr>Is-a vs has-a</vt:lpstr>
      <vt:lpstr>예</vt:lpstr>
      <vt:lpstr>Lab: Card와 Deck</vt:lpstr>
      <vt:lpstr>Solution</vt:lpstr>
      <vt:lpstr>Solution</vt:lpstr>
      <vt:lpstr>Lab: 학생과 강사 </vt:lpstr>
      <vt:lpstr>Solution</vt:lpstr>
      <vt:lpstr>Solution</vt:lpstr>
      <vt:lpstr>Lab: 학생과 강사 </vt:lpstr>
      <vt:lpstr>Solution</vt:lpstr>
      <vt:lpstr>Solution</vt:lpstr>
      <vt:lpstr>Solution</vt:lpstr>
      <vt:lpstr>Lab: Vehicle와 Car, Truck</vt:lpstr>
      <vt:lpstr>Solution</vt:lpstr>
      <vt:lpstr>Solution</vt:lpstr>
      <vt:lpstr>헥심 정리</vt:lpstr>
      <vt:lpstr>Q &amp; A</vt:lpstr>
      <vt:lpstr>map() 함수 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user</cp:lastModifiedBy>
  <cp:revision>1054</cp:revision>
  <dcterms:created xsi:type="dcterms:W3CDTF">2007-06-29T06:43:39Z</dcterms:created>
  <dcterms:modified xsi:type="dcterms:W3CDTF">2023-05-22T12:21:19Z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