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4"/>
  </p:notesMasterIdLst>
  <p:handoutMasterIdLst>
    <p:handoutMasterId r:id="rId75"/>
  </p:handoutMasterIdLst>
  <p:sldIdLst>
    <p:sldId id="256" r:id="rId2"/>
    <p:sldId id="331" r:id="rId3"/>
    <p:sldId id="332" r:id="rId4"/>
    <p:sldId id="411" r:id="rId5"/>
    <p:sldId id="413" r:id="rId6"/>
    <p:sldId id="412" r:id="rId7"/>
    <p:sldId id="458" r:id="rId8"/>
    <p:sldId id="459" r:id="rId9"/>
    <p:sldId id="460" r:id="rId10"/>
    <p:sldId id="461" r:id="rId11"/>
    <p:sldId id="462" r:id="rId12"/>
    <p:sldId id="414" r:id="rId13"/>
    <p:sldId id="415" r:id="rId14"/>
    <p:sldId id="463" r:id="rId15"/>
    <p:sldId id="464" r:id="rId16"/>
    <p:sldId id="465" r:id="rId17"/>
    <p:sldId id="467" r:id="rId18"/>
    <p:sldId id="468" r:id="rId19"/>
    <p:sldId id="469" r:id="rId20"/>
    <p:sldId id="471" r:id="rId21"/>
    <p:sldId id="472" r:id="rId22"/>
    <p:sldId id="470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1" r:id="rId41"/>
    <p:sldId id="490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10" r:id="rId60"/>
    <p:sldId id="511" r:id="rId61"/>
    <p:sldId id="512" r:id="rId62"/>
    <p:sldId id="513" r:id="rId63"/>
    <p:sldId id="514" r:id="rId64"/>
    <p:sldId id="515" r:id="rId65"/>
    <p:sldId id="516" r:id="rId66"/>
    <p:sldId id="517" r:id="rId67"/>
    <p:sldId id="518" r:id="rId68"/>
    <p:sldId id="519" r:id="rId69"/>
    <p:sldId id="520" r:id="rId70"/>
    <p:sldId id="521" r:id="rId71"/>
    <p:sldId id="330" r:id="rId72"/>
    <p:sldId id="305" r:id="rId7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CC"/>
    <a:srgbClr val="CCFFCC"/>
    <a:srgbClr val="008000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장  </a:t>
            </a:r>
            <a:r>
              <a:rPr lang="ko-KR" altLang="en-US" dirty="0" err="1" smtClean="0"/>
              <a:t>반복문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횟수 반복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횟수 반복은 반복을 시작하기 전에 반복의 횟수를 미리 아는 경우에 </a:t>
            </a:r>
            <a:r>
              <a:rPr lang="ko-KR" altLang="en-US" dirty="0" smtClean="0"/>
              <a:t>사용한다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91" y="2606983"/>
            <a:ext cx="41338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반복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 반복은 특정한 조건이 만족되는 동안 계속 반복한다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97" y="2331359"/>
            <a:ext cx="42291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프로그램에 반복 구조가 필요한 이유는 무엇인가</a:t>
            </a:r>
            <a:r>
              <a:rPr lang="en-US" altLang="ko-KR" dirty="0"/>
              <a:t>?</a:t>
            </a:r>
          </a:p>
          <a:p>
            <a:r>
              <a:rPr lang="ko-KR" altLang="en-US" dirty="0" smtClean="0"/>
              <a:t>반복 </a:t>
            </a:r>
            <a:r>
              <a:rPr lang="ko-KR" altLang="en-US" dirty="0"/>
              <a:t>구조에는 </a:t>
            </a:r>
            <a:r>
              <a:rPr lang="en-US" altLang="ko-KR" dirty="0" smtClean="0"/>
              <a:t>________</a:t>
            </a:r>
            <a:r>
              <a:rPr lang="ko-KR" altLang="en-US" dirty="0" smtClean="0"/>
              <a:t>반복과</a:t>
            </a:r>
            <a:r>
              <a:rPr lang="en-US" altLang="ko-KR" dirty="0"/>
              <a:t>, </a:t>
            </a:r>
            <a:r>
              <a:rPr lang="en-US" altLang="ko-KR" dirty="0" smtClean="0"/>
              <a:t>___________</a:t>
            </a:r>
            <a:r>
              <a:rPr lang="ko-KR" altLang="en-US" dirty="0" smtClean="0"/>
              <a:t>반복이 </a:t>
            </a:r>
            <a:r>
              <a:rPr lang="ko-KR" altLang="en-US" dirty="0"/>
              <a:t>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조건 </a:t>
            </a:r>
            <a:r>
              <a:rPr lang="ko-KR" altLang="en-US" dirty="0"/>
              <a:t>반복과 횟수 반복을 설명해보자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리스트란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항목들을 저장하는 자료 구조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35" y="1921553"/>
            <a:ext cx="5991225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48" y="3959903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 err="1"/>
              <a:t>slist</a:t>
            </a:r>
            <a:r>
              <a:rPr lang="en-US" altLang="ko-KR" dirty="0"/>
              <a:t> = [ "</a:t>
            </a:r>
            <a:r>
              <a:rPr lang="ko-KR" altLang="en-US" dirty="0"/>
              <a:t>영어</a:t>
            </a:r>
            <a:r>
              <a:rPr lang="en-US" altLang="ko-KR" dirty="0"/>
              <a:t>", "</a:t>
            </a:r>
            <a:r>
              <a:rPr lang="ko-KR" altLang="en-US" dirty="0"/>
              <a:t>수학</a:t>
            </a:r>
            <a:r>
              <a:rPr lang="en-US" altLang="ko-KR" dirty="0"/>
              <a:t>", "</a:t>
            </a:r>
            <a:r>
              <a:rPr lang="ko-KR" altLang="en-US" dirty="0"/>
              <a:t>사회</a:t>
            </a:r>
            <a:r>
              <a:rPr lang="en-US" altLang="ko-KR" dirty="0"/>
              <a:t>", "</a:t>
            </a:r>
            <a:r>
              <a:rPr lang="ko-KR" altLang="en-US" dirty="0"/>
              <a:t>과학</a:t>
            </a:r>
            <a:r>
              <a:rPr lang="en-US" altLang="ko-KR" dirty="0"/>
              <a:t>" ]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4572471"/>
            <a:ext cx="5300939" cy="15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리스트에 동적으로 항목 </a:t>
            </a:r>
            <a:r>
              <a:rPr lang="ko-KR" altLang="en-US" dirty="0" smtClean="0"/>
              <a:t>추가 </a:t>
            </a:r>
            <a:r>
              <a:rPr lang="en-US" altLang="ko-KR" dirty="0" smtClean="0"/>
              <a:t>p161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66198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list = []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공백 리스트를 생성한다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list.append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(1)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리스트에 정수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추가한다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list.append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(2)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리스트에 정수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추가한다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list.append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(6)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리스트에 정수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6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추가한다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list.append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(3)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리스트에 정수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추가한다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print(list)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리스트를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207275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[1, 2, 6, 3]</a:t>
            </a:r>
          </a:p>
        </p:txBody>
      </p:sp>
    </p:spTree>
    <p:extLst>
      <p:ext uri="{BB962C8B-B14F-4D97-AF65-F5344CB8AC3E}">
        <p14:creationId xmlns:p14="http://schemas.microsoft.com/office/powerpoint/2010/main" val="424846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리스트의 인덱스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인덱스는 </a:t>
            </a:r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ko-KR" altLang="en-US" dirty="0" smtClean="0"/>
              <a:t>시작한다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첫 번째 항목의 인덱스는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이고 두 번째 항목의 인덱스는 </a:t>
            </a:r>
            <a:r>
              <a:rPr lang="en-US" altLang="ko-KR" dirty="0" smtClean="0"/>
              <a:t>1, </a:t>
            </a:r>
            <a:r>
              <a:rPr lang="ko-KR" altLang="en-US" dirty="0" smtClean="0"/>
              <a:t>세 번째 항목의 번호는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인 것이다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49" y="4227573"/>
            <a:ext cx="5991225" cy="1971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03" y="3008463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slist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영어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수학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과학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]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slist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[0]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영어			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리스트의 첫 번째 항목을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2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항목 변경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48" y="1664358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slist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[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영어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수학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과학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]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slist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[-1] 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컴퓨터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slist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48" y="2855540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['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국사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', '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수학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', '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사회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', '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컴퓨터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']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1" y="3605872"/>
            <a:ext cx="6619875" cy="18002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23" y="3443947"/>
            <a:ext cx="59912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9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[ 1, 2, 3, 4, 5 ]</a:t>
            </a:r>
            <a:r>
              <a:rPr lang="ko-KR" altLang="en-US" dirty="0"/>
              <a:t>를 저장하는 리스트 </a:t>
            </a:r>
            <a:r>
              <a:rPr lang="en-US" altLang="ko-KR" dirty="0" err="1"/>
              <a:t>myList</a:t>
            </a:r>
            <a:r>
              <a:rPr lang="ko-KR" altLang="en-US" dirty="0"/>
              <a:t>를 생성해보자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myList</a:t>
            </a:r>
            <a:r>
              <a:rPr lang="ko-KR" altLang="en-US" dirty="0"/>
              <a:t>의 첫 번째 항목을 </a:t>
            </a:r>
            <a:r>
              <a:rPr lang="en-US" altLang="ko-KR" dirty="0"/>
              <a:t>0</a:t>
            </a:r>
            <a:r>
              <a:rPr lang="ko-KR" altLang="en-US" dirty="0"/>
              <a:t>으로 변경해보자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myList</a:t>
            </a:r>
            <a:r>
              <a:rPr lang="ko-KR" altLang="en-US" dirty="0"/>
              <a:t>의 마지막 항목을 </a:t>
            </a:r>
            <a:r>
              <a:rPr lang="en-US" altLang="ko-KR" dirty="0"/>
              <a:t>9</a:t>
            </a:r>
            <a:r>
              <a:rPr lang="ko-KR" altLang="en-US" dirty="0"/>
              <a:t>로 변경해보자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횟수 제어 반복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9379" y="1466919"/>
            <a:ext cx="8020050" cy="36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000" y="5155937"/>
            <a:ext cx="7790807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방문을 환영합니다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방문을 환영합니다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방문을 환영합니다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방문을 환영합니다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방문을 환영합니다</a:t>
            </a:r>
            <a:r>
              <a:rPr lang="en-US" altLang="ko-KR" dirty="0"/>
              <a:t>!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07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횟수 제어 반복의 이해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61668" y="1626833"/>
            <a:ext cx="476315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 err="1"/>
              <a:t>반복문의</a:t>
            </a:r>
            <a:r>
              <a:rPr lang="ko-KR" altLang="en-US" dirty="0"/>
              <a:t> 필요성을 이해한다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b="1" dirty="0"/>
              <a:t>for</a:t>
            </a:r>
            <a:r>
              <a:rPr lang="ko-KR" altLang="en-US" dirty="0"/>
              <a:t> 문을 사용하여 정해진 횟수만큼 반복하는 방법을 학습한다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range() </a:t>
            </a:r>
            <a:r>
              <a:rPr lang="ko-KR" altLang="en-US" dirty="0"/>
              <a:t>함수를 이해하고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b="1" dirty="0"/>
              <a:t>while</a:t>
            </a:r>
            <a:r>
              <a:rPr lang="ko-KR" altLang="en-US" dirty="0"/>
              <a:t> 문을 사용하여 조건으로 반복하는 방법을 학습한다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중첩 </a:t>
            </a:r>
            <a:r>
              <a:rPr lang="ko-KR" altLang="en-US" dirty="0" err="1"/>
              <a:t>반복문의</a:t>
            </a:r>
            <a:r>
              <a:rPr lang="ko-KR" altLang="en-US" dirty="0"/>
              <a:t> 개념을 이해한다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무한 루프가 사용되는 환경을 이해한다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1" y="4310171"/>
            <a:ext cx="2939433" cy="17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 코드의 출력을 쓰시오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nn-NO" altLang="ko-KR" dirty="0" smtClean="0"/>
              <a:t>	for </a:t>
            </a:r>
            <a:r>
              <a:rPr lang="nn-NO" altLang="ko-KR" dirty="0"/>
              <a:t>i in [9, 8, 7, 6, 5] :</a:t>
            </a:r>
          </a:p>
          <a:p>
            <a:pPr marL="0" indent="0">
              <a:buNone/>
            </a:pPr>
            <a:r>
              <a:rPr lang="en-US" altLang="ko-KR" dirty="0" smtClean="0"/>
              <a:t>		print</a:t>
            </a:r>
            <a:r>
              <a:rPr lang="en-US" altLang="ko-KR" dirty="0"/>
              <a:t>("</a:t>
            </a:r>
            <a:r>
              <a:rPr lang="en-US" altLang="ko-KR" dirty="0" err="1"/>
              <a:t>i</a:t>
            </a:r>
            <a:r>
              <a:rPr lang="en-US" altLang="ko-KR" dirty="0"/>
              <a:t>=", </a:t>
            </a:r>
            <a:r>
              <a:rPr lang="en-US" altLang="ko-KR" dirty="0" err="1"/>
              <a:t>i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range()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range() </a:t>
            </a:r>
            <a:r>
              <a:rPr lang="ko-KR" altLang="en-US" dirty="0"/>
              <a:t>함수로 반복 횟수를 전달하면 </a:t>
            </a:r>
            <a:r>
              <a:rPr lang="en-US" altLang="ko-KR" dirty="0"/>
              <a:t>range() </a:t>
            </a:r>
            <a:r>
              <a:rPr lang="ko-KR" altLang="en-US" dirty="0"/>
              <a:t>함수가 자동으로 순차적인 </a:t>
            </a:r>
            <a:r>
              <a:rPr lang="ko-KR" altLang="en-US" dirty="0" smtClean="0"/>
              <a:t>정수들을 생성해준다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5" y="2438400"/>
            <a:ext cx="8010525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444" y="5791200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&gt;&gt;&gt;list(range(5))</a:t>
            </a:r>
          </a:p>
          <a:p>
            <a:r>
              <a:rPr lang="en-US" altLang="ko-KR" dirty="0" smtClean="0"/>
              <a:t>[0, 1, 2, 3, 4]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63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89" y="5080255"/>
            <a:ext cx="5494630" cy="16283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range() </a:t>
            </a:r>
            <a:r>
              <a:rPr lang="ko-KR" altLang="en-US" dirty="0" smtClean="0"/>
              <a:t>함수의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이해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8848" y="1587993"/>
            <a:ext cx="800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2" y="1664358"/>
            <a:ext cx="667979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range(1, 6, 1):</a:t>
            </a:r>
          </a:p>
          <a:p>
            <a:r>
              <a:rPr lang="en-US" altLang="ko-KR" dirty="0" smtClean="0"/>
              <a:t>	print(</a:t>
            </a:r>
            <a:r>
              <a:rPr lang="en-US" altLang="ko-KR" dirty="0" err="1" smtClean="0"/>
              <a:t>i</a:t>
            </a:r>
            <a:r>
              <a:rPr lang="en-US" altLang="ko-KR" dirty="0"/>
              <a:t>, end=" ")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252" y="2507023"/>
            <a:ext cx="667979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1 2 3 4 5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252" y="4040779"/>
            <a:ext cx="667979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range(10, 0, -1):</a:t>
            </a:r>
          </a:p>
          <a:p>
            <a:r>
              <a:rPr lang="en-US" altLang="ko-KR" dirty="0" smtClean="0"/>
              <a:t>	print(</a:t>
            </a:r>
            <a:r>
              <a:rPr lang="en-US" altLang="ko-KR" dirty="0" err="1" smtClean="0"/>
              <a:t>i</a:t>
            </a:r>
            <a:r>
              <a:rPr lang="en-US" altLang="ko-KR" dirty="0"/>
              <a:t>, end=" ")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252" y="4832367"/>
            <a:ext cx="667979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10 9 8 7 6 5 4 3 2 1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순서도: 천공 테이프 7"/>
          <p:cNvSpPr/>
          <p:nvPr/>
        </p:nvSpPr>
        <p:spPr>
          <a:xfrm>
            <a:off x="834501" y="1664358"/>
            <a:ext cx="870012" cy="842665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간격 지정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3480" y="1762390"/>
            <a:ext cx="71021" cy="109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천공 테이프 9"/>
          <p:cNvSpPr/>
          <p:nvPr/>
        </p:nvSpPr>
        <p:spPr>
          <a:xfrm>
            <a:off x="905522" y="3989702"/>
            <a:ext cx="870012" cy="842665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역순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34501" y="4087734"/>
            <a:ext cx="71021" cy="109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89689" y="19413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</a:t>
            </a:r>
            <a:r>
              <a:rPr lang="ko-KR" altLang="en-US" dirty="0" smtClean="0"/>
              <a:t>줄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바뀌지 않음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98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p167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2" y="1664358"/>
            <a:ext cx="6679796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sum = 0</a:t>
            </a:r>
          </a:p>
          <a:p>
            <a:pPr latinLnBrk="1"/>
            <a:r>
              <a:rPr lang="en-US" altLang="ko-KR" dirty="0"/>
              <a:t>n = 10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range(1, n+1) :				</a:t>
            </a:r>
          </a:p>
          <a:p>
            <a:pPr latinLnBrk="1"/>
            <a:r>
              <a:rPr lang="en-US" altLang="ko-KR" dirty="0"/>
              <a:t>	sum = sum + </a:t>
            </a:r>
            <a:r>
              <a:rPr lang="en-US" altLang="ko-KR" dirty="0" err="1"/>
              <a:t>i</a:t>
            </a:r>
            <a:endParaRPr lang="en-US" altLang="ko-KR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합</a:t>
            </a:r>
            <a:r>
              <a:rPr lang="en-US" altLang="ko-KR" dirty="0"/>
              <a:t>=", sum)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252" y="3286943"/>
            <a:ext cx="667979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합</a:t>
            </a:r>
            <a:r>
              <a:rPr lang="en-US" altLang="ko-KR" dirty="0"/>
              <a:t>= 55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6252" y="4040779"/>
            <a:ext cx="667979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nn-NO" altLang="ko-KR" b="1" dirty="0"/>
              <a:t>for</a:t>
            </a:r>
            <a:r>
              <a:rPr lang="nn-NO" altLang="ko-KR" dirty="0"/>
              <a:t> i in range(1, 6) :				</a:t>
            </a:r>
          </a:p>
          <a:p>
            <a:pPr latinLnBrk="1"/>
            <a:r>
              <a:rPr lang="nn-NO" altLang="ko-KR" dirty="0"/>
              <a:t>	</a:t>
            </a:r>
            <a:r>
              <a:rPr lang="nn-NO" altLang="ko-KR" b="1" dirty="0"/>
              <a:t>print</a:t>
            </a:r>
            <a:r>
              <a:rPr lang="nn-NO" altLang="ko-KR" dirty="0"/>
              <a:t>("9 *", i, "=", 9*i)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252" y="4832367"/>
            <a:ext cx="6679796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9 </a:t>
            </a:r>
            <a:r>
              <a:rPr lang="en-US" altLang="ko-KR" dirty="0"/>
              <a:t>* 1 = 9</a:t>
            </a:r>
            <a:endParaRPr lang="ko-KR" altLang="en-US" dirty="0"/>
          </a:p>
          <a:p>
            <a:r>
              <a:rPr lang="en-US" altLang="ko-KR" dirty="0"/>
              <a:t>9 * 2 = 18</a:t>
            </a:r>
            <a:endParaRPr lang="ko-KR" altLang="en-US" dirty="0"/>
          </a:p>
          <a:p>
            <a:r>
              <a:rPr lang="en-US" altLang="ko-KR" dirty="0"/>
              <a:t>9 * 3 = 27</a:t>
            </a:r>
            <a:endParaRPr lang="ko-KR" altLang="en-US" dirty="0"/>
          </a:p>
          <a:p>
            <a:r>
              <a:rPr lang="en-US" altLang="ko-KR" dirty="0"/>
              <a:t>9 * 4 = 36</a:t>
            </a:r>
            <a:endParaRPr lang="ko-KR" altLang="en-US" dirty="0"/>
          </a:p>
          <a:p>
            <a:r>
              <a:rPr lang="en-US" altLang="ko-KR" dirty="0"/>
              <a:t>9 * 5 = 45</a:t>
            </a:r>
            <a:endParaRPr lang="ko-KR" altLang="en-US" dirty="0"/>
          </a:p>
        </p:txBody>
      </p:sp>
      <p:sp>
        <p:nvSpPr>
          <p:cNvPr id="8" name="순서도: 천공 테이프 7"/>
          <p:cNvSpPr/>
          <p:nvPr/>
        </p:nvSpPr>
        <p:spPr>
          <a:xfrm>
            <a:off x="834501" y="1664358"/>
            <a:ext cx="870012" cy="842665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부터 </a:t>
            </a:r>
            <a:r>
              <a:rPr lang="en-US" altLang="ko-KR" sz="14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n</a:t>
            </a:r>
            <a:r>
              <a:rPr lang="ko-KR" altLang="en-US" sz="14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까지의 합</a:t>
            </a:r>
            <a:endParaRPr lang="ko-KR" altLang="en-US" sz="14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3480" y="1762390"/>
            <a:ext cx="71021" cy="109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천공 테이프 9"/>
          <p:cNvSpPr/>
          <p:nvPr/>
        </p:nvSpPr>
        <p:spPr>
          <a:xfrm>
            <a:off x="905522" y="3989702"/>
            <a:ext cx="870012" cy="842665"/>
          </a:xfrm>
          <a:prstGeom prst="flowChartPunchedTap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구구단 출력</a:t>
            </a:r>
            <a:endParaRPr lang="ko-KR" altLang="en-US" sz="14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34501" y="4087734"/>
            <a:ext cx="71021" cy="1096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22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다음 </a:t>
            </a:r>
            <a:r>
              <a:rPr lang="ko-KR" altLang="en-US" dirty="0"/>
              <a:t>코드의 출력을 쓰시오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range(1, 5, 1) :</a:t>
            </a:r>
          </a:p>
          <a:p>
            <a:pPr marL="0" indent="0" fontAlgn="base">
              <a:buNone/>
            </a:pPr>
            <a:r>
              <a:rPr lang="en-US" altLang="ko-KR" dirty="0"/>
              <a:t>		</a:t>
            </a:r>
            <a:r>
              <a:rPr lang="en-US" altLang="ko-KR" b="1" dirty="0"/>
              <a:t>print</a:t>
            </a:r>
            <a:r>
              <a:rPr lang="en-US" altLang="ko-KR" dirty="0"/>
              <a:t>(2*</a:t>
            </a:r>
            <a:r>
              <a:rPr lang="en-US" altLang="ko-KR" dirty="0" err="1"/>
              <a:t>i</a:t>
            </a:r>
            <a:r>
              <a:rPr lang="en-US" altLang="ko-KR" dirty="0"/>
              <a:t>)</a:t>
            </a:r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다음 코드의 출력을 쓰시오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range(10, 0, -2) :</a:t>
            </a:r>
          </a:p>
          <a:p>
            <a:pPr marL="0" indent="0" fontAlgn="base">
              <a:buNone/>
            </a:pPr>
            <a:r>
              <a:rPr lang="en-US" altLang="ko-KR" dirty="0"/>
              <a:t>		</a:t>
            </a:r>
            <a:r>
              <a:rPr lang="en-US" altLang="ko-KR" b="1" dirty="0"/>
              <a:t>print</a:t>
            </a:r>
            <a:r>
              <a:rPr lang="en-US" altLang="ko-KR" dirty="0"/>
              <a:t>("Student" +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))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팩토리얼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b="1" dirty="0"/>
              <a:t>for</a:t>
            </a:r>
            <a:r>
              <a:rPr lang="ko-KR" altLang="en-US" dirty="0"/>
              <a:t>문을 이용하여서 </a:t>
            </a:r>
            <a:r>
              <a:rPr lang="ko-KR" altLang="en-US" dirty="0" err="1"/>
              <a:t>팩토리얼을</a:t>
            </a:r>
            <a:r>
              <a:rPr lang="ko-KR" altLang="en-US" dirty="0"/>
              <a:t> 계산해보자</a:t>
            </a:r>
            <a:r>
              <a:rPr lang="en-US" altLang="ko-KR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458" y="2301522"/>
            <a:ext cx="667979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정수를 </a:t>
            </a:r>
            <a:r>
              <a:rPr lang="ko-KR" altLang="en-US" dirty="0" err="1"/>
              <a:t>입력하시오</a:t>
            </a:r>
            <a:r>
              <a:rPr lang="en-US" altLang="ko-KR" dirty="0"/>
              <a:t>: 10</a:t>
            </a:r>
            <a:endParaRPr lang="ko-KR" altLang="en-US" dirty="0"/>
          </a:p>
          <a:p>
            <a:r>
              <a:rPr lang="en-US" altLang="ko-KR" dirty="0"/>
              <a:t>10!</a:t>
            </a:r>
            <a:r>
              <a:rPr lang="ko-KR" altLang="en-US" dirty="0"/>
              <a:t>은 </a:t>
            </a:r>
            <a:r>
              <a:rPr lang="en-US" altLang="ko-KR" dirty="0"/>
              <a:t>3628800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79" y="3100895"/>
            <a:ext cx="46386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 err="1"/>
              <a:t>팩토리얼</a:t>
            </a:r>
            <a:r>
              <a:rPr lang="en-US" altLang="ko-KR" dirty="0"/>
              <a:t> </a:t>
            </a:r>
            <a:r>
              <a:rPr lang="ko-KR" altLang="en-US" dirty="0"/>
              <a:t>계산하기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48" y="1664358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n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정수를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  <a:endParaRPr lang="ko-KR" altLang="en-US" dirty="0"/>
          </a:p>
          <a:p>
            <a:pPr latinLnBrk="1"/>
            <a:r>
              <a:rPr lang="en-US" altLang="ko-KR" dirty="0"/>
              <a:t>fact = 1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range(1, n+1):		</a:t>
            </a:r>
          </a:p>
          <a:p>
            <a:pPr latinLnBrk="1"/>
            <a:r>
              <a:rPr lang="en-US" altLang="ko-KR" dirty="0"/>
              <a:t>	fact = fact * </a:t>
            </a:r>
            <a:r>
              <a:rPr lang="en-US" altLang="ko-KR" dirty="0" err="1"/>
              <a:t>i</a:t>
            </a:r>
            <a:endParaRPr lang="en-US" altLang="ko-KR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(n, "!</a:t>
            </a:r>
            <a:r>
              <a:rPr lang="ko-KR" altLang="en-US" dirty="0"/>
              <a:t>은</a:t>
            </a:r>
            <a:r>
              <a:rPr lang="en-US" altLang="ko-KR" dirty="0"/>
              <a:t>", fact, "</a:t>
            </a:r>
            <a:r>
              <a:rPr lang="ko-KR" altLang="en-US" dirty="0"/>
              <a:t>이다</a:t>
            </a:r>
            <a:r>
              <a:rPr lang="en-US" altLang="ko-KR" dirty="0"/>
              <a:t>.")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389236"/>
            <a:ext cx="8048625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911" y="32175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145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도전문제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팩토리얼을</a:t>
            </a:r>
            <a:r>
              <a:rPr lang="ko-KR" altLang="en-US" dirty="0" smtClean="0"/>
              <a:t> </a:t>
            </a:r>
            <a:r>
              <a:rPr lang="ko-KR" altLang="en-US" dirty="0"/>
              <a:t>거꾸로 계산해보자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	n</a:t>
            </a:r>
            <a:r>
              <a:rPr lang="en-US" altLang="ko-KR" dirty="0"/>
              <a:t>! = n×(n-1)×……×2×1</a:t>
            </a:r>
          </a:p>
          <a:p>
            <a:pPr marL="0" indent="0">
              <a:buNone/>
            </a:pPr>
            <a:r>
              <a:rPr lang="ko-KR" altLang="en-US" dirty="0" smtClean="0"/>
              <a:t>앞의 </a:t>
            </a:r>
            <a:r>
              <a:rPr lang="ko-KR" altLang="en-US" dirty="0"/>
              <a:t>프로그램을 어떻게 수정하여야 하는가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45" y="3302493"/>
            <a:ext cx="2153378" cy="25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en-US" altLang="ko-KR" dirty="0"/>
              <a:t>n-</a:t>
            </a:r>
            <a:r>
              <a:rPr lang="ko-KR" altLang="en-US" dirty="0"/>
              <a:t>각형 그리기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 smtClean="0"/>
              <a:t>터틀</a:t>
            </a:r>
            <a:r>
              <a:rPr lang="ko-KR" altLang="en-US" dirty="0" smtClean="0"/>
              <a:t> 그래픽에서 사용자로부터 </a:t>
            </a:r>
            <a:r>
              <a:rPr lang="ko-KR" altLang="en-US" dirty="0"/>
              <a:t>정수 </a:t>
            </a:r>
            <a:r>
              <a:rPr lang="en-US" altLang="ko-KR" dirty="0"/>
              <a:t>n</a:t>
            </a:r>
            <a:r>
              <a:rPr lang="ko-KR" altLang="en-US" dirty="0"/>
              <a:t>을 받아서 </a:t>
            </a:r>
            <a:r>
              <a:rPr lang="en-US" altLang="ko-KR" dirty="0"/>
              <a:t>n-</a:t>
            </a:r>
            <a:r>
              <a:rPr lang="ko-KR" altLang="en-US" dirty="0"/>
              <a:t>각형을 그리는 프로그램을 </a:t>
            </a:r>
            <a:r>
              <a:rPr lang="ko-KR" altLang="en-US" dirty="0" smtClean="0"/>
              <a:t>작성해보자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99" y="2544332"/>
            <a:ext cx="7357322" cy="21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7" y="1835189"/>
            <a:ext cx="8322549" cy="211537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100 </a:t>
            </a:r>
            <a:r>
              <a:rPr lang="ko-KR" altLang="en-US" dirty="0"/>
              <a:t>사이의 숫자를 </a:t>
            </a:r>
            <a:r>
              <a:rPr lang="ko-KR" altLang="en-US" dirty="0" err="1"/>
              <a:t>맞추시오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50</a:t>
            </a:r>
            <a:endParaRPr lang="ko-KR" altLang="en-US" dirty="0"/>
          </a:p>
          <a:p>
            <a:r>
              <a:rPr lang="ko-KR" altLang="en-US" dirty="0"/>
              <a:t>너무 낮음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75</a:t>
            </a:r>
            <a:endParaRPr lang="ko-KR" altLang="en-US" dirty="0"/>
          </a:p>
          <a:p>
            <a:r>
              <a:rPr lang="ko-KR" altLang="en-US" dirty="0"/>
              <a:t>너무 낮음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89</a:t>
            </a:r>
            <a:endParaRPr lang="ko-KR" altLang="en-US" dirty="0"/>
          </a:p>
          <a:p>
            <a:r>
              <a:rPr lang="ko-KR" altLang="en-US" dirty="0"/>
              <a:t>축하합니다</a:t>
            </a:r>
            <a:r>
              <a:rPr lang="en-US" altLang="ko-KR" dirty="0"/>
              <a:t>. </a:t>
            </a:r>
            <a:r>
              <a:rPr lang="ko-KR" altLang="en-US" dirty="0" err="1"/>
              <a:t>시도횟수</a:t>
            </a:r>
            <a:r>
              <a:rPr lang="en-US" altLang="ko-KR" dirty="0"/>
              <a:t>= 3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_x401603312" descr="EMB00003d4055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35" y="4149648"/>
            <a:ext cx="2050742" cy="2357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20220480" descr="EMB00003d4055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2" y="4149648"/>
            <a:ext cx="2458738" cy="23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n-</a:t>
            </a:r>
            <a:r>
              <a:rPr lang="ko-KR" altLang="en-US" dirty="0"/>
              <a:t>각형 그리기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6448" y="1664358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import</a:t>
            </a:r>
            <a:r>
              <a:rPr lang="en-US" altLang="ko-KR" dirty="0"/>
              <a:t> turtle</a:t>
            </a:r>
          </a:p>
          <a:p>
            <a:pPr latinLnBrk="1"/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t.shape</a:t>
            </a:r>
            <a:r>
              <a:rPr lang="en-US" altLang="ko-KR" dirty="0"/>
              <a:t>("turtle</a:t>
            </a:r>
            <a:r>
              <a:rPr lang="en-US" altLang="ko-KR" dirty="0" smtClean="0"/>
              <a:t>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 = </a:t>
            </a:r>
            <a:r>
              <a:rPr lang="en-US" altLang="ko-KR" dirty="0" err="1"/>
              <a:t>turtle.textinput</a:t>
            </a:r>
            <a:r>
              <a:rPr lang="en-US" altLang="ko-KR" dirty="0"/>
              <a:t>("", "</a:t>
            </a:r>
            <a:r>
              <a:rPr lang="ko-KR" altLang="en-US" dirty="0" err="1"/>
              <a:t>몇각형을</a:t>
            </a:r>
            <a:r>
              <a:rPr lang="ko-KR" altLang="en-US" dirty="0"/>
              <a:t> 원하시나요</a:t>
            </a:r>
            <a:r>
              <a:rPr lang="en-US" altLang="ko-KR" dirty="0"/>
              <a:t>?:")</a:t>
            </a:r>
            <a:endParaRPr lang="ko-KR" altLang="en-US" dirty="0"/>
          </a:p>
          <a:p>
            <a:pPr latinLnBrk="1"/>
            <a:r>
              <a:rPr lang="en-US" altLang="ko-KR" dirty="0"/>
              <a:t>n=</a:t>
            </a:r>
            <a:r>
              <a:rPr lang="en-US" altLang="ko-KR" dirty="0" err="1"/>
              <a:t>int</a:t>
            </a:r>
            <a:r>
              <a:rPr lang="en-US" altLang="ko-KR" dirty="0"/>
              <a:t>(s)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for</a:t>
            </a:r>
            <a:r>
              <a:rPr lang="en-US" altLang="ko-KR" dirty="0" smtClean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range(n):</a:t>
            </a:r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t.</a:t>
            </a:r>
            <a:r>
              <a:rPr lang="en-US" altLang="ko-KR" b="1" dirty="0" err="1" smtClean="0"/>
              <a:t>for</a:t>
            </a:r>
            <a:r>
              <a:rPr lang="en-US" altLang="ko-KR" dirty="0" err="1" smtClean="0"/>
              <a:t>ward</a:t>
            </a:r>
            <a:r>
              <a:rPr lang="en-US" altLang="ko-KR" dirty="0" smtClean="0"/>
              <a:t>(100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t.left</a:t>
            </a:r>
            <a:r>
              <a:rPr lang="en-US" altLang="ko-KR" dirty="0" smtClean="0"/>
              <a:t>(360/n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err="1" smtClean="0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2488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방정식의 해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3</a:t>
            </a:r>
            <a:r>
              <a:rPr lang="ko-KR" altLang="en-US" dirty="0"/>
              <a:t>차 방정식이나 </a:t>
            </a:r>
            <a:r>
              <a:rPr lang="en-US" altLang="ko-KR" dirty="0"/>
              <a:t>4</a:t>
            </a:r>
            <a:r>
              <a:rPr lang="ko-KR" altLang="en-US" dirty="0"/>
              <a:t>차</a:t>
            </a:r>
            <a:r>
              <a:rPr lang="en-US" altLang="ko-KR" dirty="0"/>
              <a:t>, 5</a:t>
            </a:r>
            <a:r>
              <a:rPr lang="ko-KR" altLang="en-US" dirty="0"/>
              <a:t>차 방정식인 경우에 어떻게 해를 계산할 것인가</a:t>
            </a:r>
            <a:r>
              <a:rPr lang="en-US" altLang="ko-KR" dirty="0"/>
              <a:t>? </a:t>
            </a:r>
            <a:r>
              <a:rPr lang="ko-KR" altLang="en-US" dirty="0"/>
              <a:t>이런 경우에 사용할 수 있는 방법이 수치 해석적인 방법이다</a:t>
            </a:r>
            <a:r>
              <a:rPr lang="en-US" altLang="ko-KR" dirty="0"/>
              <a:t>. </a:t>
            </a:r>
            <a:r>
              <a:rPr lang="ko-KR" altLang="en-US" dirty="0"/>
              <a:t>즉 프로그램으로 해를 계산하는 것이다</a:t>
            </a:r>
            <a:r>
              <a:rPr lang="en-US" altLang="ko-KR" dirty="0"/>
              <a:t>. </a:t>
            </a:r>
            <a:r>
              <a:rPr lang="ko-KR" altLang="en-US" dirty="0"/>
              <a:t>프로그램은 매우 빠르게 반복할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216" y="5349359"/>
            <a:ext cx="7528264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방정식의 해는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1.62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41" y="3286125"/>
            <a:ext cx="1971675" cy="5619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44" y="2586184"/>
            <a:ext cx="37814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3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664358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COUNT = 100</a:t>
            </a:r>
          </a:p>
          <a:p>
            <a:pPr latinLnBrk="1"/>
            <a:r>
              <a:rPr lang="en-US" altLang="ko-KR" dirty="0"/>
              <a:t>START = 1.0</a:t>
            </a:r>
          </a:p>
          <a:p>
            <a:pPr latinLnBrk="1"/>
            <a:r>
              <a:rPr lang="en-US" altLang="ko-KR" dirty="0"/>
              <a:t>END = 2.0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range(COUNT):</a:t>
            </a:r>
          </a:p>
          <a:p>
            <a:pPr latinLnBrk="1"/>
            <a:r>
              <a:rPr lang="en-US" altLang="ko-KR" dirty="0"/>
              <a:t>    x = START + </a:t>
            </a:r>
            <a:r>
              <a:rPr lang="en-US" altLang="ko-KR" dirty="0" err="1"/>
              <a:t>i</a:t>
            </a:r>
            <a:r>
              <a:rPr lang="en-US" altLang="ko-KR" dirty="0"/>
              <a:t>*((END-START)/COUNT)</a:t>
            </a:r>
          </a:p>
          <a:p>
            <a:pPr latinLnBrk="1"/>
            <a:r>
              <a:rPr lang="en-US" altLang="ko-KR" dirty="0"/>
              <a:t>    f = (x**2 -x -1)</a:t>
            </a:r>
          </a:p>
          <a:p>
            <a:pPr latinLnBrk="1"/>
            <a:r>
              <a:rPr lang="en-US" altLang="ko-KR" dirty="0"/>
              <a:t>    if abs(f-0.0) &lt; 0.01 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방정식의 해는 </a:t>
            </a:r>
            <a:r>
              <a:rPr lang="en-US" altLang="ko-KR" dirty="0"/>
              <a:t>", x)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4630681"/>
            <a:ext cx="8007150" cy="13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4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제어 반복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 제어 반복은 어떤 조건이 만족 되는 동안 </a:t>
            </a:r>
            <a:r>
              <a:rPr lang="ko-KR" altLang="en-US" dirty="0" smtClean="0"/>
              <a:t>반복한다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00" y="2319291"/>
            <a:ext cx="5746303" cy="31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제어 반복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22221"/>
            <a:ext cx="80105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9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money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TARGET = 2000			# </a:t>
            </a:r>
            <a:r>
              <a:rPr lang="ko-KR" altLang="en-US" dirty="0"/>
              <a:t>목표 금액</a:t>
            </a:r>
          </a:p>
          <a:p>
            <a:pPr latinLnBrk="1"/>
            <a:r>
              <a:rPr lang="en-US" altLang="ko-KR" dirty="0"/>
              <a:t>money = 1000			# </a:t>
            </a:r>
            <a:r>
              <a:rPr lang="ko-KR" altLang="en-US" dirty="0"/>
              <a:t>초기 자금</a:t>
            </a:r>
          </a:p>
          <a:p>
            <a:pPr latinLnBrk="1"/>
            <a:r>
              <a:rPr lang="en-US" altLang="ko-KR" dirty="0"/>
              <a:t>year = 0			# </a:t>
            </a:r>
            <a:r>
              <a:rPr lang="ko-KR" altLang="en-US" dirty="0"/>
              <a:t>연도</a:t>
            </a:r>
          </a:p>
          <a:p>
            <a:pPr latinLnBrk="1"/>
            <a:r>
              <a:rPr lang="en-US" altLang="ko-KR" dirty="0"/>
              <a:t>rate = 0.07			# </a:t>
            </a:r>
            <a:r>
              <a:rPr lang="ko-KR" altLang="en-US" dirty="0"/>
              <a:t>이자율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# </a:t>
            </a:r>
            <a:r>
              <a:rPr lang="ko-KR" altLang="en-US" dirty="0"/>
              <a:t>현재 금액이 목표 금액보다 작으면 반복한다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b="1" dirty="0"/>
              <a:t>while</a:t>
            </a:r>
            <a:r>
              <a:rPr lang="en-US" altLang="ko-KR" dirty="0"/>
              <a:t> money &lt; TARGET :</a:t>
            </a:r>
          </a:p>
          <a:p>
            <a:pPr latinLnBrk="1"/>
            <a:r>
              <a:rPr lang="en-US" altLang="ko-KR" dirty="0"/>
              <a:t>	money = money + money * rate</a:t>
            </a:r>
          </a:p>
          <a:p>
            <a:pPr latinLnBrk="1"/>
            <a:r>
              <a:rPr lang="en-US" altLang="ko-KR" dirty="0"/>
              <a:t>	year = year + 1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 smtClean="0"/>
              <a:t>(year</a:t>
            </a:r>
            <a:r>
              <a:rPr lang="en-US" altLang="ko-KR" dirty="0"/>
              <a:t>, "</a:t>
            </a:r>
            <a:r>
              <a:rPr lang="ko-KR" altLang="en-US" dirty="0"/>
              <a:t>년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500027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11 </a:t>
            </a:r>
            <a:r>
              <a:rPr lang="ko-KR" altLang="en-US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831039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 제어 반복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7205" y="1600200"/>
            <a:ext cx="584454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10</a:t>
            </a:r>
            <a:r>
              <a:rPr lang="ko-KR" altLang="en-US" dirty="0"/>
              <a:t>까지의 합 </a:t>
            </a:r>
            <a:r>
              <a:rPr lang="ko-KR" altLang="en-US" dirty="0" smtClean="0"/>
              <a:t>계산하기 </a:t>
            </a:r>
            <a:r>
              <a:rPr lang="en-US" altLang="ko-KR" dirty="0" smtClean="0"/>
              <a:t>sum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제어 변수를 선언한다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 err="1"/>
              <a:t>i</a:t>
            </a:r>
            <a:r>
              <a:rPr lang="en-US" altLang="ko-KR" dirty="0"/>
              <a:t> = 1</a:t>
            </a:r>
          </a:p>
          <a:p>
            <a:pPr latinLnBrk="1"/>
            <a:r>
              <a:rPr lang="en-US" altLang="ko-KR" dirty="0"/>
              <a:t>sum = 0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#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값이 </a:t>
            </a:r>
            <a:r>
              <a:rPr lang="en-US" altLang="ko-KR" dirty="0"/>
              <a:t>10</a:t>
            </a:r>
            <a:r>
              <a:rPr lang="ko-KR" altLang="en-US" dirty="0"/>
              <a:t>보다 작으면 반복</a:t>
            </a:r>
          </a:p>
          <a:p>
            <a:pPr latinLnBrk="1"/>
            <a:r>
              <a:rPr lang="en-US" altLang="ko-KR" b="1" dirty="0"/>
              <a:t>while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&lt;= 10 :</a:t>
            </a:r>
          </a:p>
          <a:p>
            <a:pPr latinLnBrk="1"/>
            <a:r>
              <a:rPr lang="en-US" altLang="ko-KR" dirty="0"/>
              <a:t>	sum = sum + </a:t>
            </a:r>
            <a:r>
              <a:rPr lang="en-US" altLang="ko-KR" dirty="0" err="1"/>
              <a:t>i</a:t>
            </a:r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i</a:t>
            </a:r>
            <a:r>
              <a:rPr lang="en-US" altLang="ko-KR" dirty="0"/>
              <a:t> = </a:t>
            </a:r>
            <a:r>
              <a:rPr lang="en-US" altLang="ko-KR" dirty="0" err="1"/>
              <a:t>i</a:t>
            </a:r>
            <a:r>
              <a:rPr lang="en-US" altLang="ko-KR" dirty="0"/>
              <a:t> + 1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합계는</a:t>
            </a:r>
            <a:r>
              <a:rPr lang="en-US" altLang="ko-KR" dirty="0"/>
              <a:t>", sum)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982516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합계는 </a:t>
            </a:r>
            <a:r>
              <a:rPr lang="en-US" altLang="ko-KR" dirty="0"/>
              <a:t>55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31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else</a:t>
            </a:r>
            <a:r>
              <a:rPr lang="ko-KR" altLang="en-US" dirty="0"/>
              <a:t>가 있는 </a:t>
            </a:r>
            <a:r>
              <a:rPr lang="en-US" altLang="ko-KR" dirty="0"/>
              <a:t>while </a:t>
            </a:r>
            <a:r>
              <a:rPr lang="ko-KR" altLang="en-US" dirty="0" smtClean="0"/>
              <a:t>루프 </a:t>
            </a:r>
            <a:r>
              <a:rPr lang="en-US" altLang="ko-KR" dirty="0" smtClean="0"/>
              <a:t>else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i</a:t>
            </a:r>
            <a:r>
              <a:rPr lang="en-US" altLang="ko-KR" dirty="0"/>
              <a:t> = 0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while</a:t>
            </a:r>
            <a:r>
              <a:rPr lang="en-US" altLang="ko-KR" dirty="0" smtClean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&lt; 3:</a:t>
            </a:r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/>
              <a:t>("</a:t>
            </a:r>
            <a:r>
              <a:rPr lang="ko-KR" altLang="en-US" dirty="0"/>
              <a:t>루프 안쪽</a:t>
            </a:r>
            <a:r>
              <a:rPr lang="en-US" altLang="ko-KR" dirty="0"/>
              <a:t>")</a:t>
            </a:r>
            <a:endParaRPr lang="ko-KR" altLang="en-US" dirty="0"/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i</a:t>
            </a:r>
            <a:r>
              <a:rPr lang="en-US" altLang="ko-KR" dirty="0"/>
              <a:t> + 1</a:t>
            </a:r>
          </a:p>
          <a:p>
            <a:pPr latinLnBrk="1"/>
            <a:r>
              <a:rPr lang="en-US" altLang="ko-KR" b="1" dirty="0"/>
              <a:t>else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/>
              <a:t>("</a:t>
            </a:r>
            <a:r>
              <a:rPr lang="en-US" altLang="ko-KR" b="1" dirty="0"/>
              <a:t>else</a:t>
            </a:r>
            <a:r>
              <a:rPr lang="en-US" altLang="ko-KR" dirty="0"/>
              <a:t> </a:t>
            </a:r>
            <a:r>
              <a:rPr lang="ko-KR" altLang="en-US" dirty="0"/>
              <a:t>부분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988217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루프 안쪽</a:t>
            </a:r>
          </a:p>
          <a:p>
            <a:r>
              <a:rPr lang="ko-KR" altLang="en-US" dirty="0"/>
              <a:t>루프 안쪽</a:t>
            </a:r>
          </a:p>
          <a:p>
            <a:r>
              <a:rPr lang="ko-KR" altLang="en-US" dirty="0"/>
              <a:t>루프 안쪽</a:t>
            </a:r>
          </a:p>
          <a:p>
            <a:r>
              <a:rPr lang="en-US" altLang="ko-KR" dirty="0"/>
              <a:t>else </a:t>
            </a:r>
            <a:r>
              <a:rPr lang="ko-KR" altLang="en-US" dirty="0"/>
              <a:t>부분</a:t>
            </a:r>
          </a:p>
        </p:txBody>
      </p:sp>
    </p:spTree>
    <p:extLst>
      <p:ext uri="{BB962C8B-B14F-4D97-AF65-F5344CB8AC3E}">
        <p14:creationId xmlns:p14="http://schemas.microsoft.com/office/powerpoint/2010/main" val="3577104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무한 반복 </a:t>
            </a:r>
            <a:r>
              <a:rPr lang="ko-KR" altLang="en-US" dirty="0" smtClean="0"/>
              <a:t>오류 </a:t>
            </a:r>
            <a:r>
              <a:rPr lang="en-US" altLang="ko-KR" dirty="0" smtClean="0"/>
              <a:t>inf_loop1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무한 루프의 예</a:t>
            </a:r>
          </a:p>
          <a:p>
            <a:pPr latinLnBrk="1"/>
            <a:r>
              <a:rPr lang="en-US" altLang="ko-KR" dirty="0" err="1"/>
              <a:t>i</a:t>
            </a:r>
            <a:r>
              <a:rPr lang="en-US" altLang="ko-KR" dirty="0"/>
              <a:t> = </a:t>
            </a:r>
            <a:r>
              <a:rPr lang="en-US" altLang="ko-KR" dirty="0" smtClean="0"/>
              <a:t>0</a:t>
            </a:r>
          </a:p>
          <a:p>
            <a:pPr latinLnBrk="1"/>
            <a:endParaRPr lang="ko-KR" altLang="en-US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변수 </a:t>
            </a:r>
            <a:r>
              <a:rPr lang="en-US" altLang="ko-KR" dirty="0" err="1"/>
              <a:t>i</a:t>
            </a:r>
            <a:r>
              <a:rPr lang="ko-KR" altLang="en-US" dirty="0" err="1"/>
              <a:t>를</a:t>
            </a:r>
            <a:r>
              <a:rPr lang="ko-KR" altLang="en-US" dirty="0"/>
              <a:t> 증가시키는 부분이 없어서 </a:t>
            </a:r>
            <a:r>
              <a:rPr lang="ko-KR" altLang="en-US" dirty="0" err="1"/>
              <a:t>무한루프가</a:t>
            </a:r>
            <a:r>
              <a:rPr lang="ko-KR" altLang="en-US" dirty="0"/>
              <a:t> 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b="1" dirty="0"/>
              <a:t>while</a:t>
            </a:r>
            <a:r>
              <a:rPr lang="ko-KR" altLang="en-US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&lt; 10 :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("Hello!")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988217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Hello!</a:t>
            </a:r>
          </a:p>
          <a:p>
            <a:r>
              <a:rPr lang="en-US" altLang="ko-KR" dirty="0"/>
              <a:t>Hello!</a:t>
            </a:r>
          </a:p>
          <a:p>
            <a:r>
              <a:rPr lang="en-US" altLang="ko-KR" dirty="0"/>
              <a:t>Hello!</a:t>
            </a:r>
          </a:p>
          <a:p>
            <a:r>
              <a:rPr lang="en-US" altLang="ko-K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135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제어문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3737" y="1752600"/>
            <a:ext cx="79914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en-US" altLang="ko-KR" b="1" dirty="0"/>
              <a:t>if</a:t>
            </a:r>
            <a:r>
              <a:rPr lang="ko-KR" altLang="en-US" dirty="0"/>
              <a:t> 문과 </a:t>
            </a:r>
            <a:r>
              <a:rPr lang="en-US" altLang="ko-KR" b="1" dirty="0"/>
              <a:t>while</a:t>
            </a:r>
            <a:r>
              <a:rPr lang="ko-KR" altLang="en-US" dirty="0"/>
              <a:t> 문을 비교하여 보라</a:t>
            </a:r>
            <a:r>
              <a:rPr lang="en-US" altLang="ko-KR" dirty="0"/>
              <a:t>. </a:t>
            </a:r>
            <a:r>
              <a:rPr lang="ko-KR" altLang="en-US" dirty="0"/>
              <a:t>조건식이 같다면 어떻게 동작하는가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en-US" altLang="ko-KR" b="1" dirty="0"/>
              <a:t>for</a:t>
            </a:r>
            <a:r>
              <a:rPr lang="ko-KR" altLang="en-US" dirty="0"/>
              <a:t> 문과 </a:t>
            </a:r>
            <a:r>
              <a:rPr lang="en-US" altLang="ko-KR" b="1" dirty="0"/>
              <a:t>while</a:t>
            </a:r>
            <a:r>
              <a:rPr lang="ko-KR" altLang="en-US" dirty="0"/>
              <a:t> 문을 비교해보자</a:t>
            </a:r>
            <a:r>
              <a:rPr lang="en-US" altLang="ko-KR" dirty="0"/>
              <a:t>. </a:t>
            </a:r>
            <a:r>
              <a:rPr lang="ko-KR" altLang="en-US" dirty="0"/>
              <a:t>어떤 경우에 </a:t>
            </a:r>
            <a:r>
              <a:rPr lang="en-US" altLang="ko-KR" b="1" dirty="0"/>
              <a:t>for</a:t>
            </a:r>
            <a:r>
              <a:rPr lang="ko-KR" altLang="en-US" dirty="0"/>
              <a:t> 문을 사용하는 것이 좋은가</a:t>
            </a:r>
            <a:r>
              <a:rPr lang="en-US" altLang="ko-KR" dirty="0"/>
              <a:t>? </a:t>
            </a:r>
            <a:r>
              <a:rPr lang="ko-KR" altLang="en-US" dirty="0"/>
              <a:t>또 어떤 경우에 </a:t>
            </a:r>
            <a:r>
              <a:rPr lang="en-US" altLang="ko-KR" b="1" dirty="0"/>
              <a:t>while</a:t>
            </a:r>
            <a:r>
              <a:rPr lang="ko-KR" altLang="en-US" dirty="0"/>
              <a:t> 문을 사용하는 것이 좋은가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8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구구단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구구단 중에서 </a:t>
            </a:r>
            <a:r>
              <a:rPr lang="en-US" altLang="ko-KR" dirty="0"/>
              <a:t>9</a:t>
            </a:r>
            <a:r>
              <a:rPr lang="ko-KR" altLang="en-US" dirty="0"/>
              <a:t>단을 </a:t>
            </a:r>
            <a:r>
              <a:rPr lang="ko-KR" altLang="en-US" dirty="0" err="1"/>
              <a:t>반복문을</a:t>
            </a:r>
            <a:r>
              <a:rPr lang="ko-KR" altLang="en-US" dirty="0"/>
              <a:t> 이용하여 출력하여 보자</a:t>
            </a:r>
            <a:r>
              <a:rPr lang="en-US" altLang="ko-KR" dirty="0"/>
              <a:t>. 9*1, 9*2, 9*3, .., 9*9</a:t>
            </a:r>
            <a:r>
              <a:rPr lang="ko-KR" altLang="en-US" dirty="0"/>
              <a:t>까지 </a:t>
            </a:r>
            <a:r>
              <a:rPr lang="en-US" altLang="ko-KR" dirty="0"/>
              <a:t>9</a:t>
            </a:r>
            <a:r>
              <a:rPr lang="ko-KR" altLang="en-US" dirty="0"/>
              <a:t>번 반복시키면 출력하면 될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665445"/>
            <a:ext cx="8229600" cy="286232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원하는 단은</a:t>
            </a:r>
            <a:r>
              <a:rPr lang="en-US" altLang="ko-KR" dirty="0"/>
              <a:t>: 9</a:t>
            </a:r>
            <a:endParaRPr lang="ko-KR" altLang="en-US" dirty="0"/>
          </a:p>
          <a:p>
            <a:r>
              <a:rPr lang="en-US" altLang="ko-KR" dirty="0"/>
              <a:t>9*1=9</a:t>
            </a:r>
            <a:endParaRPr lang="ko-KR" altLang="en-US" dirty="0"/>
          </a:p>
          <a:p>
            <a:r>
              <a:rPr lang="en-US" altLang="ko-KR" dirty="0"/>
              <a:t>9*2=18</a:t>
            </a:r>
            <a:endParaRPr lang="ko-KR" altLang="en-US" dirty="0"/>
          </a:p>
          <a:p>
            <a:r>
              <a:rPr lang="en-US" altLang="ko-KR" dirty="0"/>
              <a:t>9*3=27</a:t>
            </a:r>
            <a:endParaRPr lang="ko-KR" altLang="en-US" dirty="0"/>
          </a:p>
          <a:p>
            <a:r>
              <a:rPr lang="en-US" altLang="ko-KR" dirty="0"/>
              <a:t>9*4=36</a:t>
            </a:r>
            <a:endParaRPr lang="ko-KR" altLang="en-US" dirty="0"/>
          </a:p>
          <a:p>
            <a:r>
              <a:rPr lang="en-US" altLang="ko-KR" dirty="0"/>
              <a:t>9*5=45</a:t>
            </a:r>
            <a:endParaRPr lang="ko-KR" altLang="en-US" dirty="0"/>
          </a:p>
          <a:p>
            <a:r>
              <a:rPr lang="en-US" altLang="ko-KR" dirty="0"/>
              <a:t>9*6=54</a:t>
            </a:r>
            <a:endParaRPr lang="ko-KR" altLang="en-US" dirty="0"/>
          </a:p>
          <a:p>
            <a:r>
              <a:rPr lang="en-US" altLang="ko-KR" dirty="0"/>
              <a:t>9*7=63</a:t>
            </a:r>
            <a:endParaRPr lang="ko-KR" altLang="en-US" dirty="0"/>
          </a:p>
          <a:p>
            <a:r>
              <a:rPr lang="en-US" altLang="ko-KR" dirty="0"/>
              <a:t>9*8=72</a:t>
            </a:r>
            <a:endParaRPr lang="ko-KR" altLang="en-US" dirty="0"/>
          </a:p>
          <a:p>
            <a:r>
              <a:rPr lang="en-US" altLang="ko-KR" dirty="0"/>
              <a:t>9*9=81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61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구구단 </a:t>
            </a:r>
            <a:r>
              <a:rPr lang="ko-KR" altLang="en-US" dirty="0" smtClean="0"/>
              <a:t>출력 </a:t>
            </a:r>
            <a:r>
              <a:rPr lang="en-US" altLang="ko-KR" dirty="0" err="1" smtClean="0"/>
              <a:t>gugu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503888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dan</a:t>
            </a:r>
            <a:r>
              <a:rPr lang="en-US" altLang="ko-KR" dirty="0"/>
              <a:t>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원하는 단은</a:t>
            </a:r>
            <a:r>
              <a:rPr lang="en-US" altLang="ko-KR" dirty="0"/>
              <a:t>: "))</a:t>
            </a:r>
            <a:endParaRPr lang="ko-KR" altLang="en-US" dirty="0"/>
          </a:p>
          <a:p>
            <a:pPr latinLnBrk="1"/>
            <a:r>
              <a:rPr lang="en-US" altLang="ko-KR" dirty="0" err="1"/>
              <a:t>i</a:t>
            </a:r>
            <a:r>
              <a:rPr lang="en-US" altLang="ko-KR" dirty="0"/>
              <a:t> = 1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while</a:t>
            </a:r>
            <a:r>
              <a:rPr lang="en-US" altLang="ko-KR" dirty="0" smtClean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&lt;= 9: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("%s*%s=%s" % (</a:t>
            </a:r>
            <a:r>
              <a:rPr lang="en-US" altLang="ko-KR" dirty="0" err="1"/>
              <a:t>dan</a:t>
            </a:r>
            <a:r>
              <a:rPr lang="en-US" altLang="ko-KR" dirty="0"/>
              <a:t>, </a:t>
            </a:r>
            <a:r>
              <a:rPr lang="en-US" altLang="ko-KR" dirty="0" err="1"/>
              <a:t>i</a:t>
            </a:r>
            <a:r>
              <a:rPr lang="en-US" altLang="ko-KR" dirty="0"/>
              <a:t>, </a:t>
            </a:r>
            <a:r>
              <a:rPr lang="en-US" altLang="ko-KR" dirty="0" err="1"/>
              <a:t>dan</a:t>
            </a:r>
            <a:r>
              <a:rPr lang="en-US" altLang="ko-KR" dirty="0"/>
              <a:t>*</a:t>
            </a:r>
            <a:r>
              <a:rPr lang="en-US" altLang="ko-KR" dirty="0" err="1"/>
              <a:t>i</a:t>
            </a:r>
            <a:r>
              <a:rPr lang="en-US" altLang="ko-KR" dirty="0"/>
              <a:t>))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i</a:t>
            </a:r>
            <a:r>
              <a:rPr lang="en-US" altLang="ko-KR" dirty="0"/>
              <a:t> = </a:t>
            </a:r>
            <a:r>
              <a:rPr lang="en-US" altLang="ko-KR" dirty="0" err="1"/>
              <a:t>i</a:t>
            </a:r>
            <a:r>
              <a:rPr lang="en-US" altLang="ko-KR" dirty="0"/>
              <a:t> + 1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542902"/>
            <a:ext cx="80581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8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숫자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맞추기 게임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 예제는 프로그램이 가지고 있는 정수를 사용자가 알아맞히는 게임이다</a:t>
            </a:r>
            <a:r>
              <a:rPr lang="en-US" altLang="ko-KR" dirty="0"/>
              <a:t>. </a:t>
            </a:r>
            <a:r>
              <a:rPr lang="ko-KR" altLang="en-US" dirty="0"/>
              <a:t>사용자가 답을 </a:t>
            </a:r>
            <a:r>
              <a:rPr lang="ko-KR" altLang="en-US" dirty="0" smtClean="0"/>
              <a:t>제시하면 </a:t>
            </a:r>
            <a:r>
              <a:rPr lang="ko-KR" altLang="en-US" dirty="0"/>
              <a:t>프로그램은 자신이 저장한 정수와 비교하여 제시된 정수가 더 높은지 낮은지 </a:t>
            </a:r>
            <a:r>
              <a:rPr lang="ko-KR" altLang="en-US" dirty="0" smtClean="0"/>
              <a:t>만을 알려준다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58" y="2692078"/>
            <a:ext cx="8229600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100 </a:t>
            </a:r>
            <a:r>
              <a:rPr lang="ko-KR" altLang="en-US" dirty="0"/>
              <a:t>사이의 숫자를 </a:t>
            </a:r>
            <a:r>
              <a:rPr lang="ko-KR" altLang="en-US" dirty="0" err="1"/>
              <a:t>맞추시오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50</a:t>
            </a:r>
            <a:endParaRPr lang="ko-KR" altLang="en-US" dirty="0"/>
          </a:p>
          <a:p>
            <a:r>
              <a:rPr lang="ko-KR" altLang="en-US" dirty="0"/>
              <a:t>너무 낮음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75</a:t>
            </a:r>
            <a:endParaRPr lang="ko-KR" altLang="en-US" dirty="0"/>
          </a:p>
          <a:p>
            <a:r>
              <a:rPr lang="ko-KR" altLang="en-US" dirty="0"/>
              <a:t>너무 낮음</a:t>
            </a:r>
            <a:r>
              <a:rPr lang="en-US" altLang="ko-KR" dirty="0"/>
              <a:t>!</a:t>
            </a:r>
            <a:endParaRPr lang="ko-KR" altLang="en-US" dirty="0"/>
          </a:p>
          <a:p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89</a:t>
            </a:r>
            <a:endParaRPr lang="ko-KR" altLang="en-US" dirty="0"/>
          </a:p>
          <a:p>
            <a:r>
              <a:rPr lang="ko-KR" altLang="en-US" dirty="0"/>
              <a:t>축하합니다</a:t>
            </a:r>
            <a:r>
              <a:rPr lang="en-US" altLang="ko-KR" dirty="0"/>
              <a:t>. </a:t>
            </a:r>
            <a:r>
              <a:rPr lang="ko-KR" altLang="en-US" dirty="0" err="1"/>
              <a:t>시도횟수</a:t>
            </a:r>
            <a:r>
              <a:rPr lang="en-US" altLang="ko-KR" dirty="0"/>
              <a:t>= 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7711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guess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48" y="1219200"/>
            <a:ext cx="8229600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random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tries = 0				# </a:t>
            </a:r>
            <a:r>
              <a:rPr lang="ko-KR" altLang="en-US" dirty="0"/>
              <a:t>시도 횟수</a:t>
            </a:r>
          </a:p>
          <a:p>
            <a:pPr latinLnBrk="1"/>
            <a:r>
              <a:rPr lang="en-US" altLang="ko-KR" dirty="0"/>
              <a:t>guess = 0;			</a:t>
            </a:r>
            <a:r>
              <a:rPr lang="en-US" altLang="ko-KR" dirty="0" smtClean="0"/>
              <a:t># </a:t>
            </a:r>
            <a:r>
              <a:rPr lang="ko-KR" altLang="en-US" dirty="0"/>
              <a:t>사용자의 </a:t>
            </a:r>
            <a:r>
              <a:rPr lang="ko-KR" altLang="en-US" dirty="0" err="1"/>
              <a:t>추측값</a:t>
            </a:r>
            <a:endParaRPr lang="ko-KR" altLang="en-US" dirty="0"/>
          </a:p>
          <a:p>
            <a:pPr latinLnBrk="1"/>
            <a:r>
              <a:rPr lang="en-US" altLang="ko-KR" dirty="0"/>
              <a:t>answer = </a:t>
            </a:r>
            <a:r>
              <a:rPr lang="en-US" altLang="ko-KR" dirty="0" err="1"/>
              <a:t>random.randint</a:t>
            </a:r>
            <a:r>
              <a:rPr lang="en-US" altLang="ko-KR" dirty="0"/>
              <a:t>(1, 100)	# 1</a:t>
            </a:r>
            <a:r>
              <a:rPr lang="ko-KR" altLang="en-US" dirty="0"/>
              <a:t>과 </a:t>
            </a:r>
            <a:r>
              <a:rPr lang="en-US" altLang="ko-KR" dirty="0"/>
              <a:t>100</a:t>
            </a:r>
            <a:r>
              <a:rPr lang="ko-KR" altLang="en-US" dirty="0"/>
              <a:t>사이의 </a:t>
            </a:r>
            <a:r>
              <a:rPr lang="ko-KR" altLang="en-US" dirty="0" err="1"/>
              <a:t>난수</a:t>
            </a:r>
            <a:endParaRPr lang="ko-KR" altLang="en-US" dirty="0"/>
          </a:p>
          <a:p>
            <a:pPr latinLnBrk="1"/>
            <a:endParaRPr lang="ko-KR" altLang="en-US" dirty="0"/>
          </a:p>
          <a:p>
            <a:pPr latinLnBrk="1"/>
            <a:r>
              <a:rPr lang="en-US" altLang="ko-KR" dirty="0"/>
              <a:t>print("1</a:t>
            </a:r>
            <a:r>
              <a:rPr lang="ko-KR" altLang="en-US" dirty="0"/>
              <a:t>부터 </a:t>
            </a:r>
            <a:r>
              <a:rPr lang="en-US" altLang="ko-KR" dirty="0"/>
              <a:t>100 </a:t>
            </a:r>
            <a:r>
              <a:rPr lang="ko-KR" altLang="en-US" dirty="0"/>
              <a:t>사이의 숫자를 </a:t>
            </a:r>
            <a:r>
              <a:rPr lang="ko-KR" altLang="en-US" dirty="0" err="1"/>
              <a:t>맞추시오</a:t>
            </a:r>
            <a:r>
              <a:rPr lang="en-US" altLang="ko-KR" dirty="0"/>
              <a:t>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while guess != answer:</a:t>
            </a:r>
          </a:p>
          <a:p>
            <a:pPr latinLnBrk="1"/>
            <a:r>
              <a:rPr lang="en-US" altLang="ko-KR" dirty="0"/>
              <a:t>    guess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숫자를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</a:p>
          <a:p>
            <a:pPr latinLnBrk="1"/>
            <a:r>
              <a:rPr lang="en-US" altLang="ko-KR" dirty="0"/>
              <a:t>    tries = tries + 1</a:t>
            </a:r>
          </a:p>
          <a:p>
            <a:pPr latinLnBrk="1"/>
            <a:r>
              <a:rPr lang="en-US" altLang="ko-KR" dirty="0"/>
              <a:t>    if guess &lt; answer: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너무 낮음</a:t>
            </a:r>
            <a:r>
              <a:rPr lang="en-US" altLang="ko-KR" dirty="0"/>
              <a:t>!")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guess &gt; answer: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너무 높음</a:t>
            </a:r>
            <a:r>
              <a:rPr lang="en-US" altLang="ko-KR" dirty="0"/>
              <a:t>!")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if guess == answer:</a:t>
            </a:r>
          </a:p>
          <a:p>
            <a:pPr latinLnBrk="1"/>
            <a:r>
              <a:rPr lang="en-US" altLang="ko-KR" dirty="0"/>
              <a:t>     print("</a:t>
            </a:r>
            <a:r>
              <a:rPr lang="ko-KR" altLang="en-US" dirty="0"/>
              <a:t>축하합니다</a:t>
            </a:r>
            <a:r>
              <a:rPr lang="en-US" altLang="ko-KR" dirty="0"/>
              <a:t>. </a:t>
            </a:r>
            <a:r>
              <a:rPr lang="ko-KR" altLang="en-US" dirty="0" err="1"/>
              <a:t>시도횟수</a:t>
            </a:r>
            <a:r>
              <a:rPr lang="en-US" altLang="ko-KR" dirty="0"/>
              <a:t>=", tries)</a:t>
            </a:r>
          </a:p>
          <a:p>
            <a:pPr latinLnBrk="1"/>
            <a:r>
              <a:rPr lang="en-US" altLang="ko-KR" dirty="0"/>
              <a:t>else:</a:t>
            </a:r>
          </a:p>
          <a:p>
            <a:pPr latinLnBrk="1"/>
            <a:r>
              <a:rPr lang="en-US" altLang="ko-KR" dirty="0"/>
              <a:t>     print("</a:t>
            </a:r>
            <a:r>
              <a:rPr lang="ko-KR" altLang="en-US" dirty="0"/>
              <a:t>정답은 </a:t>
            </a:r>
            <a:r>
              <a:rPr lang="en-US" altLang="ko-KR" dirty="0"/>
              <a:t>", answer)</a:t>
            </a:r>
          </a:p>
        </p:txBody>
      </p:sp>
    </p:spTree>
    <p:extLst>
      <p:ext uri="{BB962C8B-B14F-4D97-AF65-F5344CB8AC3E}">
        <p14:creationId xmlns:p14="http://schemas.microsoft.com/office/powerpoint/2010/main" val="3790336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err="1"/>
              <a:t>초등생을</a:t>
            </a:r>
            <a:r>
              <a:rPr lang="ko-KR" altLang="en-US" dirty="0"/>
              <a:t> 위한 산수 문제 발생기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초등학생들을 위하여 산수 문제를 발생시키는 프로그램을 작성해보자</a:t>
            </a:r>
            <a:r>
              <a:rPr lang="en-US" altLang="ko-KR" dirty="0"/>
              <a:t>. </a:t>
            </a:r>
            <a:r>
              <a:rPr lang="ko-KR" altLang="en-US" dirty="0"/>
              <a:t>한 번이라도 틀리면 반복을 중단한다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58" y="2692078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25 + 78 = 103</a:t>
            </a:r>
            <a:endParaRPr lang="ko-KR" altLang="en-US" dirty="0"/>
          </a:p>
          <a:p>
            <a:r>
              <a:rPr lang="ko-KR" altLang="en-US" dirty="0"/>
              <a:t>잘했어요</a:t>
            </a:r>
            <a:r>
              <a:rPr lang="en-US" altLang="ko-KR" dirty="0" smtClean="0"/>
              <a:t>!!</a:t>
            </a:r>
          </a:p>
          <a:p>
            <a:endParaRPr lang="ko-KR" altLang="en-US" dirty="0"/>
          </a:p>
          <a:p>
            <a:r>
              <a:rPr lang="en-US" altLang="ko-KR" dirty="0"/>
              <a:t>3 + 32 = 37</a:t>
            </a:r>
            <a:endParaRPr lang="ko-KR" altLang="en-US" dirty="0"/>
          </a:p>
          <a:p>
            <a:r>
              <a:rPr lang="ko-KR" altLang="en-US" dirty="0"/>
              <a:t>틀렸어요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ko-KR" altLang="en-US" dirty="0" err="1"/>
              <a:t>다음번에는</a:t>
            </a:r>
            <a:r>
              <a:rPr lang="ko-KR" altLang="en-US" dirty="0"/>
              <a:t> 잘할 수 있죠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422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math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48" y="1219200"/>
            <a:ext cx="8229600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산수 문제를 출제한다</a:t>
            </a:r>
            <a:r>
              <a:rPr lang="en-US" altLang="ko-KR" dirty="0"/>
              <a:t>. 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import </a:t>
            </a:r>
            <a:r>
              <a:rPr lang="en-US" altLang="ko-KR" dirty="0"/>
              <a:t>random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flag = True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while </a:t>
            </a:r>
            <a:r>
              <a:rPr lang="en-US" altLang="ko-KR" dirty="0"/>
              <a:t>flag:</a:t>
            </a:r>
          </a:p>
          <a:p>
            <a:pPr latinLnBrk="1"/>
            <a:r>
              <a:rPr lang="en-US" altLang="ko-KR" dirty="0"/>
              <a:t>    x = </a:t>
            </a:r>
            <a:r>
              <a:rPr lang="en-US" altLang="ko-KR" dirty="0" err="1"/>
              <a:t>random.randint</a:t>
            </a:r>
            <a:r>
              <a:rPr lang="en-US" altLang="ko-KR" dirty="0"/>
              <a:t>(1, 100)</a:t>
            </a:r>
          </a:p>
          <a:p>
            <a:pPr latinLnBrk="1"/>
            <a:r>
              <a:rPr lang="en-US" altLang="ko-KR" dirty="0"/>
              <a:t>    y = </a:t>
            </a:r>
            <a:r>
              <a:rPr lang="en-US" altLang="ko-KR" dirty="0" err="1"/>
              <a:t>random.randint</a:t>
            </a:r>
            <a:r>
              <a:rPr lang="en-US" altLang="ko-KR" dirty="0"/>
              <a:t>(1, 100)</a:t>
            </a:r>
          </a:p>
          <a:p>
            <a:pPr latinLnBrk="1"/>
            <a:r>
              <a:rPr lang="en-US" altLang="ko-KR" dirty="0"/>
              <a:t>    answer = </a:t>
            </a:r>
            <a:r>
              <a:rPr lang="en-US" altLang="ko-KR" dirty="0" err="1"/>
              <a:t>int</a:t>
            </a:r>
            <a:r>
              <a:rPr lang="en-US" altLang="ko-KR" dirty="0"/>
              <a:t>(input(f"{x} + {y} = "))</a:t>
            </a:r>
          </a:p>
          <a:p>
            <a:pPr latinLnBrk="1"/>
            <a:r>
              <a:rPr lang="en-US" altLang="ko-KR" dirty="0"/>
              <a:t>    if answer == x + y: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잘했어요</a:t>
            </a:r>
            <a:r>
              <a:rPr lang="en-US" altLang="ko-KR" dirty="0"/>
              <a:t>!!")</a:t>
            </a:r>
          </a:p>
          <a:p>
            <a:pPr latinLnBrk="1"/>
            <a:r>
              <a:rPr lang="en-US" altLang="ko-KR" dirty="0"/>
              <a:t>    else: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틀렸어요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ko-KR" altLang="en-US" dirty="0" err="1"/>
              <a:t>다음번에는</a:t>
            </a:r>
            <a:r>
              <a:rPr lang="ko-KR" altLang="en-US" dirty="0"/>
              <a:t> 잘할 수 있죠</a:t>
            </a:r>
            <a:r>
              <a:rPr lang="en-US" altLang="ko-KR" dirty="0"/>
              <a:t>?")</a:t>
            </a:r>
          </a:p>
          <a:p>
            <a:pPr latinLnBrk="1"/>
            <a:r>
              <a:rPr lang="en-US" altLang="ko-KR" dirty="0"/>
              <a:t>        flag = False</a:t>
            </a:r>
          </a:p>
        </p:txBody>
      </p:sp>
    </p:spTree>
    <p:extLst>
      <p:ext uri="{BB962C8B-B14F-4D97-AF65-F5344CB8AC3E}">
        <p14:creationId xmlns:p14="http://schemas.microsoft.com/office/powerpoint/2010/main" val="1997277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사용자가 암호를 입력하고 프로그램에서 암호가 </a:t>
            </a:r>
            <a:r>
              <a:rPr lang="ko-KR" altLang="en-US" dirty="0" smtClean="0"/>
              <a:t>맞는 지를 </a:t>
            </a:r>
            <a:r>
              <a:rPr lang="ko-KR" altLang="en-US" dirty="0"/>
              <a:t>체크한다고 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58" y="2692078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암호를 </a:t>
            </a:r>
            <a:r>
              <a:rPr lang="ko-KR" altLang="en-US" dirty="0" err="1"/>
              <a:t>입력하시오</a:t>
            </a:r>
            <a:r>
              <a:rPr lang="en-US" altLang="ko-KR" dirty="0"/>
              <a:t>: 12345678</a:t>
            </a:r>
          </a:p>
          <a:p>
            <a:r>
              <a:rPr lang="ko-KR" altLang="en-US" dirty="0"/>
              <a:t>암호를 </a:t>
            </a:r>
            <a:r>
              <a:rPr lang="ko-KR" altLang="en-US" dirty="0" err="1"/>
              <a:t>입력하시오</a:t>
            </a:r>
            <a:r>
              <a:rPr lang="en-US" altLang="ko-KR" dirty="0"/>
              <a:t>: password</a:t>
            </a:r>
          </a:p>
          <a:p>
            <a:r>
              <a:rPr lang="ko-KR" altLang="en-US" dirty="0"/>
              <a:t>암호를 </a:t>
            </a:r>
            <a:r>
              <a:rPr lang="ko-KR" altLang="en-US" dirty="0" err="1"/>
              <a:t>입력하시오</a:t>
            </a:r>
            <a:r>
              <a:rPr lang="en-US" altLang="ko-KR" dirty="0"/>
              <a:t>: </a:t>
            </a:r>
            <a:r>
              <a:rPr lang="en-US" altLang="ko-KR" dirty="0" err="1"/>
              <a:t>pythonisfun</a:t>
            </a:r>
            <a:endParaRPr lang="en-US" altLang="ko-KR" dirty="0"/>
          </a:p>
          <a:p>
            <a:r>
              <a:rPr lang="ko-KR" altLang="en-US" dirty="0"/>
              <a:t>로그인 성공</a:t>
            </a:r>
          </a:p>
        </p:txBody>
      </p:sp>
    </p:spTree>
    <p:extLst>
      <p:ext uri="{BB962C8B-B14F-4D97-AF65-F5344CB8AC3E}">
        <p14:creationId xmlns:p14="http://schemas.microsoft.com/office/powerpoint/2010/main" val="180953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password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247935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password = ""</a:t>
            </a:r>
          </a:p>
          <a:p>
            <a:pPr latinLnBrk="1"/>
            <a:r>
              <a:rPr lang="en-US" altLang="ko-KR" dirty="0"/>
              <a:t>while password != "</a:t>
            </a:r>
            <a:r>
              <a:rPr lang="en-US" altLang="ko-KR" dirty="0" err="1"/>
              <a:t>pythonisfun</a:t>
            </a:r>
            <a:r>
              <a:rPr lang="en-US" altLang="ko-KR" dirty="0"/>
              <a:t>":</a:t>
            </a:r>
          </a:p>
          <a:p>
            <a:pPr latinLnBrk="1"/>
            <a:r>
              <a:rPr lang="en-US" altLang="ko-KR" dirty="0"/>
              <a:t>	password = input("</a:t>
            </a:r>
            <a:r>
              <a:rPr lang="ko-KR" altLang="en-US" dirty="0"/>
              <a:t>암호를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로그인 성공</a:t>
            </a:r>
            <a:r>
              <a:rPr lang="en-US" altLang="ko-KR" dirty="0"/>
              <a:t>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66606"/>
            <a:ext cx="8229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1. </a:t>
            </a:r>
            <a:r>
              <a:rPr lang="ko-KR" altLang="en-US" dirty="0"/>
              <a:t>암호</a:t>
            </a:r>
            <a:r>
              <a:rPr lang="en-US" altLang="ko-KR" dirty="0"/>
              <a:t>=""</a:t>
            </a:r>
          </a:p>
          <a:p>
            <a:pPr latinLnBrk="1"/>
            <a:r>
              <a:rPr lang="en-US" altLang="ko-KR" dirty="0"/>
              <a:t>2. </a:t>
            </a:r>
            <a:r>
              <a:rPr lang="ko-KR" altLang="en-US" dirty="0"/>
              <a:t>암호가 </a:t>
            </a:r>
            <a:r>
              <a:rPr lang="en-US" altLang="ko-KR" dirty="0"/>
              <a:t>"</a:t>
            </a:r>
            <a:r>
              <a:rPr lang="en-US" altLang="ko-KR" dirty="0" err="1"/>
              <a:t>pythonisfun</a:t>
            </a:r>
            <a:r>
              <a:rPr lang="en-US" altLang="ko-KR" dirty="0"/>
              <a:t>"</a:t>
            </a:r>
            <a:r>
              <a:rPr lang="ko-KR" altLang="en-US" dirty="0"/>
              <a:t>이 아니면 다음을 반복한다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	* </a:t>
            </a:r>
            <a:r>
              <a:rPr lang="ko-KR" altLang="en-US" dirty="0"/>
              <a:t>사용자로부터 암호를 </a:t>
            </a:r>
            <a:r>
              <a:rPr lang="ko-KR" altLang="en-US" dirty="0" err="1"/>
              <a:t>입력받는다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3. “</a:t>
            </a:r>
            <a:r>
              <a:rPr lang="ko-KR" altLang="en-US" dirty="0"/>
              <a:t>로그인 </a:t>
            </a:r>
            <a:r>
              <a:rPr lang="ko-KR" altLang="en-US" dirty="0" err="1"/>
              <a:t>성공”을</a:t>
            </a:r>
            <a:r>
              <a:rPr lang="ko-KR" altLang="en-US" dirty="0"/>
              <a:t> 출력한다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3226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 </a:t>
            </a:r>
            <a:r>
              <a:rPr lang="ko-KR" altLang="en-US" dirty="0" err="1" smtClean="0"/>
              <a:t>반복문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프로그램에서도 반복 루프 안에 다시 반복 루프가 있을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0" y="2338156"/>
            <a:ext cx="7332682" cy="33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5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가지의 </a:t>
            </a:r>
            <a:r>
              <a:rPr lang="ko-KR" altLang="en-US" dirty="0" err="1" smtClean="0"/>
              <a:t>제어구조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4237" y="2438400"/>
            <a:ext cx="76104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8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#</a:t>
            </a:r>
            <a:r>
              <a:rPr lang="en-US" altLang="ko-KR" dirty="0" smtClean="0"/>
              <a:t>1 nested1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4124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y in range(5) 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x in range(10) 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b="1" dirty="0"/>
              <a:t>print</a:t>
            </a:r>
            <a:r>
              <a:rPr lang="en-US" altLang="ko-KR" dirty="0"/>
              <a:t>("*", end="" )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 smtClean="0"/>
              <a:t>("")		#</a:t>
            </a:r>
            <a:r>
              <a:rPr lang="ko-KR" altLang="en-US" dirty="0" err="1" smtClean="0"/>
              <a:t>줄바꿈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535455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**********</a:t>
            </a:r>
          </a:p>
          <a:p>
            <a:r>
              <a:rPr lang="en-US" altLang="ko-KR" dirty="0"/>
              <a:t>**********</a:t>
            </a:r>
          </a:p>
          <a:p>
            <a:r>
              <a:rPr lang="en-US" altLang="ko-KR" dirty="0"/>
              <a:t>**********</a:t>
            </a:r>
          </a:p>
          <a:p>
            <a:r>
              <a:rPr lang="en-US" altLang="ko-KR" dirty="0"/>
              <a:t>**********</a:t>
            </a:r>
          </a:p>
          <a:p>
            <a:r>
              <a:rPr lang="en-US" altLang="ko-KR" dirty="0"/>
              <a:t>**********</a:t>
            </a:r>
          </a:p>
        </p:txBody>
      </p:sp>
    </p:spTree>
    <p:extLst>
      <p:ext uri="{BB962C8B-B14F-4D97-AF65-F5344CB8AC3E}">
        <p14:creationId xmlns:p14="http://schemas.microsoft.com/office/powerpoint/2010/main" val="237151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#</a:t>
            </a:r>
            <a:r>
              <a:rPr lang="en-US" altLang="ko-KR" dirty="0" smtClean="0"/>
              <a:t>2 nested2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4124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y in range(1, 6) 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>
                <a:solidFill>
                  <a:srgbClr val="FF0000"/>
                </a:solidFill>
              </a:rPr>
              <a:t>for</a:t>
            </a:r>
            <a:r>
              <a:rPr lang="en-US" altLang="ko-KR" dirty="0">
                <a:solidFill>
                  <a:srgbClr val="FF0000"/>
                </a:solidFill>
              </a:rPr>
              <a:t> x in range(y) 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b="1" dirty="0"/>
              <a:t>print</a:t>
            </a:r>
            <a:r>
              <a:rPr lang="en-US" altLang="ko-KR" dirty="0"/>
              <a:t>("*", end="" )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35455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*</a:t>
            </a:r>
          </a:p>
          <a:p>
            <a:r>
              <a:rPr lang="en-US" altLang="ko-KR" dirty="0"/>
              <a:t>**</a:t>
            </a:r>
          </a:p>
          <a:p>
            <a:r>
              <a:rPr lang="en-US" altLang="ko-KR" dirty="0"/>
              <a:t>***</a:t>
            </a:r>
          </a:p>
          <a:p>
            <a:r>
              <a:rPr lang="en-US" altLang="ko-KR" dirty="0"/>
              <a:t>****</a:t>
            </a:r>
          </a:p>
          <a:p>
            <a:r>
              <a:rPr lang="en-US" altLang="ko-KR" dirty="0"/>
              <a:t>*****</a:t>
            </a:r>
          </a:p>
        </p:txBody>
      </p:sp>
    </p:spTree>
    <p:extLst>
      <p:ext uri="{BB962C8B-B14F-4D97-AF65-F5344CB8AC3E}">
        <p14:creationId xmlns:p14="http://schemas.microsoft.com/office/powerpoint/2010/main" val="187429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#3: </a:t>
            </a:r>
            <a:r>
              <a:rPr lang="ko-KR" altLang="en-US" dirty="0" smtClean="0"/>
              <a:t>모든 조합 </a:t>
            </a:r>
            <a:r>
              <a:rPr lang="ko-KR" altLang="en-US" dirty="0" smtClean="0"/>
              <a:t>구하기 </a:t>
            </a:r>
            <a:r>
              <a:rPr lang="en-US" altLang="ko-KR" dirty="0" smtClean="0"/>
              <a:t>nested3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5012783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adj</a:t>
            </a:r>
            <a:r>
              <a:rPr lang="en-US" altLang="ko-KR" dirty="0"/>
              <a:t> = ["small", "medium", "large"]</a:t>
            </a:r>
          </a:p>
          <a:p>
            <a:pPr latinLnBrk="1"/>
            <a:r>
              <a:rPr lang="en-US" altLang="ko-KR" dirty="0"/>
              <a:t>nouns = ["apple", "banana", "grape"]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x in </a:t>
            </a:r>
            <a:r>
              <a:rPr lang="en-US" altLang="ko-KR" dirty="0" err="1"/>
              <a:t>adj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b="1" dirty="0" smtClean="0"/>
              <a:t>	for</a:t>
            </a:r>
            <a:r>
              <a:rPr lang="en-US" altLang="ko-KR" dirty="0" smtClean="0"/>
              <a:t> </a:t>
            </a:r>
            <a:r>
              <a:rPr lang="en-US" altLang="ko-KR" dirty="0"/>
              <a:t>y in nouns:</a:t>
            </a:r>
          </a:p>
          <a:p>
            <a:pPr latinLnBrk="1"/>
            <a:r>
              <a:rPr lang="en-US" altLang="ko-KR" b="1" dirty="0" smtClean="0"/>
              <a:t>		print</a:t>
            </a:r>
            <a:r>
              <a:rPr lang="en-US" altLang="ko-KR" dirty="0" smtClean="0"/>
              <a:t>(x</a:t>
            </a:r>
            <a:r>
              <a:rPr lang="en-US" altLang="ko-KR" dirty="0"/>
              <a:t>, 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1830943"/>
            <a:ext cx="8229600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small apple</a:t>
            </a:r>
          </a:p>
          <a:p>
            <a:r>
              <a:rPr lang="en-US" altLang="ko-KR" dirty="0"/>
              <a:t>small banana</a:t>
            </a:r>
          </a:p>
          <a:p>
            <a:r>
              <a:rPr lang="en-US" altLang="ko-KR" dirty="0"/>
              <a:t>small grape</a:t>
            </a:r>
          </a:p>
          <a:p>
            <a:r>
              <a:rPr lang="en-US" altLang="ko-KR" dirty="0"/>
              <a:t>medium apple</a:t>
            </a:r>
          </a:p>
          <a:p>
            <a:r>
              <a:rPr lang="en-US" altLang="ko-KR" dirty="0"/>
              <a:t>medium banana</a:t>
            </a:r>
          </a:p>
          <a:p>
            <a:r>
              <a:rPr lang="en-US" altLang="ko-KR" dirty="0"/>
              <a:t>medium grape</a:t>
            </a:r>
          </a:p>
          <a:p>
            <a:r>
              <a:rPr lang="en-US" altLang="ko-KR" dirty="0"/>
              <a:t>large apple</a:t>
            </a:r>
          </a:p>
          <a:p>
            <a:r>
              <a:rPr lang="en-US" altLang="ko-KR" dirty="0"/>
              <a:t>large banana</a:t>
            </a:r>
          </a:p>
          <a:p>
            <a:r>
              <a:rPr lang="en-US" altLang="ko-KR" dirty="0"/>
              <a:t>large grape</a:t>
            </a:r>
          </a:p>
        </p:txBody>
      </p:sp>
    </p:spTree>
    <p:extLst>
      <p:ext uri="{BB962C8B-B14F-4D97-AF65-F5344CB8AC3E}">
        <p14:creationId xmlns:p14="http://schemas.microsoft.com/office/powerpoint/2010/main" val="3728825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다음 </a:t>
            </a:r>
            <a:r>
              <a:rPr lang="ko-KR" altLang="en-US" dirty="0"/>
              <a:t>코드의 출력을 쓰시오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range(3) :</a:t>
            </a:r>
          </a:p>
          <a:p>
            <a:pPr marL="0" indent="0" fontAlgn="base">
              <a:buNone/>
            </a:pPr>
            <a:r>
              <a:rPr lang="en-US" altLang="ko-KR" dirty="0"/>
              <a:t>		</a:t>
            </a:r>
            <a:r>
              <a:rPr lang="en-US" altLang="ko-KR" b="1" dirty="0"/>
              <a:t>for</a:t>
            </a:r>
            <a:r>
              <a:rPr lang="en-US" altLang="ko-KR" dirty="0"/>
              <a:t> j in range(3) :</a:t>
            </a:r>
          </a:p>
          <a:p>
            <a:pPr marL="0" indent="0" fontAlgn="base">
              <a:buNone/>
            </a:pPr>
            <a:r>
              <a:rPr lang="en-US" altLang="ko-KR" dirty="0"/>
              <a:t>				</a:t>
            </a:r>
            <a:r>
              <a:rPr lang="en-US" altLang="ko-KR" b="1" dirty="0"/>
              <a:t>print</a:t>
            </a:r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, "</a:t>
            </a:r>
            <a:r>
              <a:rPr lang="ko-KR" altLang="en-US" dirty="0"/>
              <a:t>곱하기</a:t>
            </a:r>
            <a:r>
              <a:rPr lang="en-US" altLang="ko-KR" dirty="0"/>
              <a:t>", j, "</a:t>
            </a:r>
            <a:r>
              <a:rPr lang="ko-KR" altLang="en-US" dirty="0"/>
              <a:t>은</a:t>
            </a:r>
            <a:r>
              <a:rPr lang="en-US" altLang="ko-KR" dirty="0"/>
              <a:t>", </a:t>
            </a:r>
            <a:r>
              <a:rPr lang="en-US" altLang="ko-KR" dirty="0" err="1"/>
              <a:t>i</a:t>
            </a:r>
            <a:r>
              <a:rPr lang="en-US" altLang="ko-KR" dirty="0"/>
              <a:t>*j)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54" y="3553379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6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주사위 합이 </a:t>
            </a:r>
            <a:r>
              <a:rPr lang="en-US" altLang="ko-KR" dirty="0"/>
              <a:t>6</a:t>
            </a:r>
            <a:r>
              <a:rPr lang="ko-KR" altLang="en-US" dirty="0"/>
              <a:t>이 되는 경우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주사위 </a:t>
            </a:r>
            <a:r>
              <a:rPr lang="en-US" altLang="ko-KR" dirty="0"/>
              <a:t>2</a:t>
            </a:r>
            <a:r>
              <a:rPr lang="ko-KR" altLang="en-US" dirty="0"/>
              <a:t>개를 던졌을 때</a:t>
            </a:r>
            <a:r>
              <a:rPr lang="en-US" altLang="ko-KR" dirty="0"/>
              <a:t>, </a:t>
            </a:r>
            <a:r>
              <a:rPr lang="ko-KR" altLang="en-US" dirty="0"/>
              <a:t>합이 </a:t>
            </a:r>
            <a:r>
              <a:rPr lang="en-US" altLang="ko-KR" dirty="0"/>
              <a:t>6</a:t>
            </a:r>
            <a:r>
              <a:rPr lang="ko-KR" altLang="en-US" dirty="0"/>
              <a:t>이 되는 경우를 전부 출력하여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58" y="2692078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첫 번째 주사위</a:t>
            </a:r>
            <a:r>
              <a:rPr lang="en-US" altLang="ko-KR" dirty="0"/>
              <a:t>=1 </a:t>
            </a:r>
            <a:r>
              <a:rPr lang="ko-KR" altLang="en-US" dirty="0"/>
              <a:t>두 번째 주사위</a:t>
            </a:r>
            <a:r>
              <a:rPr lang="en-US" altLang="ko-KR" dirty="0"/>
              <a:t>=5</a:t>
            </a:r>
            <a:endParaRPr lang="ko-KR" altLang="en-US" dirty="0"/>
          </a:p>
          <a:p>
            <a:r>
              <a:rPr lang="ko-KR" altLang="en-US" dirty="0"/>
              <a:t>첫 번째 주사위</a:t>
            </a:r>
            <a:r>
              <a:rPr lang="en-US" altLang="ko-KR" dirty="0"/>
              <a:t>=2 </a:t>
            </a:r>
            <a:r>
              <a:rPr lang="ko-KR" altLang="en-US" dirty="0"/>
              <a:t>두 번째 주사위</a:t>
            </a:r>
            <a:r>
              <a:rPr lang="en-US" altLang="ko-KR" dirty="0"/>
              <a:t>=4</a:t>
            </a:r>
            <a:endParaRPr lang="ko-KR" altLang="en-US" dirty="0"/>
          </a:p>
          <a:p>
            <a:r>
              <a:rPr lang="ko-KR" altLang="en-US" dirty="0"/>
              <a:t>첫 번째 주사위</a:t>
            </a:r>
            <a:r>
              <a:rPr lang="en-US" altLang="ko-KR" dirty="0"/>
              <a:t>=3 </a:t>
            </a:r>
            <a:r>
              <a:rPr lang="ko-KR" altLang="en-US" dirty="0"/>
              <a:t>두 번째 주사위</a:t>
            </a:r>
            <a:r>
              <a:rPr lang="en-US" altLang="ko-KR" dirty="0"/>
              <a:t>=3</a:t>
            </a:r>
            <a:endParaRPr lang="ko-KR" altLang="en-US" dirty="0"/>
          </a:p>
          <a:p>
            <a:r>
              <a:rPr lang="ko-KR" altLang="en-US" dirty="0"/>
              <a:t>첫 번째 주사위</a:t>
            </a:r>
            <a:r>
              <a:rPr lang="en-US" altLang="ko-KR" dirty="0"/>
              <a:t>=4 </a:t>
            </a:r>
            <a:r>
              <a:rPr lang="ko-KR" altLang="en-US" dirty="0"/>
              <a:t>두 번째 주사위</a:t>
            </a:r>
            <a:r>
              <a:rPr lang="en-US" altLang="ko-KR" dirty="0"/>
              <a:t>=2</a:t>
            </a:r>
            <a:endParaRPr lang="ko-KR" altLang="en-US" dirty="0"/>
          </a:p>
          <a:p>
            <a:r>
              <a:rPr lang="ko-KR" altLang="en-US" dirty="0"/>
              <a:t>첫 번째 주사위</a:t>
            </a:r>
            <a:r>
              <a:rPr lang="en-US" altLang="ko-KR" dirty="0"/>
              <a:t>=5 </a:t>
            </a:r>
            <a:r>
              <a:rPr lang="ko-KR" altLang="en-US" dirty="0"/>
              <a:t>두 번째 주사위</a:t>
            </a:r>
            <a:r>
              <a:rPr lang="en-US" altLang="ko-KR" dirty="0"/>
              <a:t>=1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53" y="2795587"/>
            <a:ext cx="2647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0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dice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주사위 </a:t>
            </a:r>
            <a:r>
              <a:rPr lang="en-US" altLang="ko-KR" dirty="0"/>
              <a:t>2</a:t>
            </a:r>
            <a:r>
              <a:rPr lang="ko-KR" altLang="en-US" dirty="0"/>
              <a:t>개의 합이 </a:t>
            </a:r>
            <a:r>
              <a:rPr lang="en-US" altLang="ko-KR" dirty="0"/>
              <a:t>6</a:t>
            </a:r>
            <a:r>
              <a:rPr lang="ko-KR" altLang="en-US" dirty="0"/>
              <a:t>인 경우를 전부 출력한다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r>
              <a:rPr lang="en-US" altLang="ko-KR" dirty="0"/>
              <a:t>for a in range(1, 7) :</a:t>
            </a:r>
          </a:p>
          <a:p>
            <a:pPr latinLnBrk="1"/>
            <a:r>
              <a:rPr lang="en-US" altLang="ko-KR" dirty="0"/>
              <a:t>	for b in range(1, 7) :</a:t>
            </a:r>
          </a:p>
          <a:p>
            <a:pPr latinLnBrk="1"/>
            <a:r>
              <a:rPr lang="en-US" altLang="ko-KR" dirty="0"/>
              <a:t>			if a + b == 6 :</a:t>
            </a:r>
          </a:p>
          <a:p>
            <a:pPr latinLnBrk="1"/>
            <a:r>
              <a:rPr lang="en-US" altLang="ko-KR" dirty="0"/>
              <a:t>				print(f"</a:t>
            </a:r>
            <a:r>
              <a:rPr lang="ko-KR" altLang="en-US" dirty="0"/>
              <a:t>첫 번째 주사위</a:t>
            </a:r>
            <a:r>
              <a:rPr lang="en-US" altLang="ko-KR" dirty="0"/>
              <a:t>={a} </a:t>
            </a:r>
            <a:r>
              <a:rPr lang="ko-KR" altLang="en-US" dirty="0"/>
              <a:t>두 번째 주사위</a:t>
            </a:r>
            <a:r>
              <a:rPr lang="en-US" altLang="ko-KR" dirty="0"/>
              <a:t>={b}" 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94" y="4080999"/>
            <a:ext cx="2647950" cy="2105025"/>
          </a:xfrm>
          <a:prstGeom prst="rect">
            <a:avLst/>
          </a:prstGeom>
        </p:spPr>
      </p:pic>
      <p:sp>
        <p:nvSpPr>
          <p:cNvPr id="6" name="설명선 2 5"/>
          <p:cNvSpPr/>
          <p:nvPr/>
        </p:nvSpPr>
        <p:spPr>
          <a:xfrm>
            <a:off x="2778798" y="5797118"/>
            <a:ext cx="2511091" cy="9144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6626"/>
              <a:gd name="adj6" fmla="val 8440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f-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문자열이다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{a}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라고 쓰면 변수 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값이 출력된다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6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모든 조합 출력하기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식당에서 식사하는 사람의 모든 조합을 출력해보자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683681"/>
            <a:ext cx="82296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Kim</a:t>
            </a:r>
            <a:r>
              <a:rPr lang="ko-KR" altLang="en-US" dirty="0"/>
              <a:t>이 </a:t>
            </a:r>
            <a:r>
              <a:rPr lang="en-US" altLang="ko-KR" dirty="0"/>
              <a:t>Korean </a:t>
            </a:r>
            <a:r>
              <a:rPr lang="ko-KR" altLang="en-US" dirty="0"/>
              <a:t>식당을 방문</a:t>
            </a:r>
          </a:p>
          <a:p>
            <a:r>
              <a:rPr lang="en-US" altLang="ko-KR" dirty="0"/>
              <a:t>Kim</a:t>
            </a:r>
            <a:r>
              <a:rPr lang="ko-KR" altLang="en-US" dirty="0"/>
              <a:t>이 </a:t>
            </a:r>
            <a:r>
              <a:rPr lang="en-US" altLang="ko-KR" dirty="0"/>
              <a:t>American </a:t>
            </a:r>
            <a:r>
              <a:rPr lang="ko-KR" altLang="en-US" dirty="0"/>
              <a:t>식당을 방문</a:t>
            </a:r>
          </a:p>
          <a:p>
            <a:r>
              <a:rPr lang="en-US" altLang="ko-KR" dirty="0"/>
              <a:t>Kim</a:t>
            </a:r>
            <a:r>
              <a:rPr lang="ko-KR" altLang="en-US" dirty="0"/>
              <a:t>이 </a:t>
            </a:r>
            <a:r>
              <a:rPr lang="en-US" altLang="ko-KR" dirty="0"/>
              <a:t>French </a:t>
            </a:r>
            <a:r>
              <a:rPr lang="ko-KR" altLang="en-US" dirty="0"/>
              <a:t>식당을 방문</a:t>
            </a:r>
          </a:p>
          <a:p>
            <a:r>
              <a:rPr lang="en-US" altLang="ko-KR" dirty="0"/>
              <a:t>Park</a:t>
            </a:r>
            <a:r>
              <a:rPr lang="ko-KR" altLang="en-US" dirty="0"/>
              <a:t>이 </a:t>
            </a:r>
            <a:r>
              <a:rPr lang="en-US" altLang="ko-KR" dirty="0"/>
              <a:t>Korean </a:t>
            </a:r>
            <a:r>
              <a:rPr lang="ko-KR" altLang="en-US" dirty="0"/>
              <a:t>식당을 방문</a:t>
            </a:r>
          </a:p>
          <a:p>
            <a:r>
              <a:rPr lang="en-US" altLang="ko-KR" dirty="0"/>
              <a:t>Park</a:t>
            </a:r>
            <a:r>
              <a:rPr lang="ko-KR" altLang="en-US" dirty="0"/>
              <a:t>이 </a:t>
            </a:r>
            <a:r>
              <a:rPr lang="en-US" altLang="ko-KR" dirty="0"/>
              <a:t>American </a:t>
            </a:r>
            <a:r>
              <a:rPr lang="ko-KR" altLang="en-US" dirty="0"/>
              <a:t>식당을 방문</a:t>
            </a:r>
          </a:p>
          <a:p>
            <a:r>
              <a:rPr lang="en-US" altLang="ko-KR" dirty="0"/>
              <a:t>...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680839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persons = [ "Kim" , "Park" , "Lee" , "Choi" ]</a:t>
            </a:r>
          </a:p>
          <a:p>
            <a:r>
              <a:rPr lang="en-US" altLang="ko-KR" dirty="0"/>
              <a:t>restaurants = [ "Korean" , "American" , "French", "Chinese" ]</a:t>
            </a:r>
          </a:p>
        </p:txBody>
      </p:sp>
    </p:spTree>
    <p:extLst>
      <p:ext uri="{BB962C8B-B14F-4D97-AF65-F5344CB8AC3E}">
        <p14:creationId xmlns:p14="http://schemas.microsoft.com/office/powerpoint/2010/main" val="3008396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res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  <a:endParaRPr lang="ko-KR" altLang="en-US" dirty="0"/>
          </a:p>
          <a:p>
            <a:pPr latinLnBrk="1"/>
            <a:r>
              <a:rPr lang="en-US" altLang="ko-KR" dirty="0"/>
              <a:t>#</a:t>
            </a:r>
            <a:r>
              <a:rPr lang="ko-KR" altLang="en-US" dirty="0"/>
              <a:t>	이 프로그램은 중첩 </a:t>
            </a:r>
            <a:r>
              <a:rPr lang="ko-KR" altLang="en-US" dirty="0" err="1"/>
              <a:t>반복문을</a:t>
            </a:r>
            <a:r>
              <a:rPr lang="ko-KR" altLang="en-US" dirty="0"/>
              <a:t> 사용하여서 모든 사람</a:t>
            </a:r>
            <a:r>
              <a:rPr lang="en-US" altLang="ko-KR" dirty="0"/>
              <a:t>/</a:t>
            </a:r>
            <a:r>
              <a:rPr lang="ko-KR" altLang="en-US" dirty="0"/>
              <a:t>식당 조합을 출력한다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#</a:t>
            </a:r>
            <a:endParaRPr lang="ko-KR" altLang="en-US" dirty="0"/>
          </a:p>
          <a:p>
            <a:pPr latinLnBrk="1"/>
            <a:r>
              <a:rPr lang="en-US" altLang="ko-KR" dirty="0"/>
              <a:t>persons = [ "Kim" , "Park" , "Lee"] </a:t>
            </a:r>
          </a:p>
          <a:p>
            <a:pPr latinLnBrk="1"/>
            <a:r>
              <a:rPr lang="en-US" altLang="ko-KR" dirty="0"/>
              <a:t>restaurants = [ "Korean" , "American" , "French"]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for</a:t>
            </a:r>
            <a:r>
              <a:rPr lang="en-US" altLang="ko-KR" dirty="0" smtClean="0"/>
              <a:t> </a:t>
            </a:r>
            <a:r>
              <a:rPr lang="en-US" altLang="ko-KR" dirty="0"/>
              <a:t>person </a:t>
            </a:r>
            <a:r>
              <a:rPr lang="en-US" altLang="ko-KR" b="1" dirty="0"/>
              <a:t>in</a:t>
            </a:r>
            <a:r>
              <a:rPr lang="en-US" altLang="ko-KR" dirty="0"/>
              <a:t> persons:</a:t>
            </a:r>
          </a:p>
          <a:p>
            <a:pPr latinLnBrk="1"/>
            <a:r>
              <a:rPr lang="en-US" altLang="ko-KR" b="1" dirty="0" smtClean="0"/>
              <a:t>	for</a:t>
            </a:r>
            <a:r>
              <a:rPr lang="en-US" altLang="ko-KR" dirty="0" smtClean="0"/>
              <a:t> </a:t>
            </a:r>
            <a:r>
              <a:rPr lang="en-US" altLang="ko-KR" dirty="0"/>
              <a:t>restaurant </a:t>
            </a:r>
            <a:r>
              <a:rPr lang="en-US" altLang="ko-KR" b="1" dirty="0"/>
              <a:t>in</a:t>
            </a:r>
            <a:r>
              <a:rPr lang="en-US" altLang="ko-KR" dirty="0"/>
              <a:t> restaurants:</a:t>
            </a:r>
          </a:p>
          <a:p>
            <a:pPr latinLnBrk="1"/>
            <a:r>
              <a:rPr lang="en-US" altLang="ko-KR" b="1" dirty="0" smtClean="0"/>
              <a:t>		print</a:t>
            </a:r>
            <a:r>
              <a:rPr lang="en-US" altLang="ko-KR" dirty="0" smtClean="0"/>
              <a:t>(person </a:t>
            </a:r>
            <a:r>
              <a:rPr lang="en-US" altLang="ko-KR" dirty="0"/>
              <a:t>+ "</a:t>
            </a:r>
            <a:r>
              <a:rPr lang="ko-KR" altLang="en-US" dirty="0"/>
              <a:t>이 </a:t>
            </a:r>
            <a:r>
              <a:rPr lang="en-US" altLang="ko-KR" dirty="0"/>
              <a:t>" + restaurant+" </a:t>
            </a:r>
            <a:r>
              <a:rPr lang="ko-KR" altLang="en-US" dirty="0"/>
              <a:t>식당을 방문</a:t>
            </a:r>
            <a:r>
              <a:rPr lang="en-US" altLang="ko-KR" dirty="0"/>
              <a:t>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8275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무한 </a:t>
            </a:r>
            <a:r>
              <a:rPr lang="ko-KR" altLang="en-US" dirty="0"/>
              <a:t>루프와 </a:t>
            </a:r>
            <a:r>
              <a:rPr lang="en-US" altLang="ko-KR" dirty="0"/>
              <a:t>break, continue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56542"/>
            <a:ext cx="7915275" cy="2438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44" y="4390240"/>
            <a:ext cx="2616949" cy="20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1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break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3556845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while</a:t>
            </a:r>
            <a:r>
              <a:rPr lang="en-US" altLang="ko-KR" dirty="0"/>
              <a:t> </a:t>
            </a:r>
            <a:r>
              <a:rPr lang="en-US" altLang="ko-KR" b="1" dirty="0"/>
              <a:t>True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 smtClean="0"/>
              <a:t>	light </a:t>
            </a:r>
            <a:r>
              <a:rPr lang="en-US" altLang="ko-KR" dirty="0"/>
              <a:t>= input('</a:t>
            </a:r>
            <a:r>
              <a:rPr lang="ko-KR" altLang="en-US" dirty="0"/>
              <a:t>신호등 색상을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')</a:t>
            </a:r>
            <a:endParaRPr lang="ko-KR" altLang="en-US" dirty="0"/>
          </a:p>
          <a:p>
            <a:pPr latinLnBrk="1"/>
            <a:r>
              <a:rPr lang="en-US" altLang="ko-KR" b="1" dirty="0" smtClean="0"/>
              <a:t>	if</a:t>
            </a:r>
            <a:r>
              <a:rPr lang="en-US" altLang="ko-KR" dirty="0" smtClean="0"/>
              <a:t> </a:t>
            </a:r>
            <a:r>
              <a:rPr lang="en-US" altLang="ko-KR" dirty="0"/>
              <a:t>light == 'green':</a:t>
            </a:r>
          </a:p>
          <a:p>
            <a:pPr latinLnBrk="1"/>
            <a:r>
              <a:rPr lang="en-US" altLang="ko-KR" dirty="0" smtClean="0"/>
              <a:t>		break</a:t>
            </a:r>
            <a:endParaRPr lang="en-US" altLang="ko-KR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 '</a:t>
            </a:r>
            <a:r>
              <a:rPr lang="ko-KR" altLang="en-US" dirty="0"/>
              <a:t>전진</a:t>
            </a:r>
            <a:r>
              <a:rPr lang="en-US" altLang="ko-KR" dirty="0"/>
              <a:t>!!')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548" y="1830943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신호등 색상을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red</a:t>
            </a:r>
          </a:p>
          <a:p>
            <a:r>
              <a:rPr lang="ko-KR" altLang="en-US" dirty="0"/>
              <a:t>신호등 색상을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yellow</a:t>
            </a:r>
          </a:p>
          <a:p>
            <a:r>
              <a:rPr lang="ko-KR" altLang="en-US" dirty="0"/>
              <a:t>신호등 색상을 </a:t>
            </a:r>
            <a:r>
              <a:rPr lang="ko-KR" altLang="en-US" dirty="0" err="1"/>
              <a:t>입력하시오</a:t>
            </a:r>
            <a:r>
              <a:rPr lang="ko-KR" altLang="en-US" dirty="0"/>
              <a:t> </a:t>
            </a:r>
            <a:r>
              <a:rPr lang="en-US" altLang="ko-KR" dirty="0"/>
              <a:t>green</a:t>
            </a:r>
          </a:p>
          <a:p>
            <a:r>
              <a:rPr lang="ko-KR" altLang="en-US" dirty="0"/>
              <a:t>전진</a:t>
            </a:r>
            <a:r>
              <a:rPr lang="en-US" altLang="ko-KR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864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반복의 중요성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우리들의 생활에서는 반복적인 작업들이 </a:t>
            </a:r>
            <a:r>
              <a:rPr lang="ko-KR" altLang="en-US" dirty="0" smtClean="0"/>
              <a:t>필요하다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반복적이고 단순한 작업은 컴퓨터를 </a:t>
            </a:r>
            <a:r>
              <a:rPr lang="ko-KR" altLang="en-US" dirty="0" smtClean="0"/>
              <a:t>이용하여 </a:t>
            </a:r>
            <a:r>
              <a:rPr lang="ko-KR" altLang="en-US" dirty="0"/>
              <a:t>자동화하면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5" y="2692014"/>
            <a:ext cx="7934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6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continue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224295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for</a:t>
            </a:r>
            <a:r>
              <a:rPr lang="ko-KR" altLang="en-US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range(1, 11):</a:t>
            </a:r>
            <a:endParaRPr lang="ko-KR" altLang="en-US" dirty="0"/>
          </a:p>
          <a:p>
            <a:pPr latinLnBrk="1"/>
            <a:r>
              <a:rPr lang="en-US" altLang="ko-KR" b="1" dirty="0" smtClean="0"/>
              <a:t>	if</a:t>
            </a:r>
            <a:r>
              <a:rPr lang="ko-KR" altLang="en-US" dirty="0" smtClean="0"/>
              <a:t> </a:t>
            </a:r>
            <a:r>
              <a:rPr lang="en-US" altLang="ko-KR" dirty="0"/>
              <a:t>i%3 == 0 :</a:t>
            </a:r>
            <a:r>
              <a:rPr lang="ko-KR" altLang="en-US" dirty="0"/>
              <a:t>		</a:t>
            </a:r>
            <a:r>
              <a:rPr lang="en-US" altLang="ko-KR" dirty="0"/>
              <a:t># 3</a:t>
            </a:r>
            <a:r>
              <a:rPr lang="ko-KR" altLang="en-US" dirty="0"/>
              <a:t>의 배수이면</a:t>
            </a:r>
          </a:p>
          <a:p>
            <a:pPr latinLnBrk="1"/>
            <a:r>
              <a:rPr lang="en-US" altLang="ko-KR" b="1" dirty="0" smtClean="0"/>
              <a:t>		continue</a:t>
            </a:r>
            <a:r>
              <a:rPr lang="ko-KR" altLang="en-US" dirty="0"/>
              <a:t>	</a:t>
            </a:r>
            <a:r>
              <a:rPr lang="en-US" altLang="ko-KR" dirty="0" smtClean="0"/>
              <a:t># </a:t>
            </a:r>
            <a:r>
              <a:rPr lang="ko-KR" altLang="en-US" dirty="0"/>
              <a:t>다음 반복을 시작한다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b="1" dirty="0" smtClean="0"/>
              <a:t>	print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</a:t>
            </a:r>
            <a:r>
              <a:rPr lang="en-US" altLang="ko-KR" dirty="0"/>
              <a:t>, end=" ")</a:t>
            </a:r>
            <a:r>
              <a:rPr lang="ko-KR" altLang="en-US" dirty="0"/>
              <a:t>		</a:t>
            </a:r>
            <a:r>
              <a:rPr lang="en-US" altLang="ko-KR" dirty="0"/>
              <a:t># </a:t>
            </a:r>
            <a:r>
              <a:rPr lang="ko-KR" altLang="en-US" dirty="0" err="1"/>
              <a:t>줄바꿈을</a:t>
            </a:r>
            <a:r>
              <a:rPr lang="ko-KR" altLang="en-US" dirty="0"/>
              <a:t> 하지 않고 스페이스만 출력한다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548" y="3866864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1 2 4 5 7 8 10 </a:t>
            </a:r>
          </a:p>
        </p:txBody>
      </p:sp>
    </p:spTree>
    <p:extLst>
      <p:ext uri="{BB962C8B-B14F-4D97-AF65-F5344CB8AC3E}">
        <p14:creationId xmlns:p14="http://schemas.microsoft.com/office/powerpoint/2010/main" val="3247824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소수 찾기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부터 시작하여 </a:t>
            </a:r>
            <a:r>
              <a:rPr lang="en-US" altLang="ko-KR" dirty="0"/>
              <a:t>50</a:t>
            </a:r>
            <a:r>
              <a:rPr lang="ko-KR" altLang="en-US" dirty="0"/>
              <a:t>개의 소수를 찾는 프로그램을 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424097"/>
            <a:ext cx="822960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2 3 5 7 11 13 17 19 23 29 31 37 41 43 47 53 59 61 67 71 73 79 83 89 97 101 103 107 109 113</a:t>
            </a:r>
          </a:p>
          <a:p>
            <a:r>
              <a:rPr lang="en-US" altLang="ko-KR" dirty="0"/>
              <a:t>127 131 137 139 149 151 157 163 167 173 179 181 191 193 197 199 211 223 227 229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79" y="3764625"/>
            <a:ext cx="3003672" cy="2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6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N_PRIMES = 50 # </a:t>
            </a:r>
            <a:r>
              <a:rPr lang="ko-KR" altLang="en-US" dirty="0"/>
              <a:t>찾아야 하는 소수의 개수</a:t>
            </a:r>
          </a:p>
          <a:p>
            <a:r>
              <a:rPr lang="en-US" altLang="ko-KR" dirty="0"/>
              <a:t>number = 2 # 2</a:t>
            </a:r>
            <a:r>
              <a:rPr lang="ko-KR" altLang="en-US" dirty="0"/>
              <a:t>부터 시작한다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count = 0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while </a:t>
            </a:r>
            <a:r>
              <a:rPr lang="en-US" altLang="ko-KR" dirty="0"/>
              <a:t>count &lt; N_PRIMES :</a:t>
            </a:r>
          </a:p>
          <a:p>
            <a:r>
              <a:rPr lang="en-US" altLang="ko-KR" dirty="0" smtClean="0"/>
              <a:t>	divisor </a:t>
            </a:r>
            <a:r>
              <a:rPr lang="en-US" altLang="ko-KR" dirty="0"/>
              <a:t>= 2 # </a:t>
            </a:r>
            <a:r>
              <a:rPr lang="ko-KR" altLang="en-US" dirty="0"/>
              <a:t>나누는 수는 </a:t>
            </a:r>
            <a:r>
              <a:rPr lang="en-US" altLang="ko-KR" dirty="0"/>
              <a:t>2</a:t>
            </a:r>
            <a:r>
              <a:rPr lang="ko-KR" altLang="en-US" dirty="0"/>
              <a:t>부터 시작하여 하나씩 증가한다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prime </a:t>
            </a:r>
            <a:r>
              <a:rPr lang="en-US" altLang="ko-KR" dirty="0"/>
              <a:t>= True</a:t>
            </a:r>
          </a:p>
          <a:p>
            <a:r>
              <a:rPr lang="en-US" altLang="ko-KR" dirty="0" smtClean="0"/>
              <a:t>	while </a:t>
            </a:r>
            <a:r>
              <a:rPr lang="en-US" altLang="ko-KR" dirty="0"/>
              <a:t>divisor &lt; number :</a:t>
            </a:r>
          </a:p>
          <a:p>
            <a:r>
              <a:rPr lang="en-US" altLang="ko-KR" dirty="0" smtClean="0"/>
              <a:t>		if </a:t>
            </a:r>
            <a:r>
              <a:rPr lang="en-US" altLang="ko-KR" dirty="0"/>
              <a:t>number % divisor == 0: # </a:t>
            </a:r>
            <a:r>
              <a:rPr lang="ko-KR" altLang="en-US" dirty="0"/>
              <a:t>나누어지면 소수가 아니다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		prime </a:t>
            </a:r>
            <a:r>
              <a:rPr lang="en-US" altLang="ko-KR" dirty="0"/>
              <a:t>= False</a:t>
            </a:r>
          </a:p>
          <a:p>
            <a:r>
              <a:rPr lang="en-US" altLang="ko-KR" dirty="0" smtClean="0"/>
              <a:t>			break</a:t>
            </a:r>
            <a:r>
              <a:rPr lang="en-US" altLang="ko-KR" dirty="0"/>
              <a:t>;</a:t>
            </a:r>
          </a:p>
          <a:p>
            <a:r>
              <a:rPr lang="en-US" altLang="ko-KR" dirty="0" smtClean="0"/>
              <a:t>		divisor </a:t>
            </a:r>
            <a:r>
              <a:rPr lang="en-US" altLang="ko-KR" dirty="0"/>
              <a:t>+= 1</a:t>
            </a:r>
          </a:p>
          <a:p>
            <a:r>
              <a:rPr lang="en-US" altLang="ko-KR" dirty="0" smtClean="0"/>
              <a:t>	if </a:t>
            </a:r>
            <a:r>
              <a:rPr lang="en-US" altLang="ko-KR" dirty="0"/>
              <a:t>prime: # </a:t>
            </a:r>
            <a:r>
              <a:rPr lang="ko-KR" altLang="en-US" dirty="0"/>
              <a:t>소수이면 소수 개수를 증가하고 출력한다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	count </a:t>
            </a:r>
            <a:r>
              <a:rPr lang="en-US" altLang="ko-KR" dirty="0"/>
              <a:t>+= 1</a:t>
            </a:r>
          </a:p>
          <a:p>
            <a:r>
              <a:rPr lang="en-US" altLang="ko-KR" dirty="0" smtClean="0"/>
              <a:t>		print(number</a:t>
            </a:r>
            <a:r>
              <a:rPr lang="en-US" altLang="ko-KR" dirty="0"/>
              <a:t>, end=" ")</a:t>
            </a:r>
          </a:p>
          <a:p>
            <a:r>
              <a:rPr lang="en-US" altLang="ko-KR" dirty="0" smtClean="0"/>
              <a:t>	number </a:t>
            </a:r>
            <a:r>
              <a:rPr lang="en-US" altLang="ko-KR" dirty="0"/>
              <a:t>+= 1 # </a:t>
            </a:r>
            <a:r>
              <a:rPr lang="ko-KR" altLang="en-US" dirty="0"/>
              <a:t>다음 수로 간다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655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파이 계산하기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파이를 계산하는 것은 무척 시간이 많이 걸리는 </a:t>
            </a:r>
            <a:r>
              <a:rPr lang="ko-KR" altLang="en-US" dirty="0" smtClean="0"/>
              <a:t>작업으로 </a:t>
            </a:r>
            <a:r>
              <a:rPr lang="ko-KR" altLang="en-US" dirty="0"/>
              <a:t>주로 수퍼 컴퓨터의 성능을 시험하는 용도로 </a:t>
            </a:r>
            <a:r>
              <a:rPr lang="ko-KR" altLang="en-US" dirty="0" smtClean="0"/>
              <a:t>사용된다</a:t>
            </a:r>
            <a:r>
              <a:rPr lang="en-US" altLang="ko-KR" dirty="0"/>
              <a:t>. </a:t>
            </a:r>
            <a:r>
              <a:rPr lang="ko-KR" altLang="en-US" dirty="0"/>
              <a:t>지금은 컴퓨터의 도움으로 </a:t>
            </a:r>
            <a:r>
              <a:rPr lang="en-US" altLang="ko-KR" dirty="0"/>
              <a:t>10</a:t>
            </a:r>
            <a:r>
              <a:rPr lang="ko-KR" altLang="en-US" dirty="0"/>
              <a:t>조개의 </a:t>
            </a:r>
            <a:r>
              <a:rPr lang="ko-KR" altLang="en-US" dirty="0" err="1"/>
              <a:t>자리수까지</a:t>
            </a:r>
            <a:r>
              <a:rPr lang="ko-KR" altLang="en-US" dirty="0"/>
              <a:t> </a:t>
            </a:r>
            <a:r>
              <a:rPr lang="ko-KR" altLang="en-US" dirty="0" err="1" smtClean="0"/>
              <a:t>계산할수</a:t>
            </a:r>
            <a:r>
              <a:rPr lang="ko-KR" altLang="en-US" dirty="0" smtClean="0"/>
              <a:t> </a:t>
            </a:r>
            <a:r>
              <a:rPr lang="ko-KR" altLang="en-US" dirty="0"/>
              <a:t>있다</a:t>
            </a:r>
            <a:r>
              <a:rPr lang="en-US" altLang="ko-KR" dirty="0"/>
              <a:t>. </a:t>
            </a:r>
            <a:r>
              <a:rPr lang="ko-KR" altLang="en-US" dirty="0"/>
              <a:t>파이를 계산하는 가장 고전적인 방법은 </a:t>
            </a:r>
            <a:r>
              <a:rPr lang="en-US" altLang="ko-KR" dirty="0" smtClean="0"/>
              <a:t>Gregory-Leibniz </a:t>
            </a:r>
            <a:r>
              <a:rPr lang="ko-KR" altLang="en-US" dirty="0"/>
              <a:t>무한 수열을 이용하는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4803313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반복횟수</a:t>
            </a:r>
            <a:r>
              <a:rPr lang="en-US" altLang="ko-KR" dirty="0"/>
              <a:t>:10000</a:t>
            </a:r>
          </a:p>
          <a:p>
            <a:r>
              <a:rPr lang="en-US" altLang="ko-KR" dirty="0"/>
              <a:t>Pi = 3.141493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56" y="3423532"/>
            <a:ext cx="3867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8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divisor = 1.0</a:t>
            </a:r>
          </a:p>
          <a:p>
            <a:pPr latinLnBrk="1"/>
            <a:r>
              <a:rPr lang="en-US" altLang="ko-KR" dirty="0" err="1"/>
              <a:t>divident</a:t>
            </a:r>
            <a:r>
              <a:rPr lang="en-US" altLang="ko-KR" dirty="0"/>
              <a:t> = 4.0</a:t>
            </a:r>
          </a:p>
          <a:p>
            <a:pPr latinLnBrk="1"/>
            <a:r>
              <a:rPr lang="en-US" altLang="ko-KR" dirty="0"/>
              <a:t>sum = 0.0</a:t>
            </a:r>
          </a:p>
          <a:p>
            <a:pPr latinLnBrk="1"/>
            <a:r>
              <a:rPr lang="en-US" altLang="ko-KR" dirty="0" err="1"/>
              <a:t>loop_count</a:t>
            </a:r>
            <a:r>
              <a:rPr lang="en-US" altLang="ko-KR" dirty="0"/>
              <a:t>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 err="1"/>
              <a:t>반복횟수</a:t>
            </a:r>
            <a:r>
              <a:rPr lang="en-US" altLang="ko-KR" dirty="0"/>
              <a:t>:"))</a:t>
            </a:r>
            <a:endParaRPr lang="ko-KR" altLang="en-US" dirty="0"/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while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loop_count</a:t>
            </a:r>
            <a:r>
              <a:rPr lang="en-US" altLang="ko-KR" dirty="0" smtClean="0"/>
              <a:t> </a:t>
            </a:r>
            <a:r>
              <a:rPr lang="en-US" altLang="ko-KR" dirty="0"/>
              <a:t>&gt; 0) {</a:t>
            </a:r>
          </a:p>
          <a:p>
            <a:pPr latinLnBrk="1"/>
            <a:r>
              <a:rPr lang="en-US" altLang="ko-KR" dirty="0"/>
              <a:t>	sum = sum + </a:t>
            </a:r>
            <a:r>
              <a:rPr lang="en-US" altLang="ko-KR" dirty="0" err="1"/>
              <a:t>divident</a:t>
            </a:r>
            <a:r>
              <a:rPr lang="en-US" altLang="ko-KR" dirty="0"/>
              <a:t> / divisor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divident</a:t>
            </a:r>
            <a:r>
              <a:rPr lang="en-US" altLang="ko-KR" dirty="0"/>
              <a:t> = -1.0 * </a:t>
            </a:r>
            <a:r>
              <a:rPr lang="en-US" altLang="ko-KR" dirty="0" err="1"/>
              <a:t>divident</a:t>
            </a:r>
            <a:endParaRPr lang="en-US" altLang="ko-KR" dirty="0"/>
          </a:p>
          <a:p>
            <a:pPr latinLnBrk="1"/>
            <a:r>
              <a:rPr lang="en-US" altLang="ko-KR" dirty="0"/>
              <a:t>	divisor = divisor + 2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loop_count</a:t>
            </a:r>
            <a:r>
              <a:rPr lang="en-US" altLang="ko-KR" dirty="0"/>
              <a:t> = </a:t>
            </a:r>
            <a:r>
              <a:rPr lang="en-US" altLang="ko-KR" dirty="0" err="1"/>
              <a:t>loop_count</a:t>
            </a:r>
            <a:r>
              <a:rPr lang="en-US" altLang="ko-KR" dirty="0"/>
              <a:t> - 1;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("Pi = %f" % sum)</a:t>
            </a:r>
          </a:p>
        </p:txBody>
      </p:sp>
    </p:spTree>
    <p:extLst>
      <p:ext uri="{BB962C8B-B14F-4D97-AF65-F5344CB8AC3E}">
        <p14:creationId xmlns:p14="http://schemas.microsoft.com/office/powerpoint/2010/main" val="1581566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거북이 랜덤 워크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윈도우 상에서 거북이가 술에 취한 것처럼 </a:t>
            </a:r>
            <a:r>
              <a:rPr lang="ko-KR" altLang="en-US" dirty="0" err="1"/>
              <a:t>랜덤하게</a:t>
            </a:r>
            <a:r>
              <a:rPr lang="ko-KR" altLang="en-US" dirty="0"/>
              <a:t> 움직이게 하여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31" y="2099938"/>
            <a:ext cx="2694974" cy="30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5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##</a:t>
            </a:r>
          </a:p>
          <a:p>
            <a:pPr latinLnBrk="1"/>
            <a:r>
              <a:rPr lang="en-US" altLang="ko-KR" dirty="0"/>
              <a:t>#	</a:t>
            </a:r>
            <a:r>
              <a:rPr lang="ko-KR" altLang="en-US" dirty="0"/>
              <a:t>이 프로그램은 </a:t>
            </a:r>
            <a:r>
              <a:rPr lang="ko-KR" altLang="en-US" dirty="0" err="1"/>
              <a:t>터틀</a:t>
            </a:r>
            <a:r>
              <a:rPr lang="ko-KR" altLang="en-US" dirty="0"/>
              <a:t> 그래픽으로 랜덤 워크를 구현한다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#</a:t>
            </a:r>
          </a:p>
          <a:p>
            <a:pPr latinLnBrk="1"/>
            <a:r>
              <a:rPr lang="en-US" altLang="ko-KR" dirty="0" smtClean="0"/>
              <a:t>import </a:t>
            </a:r>
            <a:r>
              <a:rPr lang="en-US" altLang="ko-KR" dirty="0"/>
              <a:t>turtle</a:t>
            </a:r>
          </a:p>
          <a:p>
            <a:pPr latinLnBrk="1"/>
            <a:r>
              <a:rPr lang="en-US" altLang="ko-KR" dirty="0" smtClean="0"/>
              <a:t>import </a:t>
            </a:r>
            <a:r>
              <a:rPr lang="en-US" altLang="ko-KR" dirty="0"/>
              <a:t>random</a:t>
            </a:r>
          </a:p>
          <a:p>
            <a:pPr latinLnBrk="1"/>
            <a:r>
              <a:rPr lang="en-US" altLang="ko-KR" dirty="0" smtClean="0"/>
              <a:t>t </a:t>
            </a:r>
            <a:r>
              <a:rPr lang="en-US" altLang="ko-KR" dirty="0"/>
              <a:t>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 smtClean="0"/>
              <a:t>t.shape</a:t>
            </a:r>
            <a:r>
              <a:rPr lang="en-US" altLang="ko-KR" dirty="0"/>
              <a:t>("turtle")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range(30):		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/>
              <a:t>length = </a:t>
            </a:r>
            <a:r>
              <a:rPr lang="en-US" altLang="ko-KR" dirty="0" err="1"/>
              <a:t>random.randint</a:t>
            </a:r>
            <a:r>
              <a:rPr lang="en-US" altLang="ko-KR" dirty="0"/>
              <a:t>(1, 100)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 err="1"/>
              <a:t>t.forward</a:t>
            </a:r>
            <a:r>
              <a:rPr lang="en-US" altLang="ko-KR" dirty="0"/>
              <a:t>(length)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/>
              <a:t>angle = </a:t>
            </a:r>
            <a:r>
              <a:rPr lang="en-US" altLang="ko-KR" dirty="0" err="1"/>
              <a:t>random.randint</a:t>
            </a:r>
            <a:r>
              <a:rPr lang="en-US" altLang="ko-KR" dirty="0"/>
              <a:t>(-180, 180)</a:t>
            </a:r>
          </a:p>
          <a:p>
            <a:pPr latinLnBrk="1"/>
            <a:r>
              <a:rPr lang="en-US" altLang="ko-KR" dirty="0" smtClean="0"/>
              <a:t>   </a:t>
            </a:r>
            <a:r>
              <a:rPr lang="en-US" altLang="ko-KR" dirty="0" err="1"/>
              <a:t>t.right</a:t>
            </a:r>
            <a:r>
              <a:rPr lang="en-US" altLang="ko-KR" dirty="0"/>
              <a:t>(angle)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25338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err="1" smtClean="0"/>
              <a:t>스파이럴</a:t>
            </a:r>
            <a:r>
              <a:rPr lang="ko-KR" altLang="en-US" dirty="0" smtClean="0"/>
              <a:t> 그리기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반복문을</a:t>
            </a:r>
            <a:r>
              <a:rPr lang="ko-KR" altLang="en-US" dirty="0"/>
              <a:t> </a:t>
            </a:r>
            <a:r>
              <a:rPr lang="ko-KR" altLang="en-US" dirty="0" err="1"/>
              <a:t>터틀</a:t>
            </a:r>
            <a:r>
              <a:rPr lang="ko-KR" altLang="en-US" dirty="0"/>
              <a:t> 그래픽과 결합하면 상당히 복잡한 형상을 쉽게 그릴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91" y="2369921"/>
            <a:ext cx="3429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6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80839"/>
            <a:ext cx="8229600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import</a:t>
            </a:r>
            <a:r>
              <a:rPr lang="en-US" altLang="ko-KR" dirty="0"/>
              <a:t> turtle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t </a:t>
            </a:r>
            <a:r>
              <a:rPr lang="en-US" altLang="ko-KR" dirty="0"/>
              <a:t>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for</a:t>
            </a:r>
            <a:r>
              <a:rPr lang="en-US" altLang="ko-KR" dirty="0" smtClean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b="1" dirty="0"/>
              <a:t>in</a:t>
            </a:r>
            <a:r>
              <a:rPr lang="en-US" altLang="ko-KR" dirty="0"/>
              <a:t> range(200):</a:t>
            </a:r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t.forward</a:t>
            </a:r>
            <a:r>
              <a:rPr lang="en-US" altLang="ko-KR" dirty="0" smtClean="0"/>
              <a:t>(2+i/4</a:t>
            </a:r>
            <a:r>
              <a:rPr lang="en-US" altLang="ko-KR" dirty="0"/>
              <a:t>)		# </a:t>
            </a:r>
            <a:r>
              <a:rPr lang="ko-KR" altLang="en-US" dirty="0"/>
              <a:t>반복에 따라 조금씩 증가시킨다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 smtClean="0"/>
              <a:t>	</a:t>
            </a:r>
            <a:r>
              <a:rPr lang="en-US" altLang="ko-KR" dirty="0" err="1" smtClean="0"/>
              <a:t>t.left</a:t>
            </a:r>
            <a:r>
              <a:rPr lang="en-US" altLang="ko-KR" dirty="0" smtClean="0"/>
              <a:t>(30-i/12</a:t>
            </a:r>
            <a:r>
              <a:rPr lang="en-US" altLang="ko-KR" dirty="0"/>
              <a:t>)		# </a:t>
            </a:r>
            <a:r>
              <a:rPr lang="ko-KR" altLang="en-US" dirty="0"/>
              <a:t>반복에 따라 조금씩 감소시킨다</a:t>
            </a:r>
            <a:r>
              <a:rPr lang="en-US" altLang="ko-KR" dirty="0"/>
              <a:t>. </a:t>
            </a:r>
            <a:r>
              <a:rPr lang="ko-KR" altLang="en-US" dirty="0"/>
              <a:t>	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err="1" smtClean="0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0987062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err="1" smtClean="0"/>
              <a:t>도박상의</a:t>
            </a:r>
            <a:r>
              <a:rPr lang="ko-KR" altLang="en-US" dirty="0" smtClean="0"/>
              <a:t> 확률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어떤 사람이 </a:t>
            </a:r>
            <a:r>
              <a:rPr lang="en-US" altLang="ko-KR" dirty="0"/>
              <a:t>50</a:t>
            </a:r>
            <a:r>
              <a:rPr lang="ko-KR" altLang="en-US" dirty="0"/>
              <a:t>달러를 가지고 라스베가스에서 게임을 한다고 하자</a:t>
            </a:r>
            <a:r>
              <a:rPr lang="en-US" altLang="ko-KR" dirty="0"/>
              <a:t>. </a:t>
            </a:r>
            <a:r>
              <a:rPr lang="ko-KR" altLang="en-US" dirty="0"/>
              <a:t>한 번의 게임에 </a:t>
            </a:r>
            <a:r>
              <a:rPr lang="en-US" altLang="ko-KR" dirty="0"/>
              <a:t>1</a:t>
            </a:r>
            <a:r>
              <a:rPr lang="ko-KR" altLang="en-US" dirty="0"/>
              <a:t>달러를 건다고 가정하자</a:t>
            </a:r>
            <a:r>
              <a:rPr lang="en-US" altLang="ko-KR" dirty="0"/>
              <a:t>. </a:t>
            </a:r>
            <a:r>
              <a:rPr lang="ko-KR" altLang="en-US" dirty="0"/>
              <a:t>돈을 딸 확률은 </a:t>
            </a:r>
            <a:r>
              <a:rPr lang="en-US" altLang="ko-KR" dirty="0"/>
              <a:t>0.5</a:t>
            </a:r>
            <a:r>
              <a:rPr lang="ko-KR" altLang="en-US" dirty="0"/>
              <a:t>이라고 가정하자</a:t>
            </a:r>
            <a:r>
              <a:rPr lang="en-US" altLang="ko-KR" dirty="0"/>
              <a:t>. </a:t>
            </a:r>
            <a:r>
              <a:rPr lang="ko-KR" altLang="en-US" dirty="0"/>
              <a:t>한번 라스베가스에 가면</a:t>
            </a:r>
            <a:r>
              <a:rPr lang="en-US" altLang="ko-KR" dirty="0"/>
              <a:t>, </a:t>
            </a:r>
            <a:r>
              <a:rPr lang="ko-KR" altLang="en-US" dirty="0"/>
              <a:t>가진 돈을 다 잃거나 목표 금액인 </a:t>
            </a:r>
            <a:r>
              <a:rPr lang="en-US" altLang="ko-KR" dirty="0"/>
              <a:t>250</a:t>
            </a:r>
            <a:r>
              <a:rPr lang="ko-KR" altLang="en-US" dirty="0"/>
              <a:t>달러에 도달할 때까지 게임을 계속한다</a:t>
            </a:r>
            <a:r>
              <a:rPr lang="en-US" altLang="ko-KR" dirty="0"/>
              <a:t>. </a:t>
            </a:r>
            <a:r>
              <a:rPr lang="ko-KR" altLang="en-US" dirty="0"/>
              <a:t>어떤 사람이 라스베가스에 </a:t>
            </a:r>
            <a:r>
              <a:rPr lang="en-US" altLang="ko-KR" dirty="0"/>
              <a:t>100</a:t>
            </a:r>
            <a:r>
              <a:rPr lang="ko-KR" altLang="en-US" dirty="0"/>
              <a:t>번을 갔다면 몇 번이나 </a:t>
            </a:r>
            <a:r>
              <a:rPr lang="en-US" altLang="ko-KR" dirty="0"/>
              <a:t>250</a:t>
            </a:r>
            <a:r>
              <a:rPr lang="ko-KR" altLang="en-US" dirty="0"/>
              <a:t>달러를 따서 돌아올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058" y="3613705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초기 </a:t>
            </a:r>
            <a:r>
              <a:rPr lang="ko-KR" altLang="en-US" dirty="0"/>
              <a:t>금액 </a:t>
            </a:r>
            <a:r>
              <a:rPr lang="en-US" altLang="ko-KR" dirty="0"/>
              <a:t>$50</a:t>
            </a:r>
            <a:endParaRPr lang="ko-KR" altLang="en-US" dirty="0"/>
          </a:p>
          <a:p>
            <a:r>
              <a:rPr lang="ko-KR" altLang="en-US" dirty="0"/>
              <a:t>목표 금액 </a:t>
            </a:r>
            <a:r>
              <a:rPr lang="en-US" altLang="ko-KR" dirty="0"/>
              <a:t>$250</a:t>
            </a:r>
            <a:endParaRPr lang="ko-KR" altLang="en-US" dirty="0"/>
          </a:p>
          <a:p>
            <a:r>
              <a:rPr lang="en-US" altLang="ko-KR" dirty="0"/>
              <a:t>100</a:t>
            </a:r>
            <a:r>
              <a:rPr lang="ko-KR" altLang="en-US" dirty="0"/>
              <a:t>번 중에서 </a:t>
            </a:r>
            <a:r>
              <a:rPr lang="en-US" altLang="ko-KR" dirty="0"/>
              <a:t>25</a:t>
            </a:r>
            <a:r>
              <a:rPr lang="ko-KR" altLang="en-US" dirty="0"/>
              <a:t>번 성공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16" y="4725371"/>
            <a:ext cx="2525046" cy="18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6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화면에 회사에 중요한 손님이 오셔서 대형 전광판에 “방문을 환영합니다</a:t>
            </a:r>
            <a:r>
              <a:rPr lang="en-US" altLang="ko-KR" dirty="0"/>
              <a:t>!”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5</a:t>
            </a:r>
            <a:r>
              <a:rPr lang="ko-KR" altLang="en-US" dirty="0"/>
              <a:t>번 출력해야 한다고 </a:t>
            </a:r>
            <a:r>
              <a:rPr lang="ko-KR" altLang="en-US" dirty="0" smtClean="0"/>
              <a:t>가정하자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55" y="2340746"/>
            <a:ext cx="3581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307976"/>
            <a:ext cx="8229600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import </a:t>
            </a:r>
            <a:r>
              <a:rPr lang="en-US" altLang="ko-KR" dirty="0"/>
              <a:t>random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initial_money</a:t>
            </a:r>
            <a:r>
              <a:rPr lang="en-US" altLang="ko-KR" dirty="0"/>
              <a:t> = 50</a:t>
            </a:r>
          </a:p>
          <a:p>
            <a:pPr latinLnBrk="1"/>
            <a:r>
              <a:rPr lang="en-US" altLang="ko-KR" dirty="0"/>
              <a:t>goal = 250</a:t>
            </a:r>
          </a:p>
          <a:p>
            <a:pPr latinLnBrk="1"/>
            <a:r>
              <a:rPr lang="en-US" altLang="ko-KR" dirty="0"/>
              <a:t>wins = 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range(100) :		# </a:t>
            </a:r>
            <a:r>
              <a:rPr lang="ko-KR" altLang="en-US" dirty="0"/>
              <a:t>라스베가스에 </a:t>
            </a:r>
            <a:r>
              <a:rPr lang="en-US" altLang="ko-KR" dirty="0"/>
              <a:t>100</a:t>
            </a:r>
            <a:r>
              <a:rPr lang="ko-KR" altLang="en-US" dirty="0"/>
              <a:t>번 간다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    cash = </a:t>
            </a:r>
            <a:r>
              <a:rPr lang="en-US" altLang="ko-KR" dirty="0" err="1"/>
              <a:t>initial_money</a:t>
            </a:r>
            <a:endParaRPr lang="en-US" altLang="ko-KR" dirty="0"/>
          </a:p>
          <a:p>
            <a:pPr latinLnBrk="1"/>
            <a:r>
              <a:rPr lang="en-US" altLang="ko-KR" dirty="0"/>
              <a:t>    while cash &gt; 0 and cash &lt; goal :	# </a:t>
            </a:r>
            <a:r>
              <a:rPr lang="ko-KR" altLang="en-US" dirty="0"/>
              <a:t>돈이 </a:t>
            </a:r>
            <a:r>
              <a:rPr lang="en-US" altLang="ko-KR" dirty="0"/>
              <a:t>0</a:t>
            </a:r>
            <a:r>
              <a:rPr lang="ko-KR" altLang="en-US" dirty="0"/>
              <a:t>이거나 </a:t>
            </a:r>
            <a:r>
              <a:rPr lang="en-US" altLang="ko-KR" dirty="0"/>
              <a:t>250</a:t>
            </a:r>
            <a:r>
              <a:rPr lang="ko-KR" altLang="en-US" dirty="0"/>
              <a:t>불을 따면 반복 중단</a:t>
            </a:r>
          </a:p>
          <a:p>
            <a:pPr latinLnBrk="1"/>
            <a:r>
              <a:rPr lang="ko-KR" altLang="en-US" dirty="0"/>
              <a:t>        </a:t>
            </a:r>
            <a:r>
              <a:rPr lang="en-US" altLang="ko-KR" dirty="0"/>
              <a:t>number = </a:t>
            </a:r>
            <a:r>
              <a:rPr lang="en-US" altLang="ko-KR" dirty="0" err="1"/>
              <a:t>random.randint</a:t>
            </a:r>
            <a:r>
              <a:rPr lang="en-US" altLang="ko-KR" dirty="0"/>
              <a:t>(1, 2)</a:t>
            </a:r>
          </a:p>
          <a:p>
            <a:pPr latinLnBrk="1"/>
            <a:r>
              <a:rPr lang="en-US" altLang="ko-KR" dirty="0"/>
              <a:t>        if number == 1 : </a:t>
            </a:r>
          </a:p>
          <a:p>
            <a:pPr latinLnBrk="1"/>
            <a:r>
              <a:rPr lang="en-US" altLang="ko-KR" dirty="0"/>
              <a:t>            cash = cash + 1		# $1</a:t>
            </a:r>
            <a:r>
              <a:rPr lang="ko-KR" altLang="en-US" dirty="0"/>
              <a:t>을 딴다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        else :</a:t>
            </a:r>
          </a:p>
          <a:p>
            <a:pPr latinLnBrk="1"/>
            <a:r>
              <a:rPr lang="en-US" altLang="ko-KR" dirty="0"/>
              <a:t>            cash = cash - 1		# $1</a:t>
            </a:r>
            <a:r>
              <a:rPr lang="ko-KR" altLang="en-US" dirty="0"/>
              <a:t>을 잃는다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    if cash == goal : wins = wins + 1    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초기 금액 </a:t>
            </a:r>
            <a:r>
              <a:rPr lang="en-US" altLang="ko-KR" dirty="0"/>
              <a:t>$%d" % </a:t>
            </a:r>
            <a:r>
              <a:rPr lang="en-US" altLang="ko-KR" dirty="0" err="1"/>
              <a:t>initial_money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목표 금액 </a:t>
            </a:r>
            <a:r>
              <a:rPr lang="en-US" altLang="ko-KR" dirty="0"/>
              <a:t>$%d" % goal)</a:t>
            </a:r>
          </a:p>
          <a:p>
            <a:pPr latinLnBrk="1"/>
            <a:r>
              <a:rPr lang="en-US" altLang="ko-KR" dirty="0"/>
              <a:t>print("100</a:t>
            </a:r>
            <a:r>
              <a:rPr lang="ko-KR" altLang="en-US" dirty="0"/>
              <a:t>번 중에서 </a:t>
            </a:r>
            <a:r>
              <a:rPr lang="en-US" altLang="ko-KR" dirty="0"/>
              <a:t>%d</a:t>
            </a:r>
            <a:r>
              <a:rPr lang="ko-KR" altLang="en-US" dirty="0"/>
              <a:t>번 성공</a:t>
            </a:r>
            <a:r>
              <a:rPr lang="en-US" altLang="ko-KR" dirty="0"/>
              <a:t>" % wins)</a:t>
            </a:r>
          </a:p>
        </p:txBody>
      </p:sp>
    </p:spTree>
    <p:extLst>
      <p:ext uri="{BB962C8B-B14F-4D97-AF65-F5344CB8AC3E}">
        <p14:creationId xmlns:p14="http://schemas.microsoft.com/office/powerpoint/2010/main" val="134348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2645547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1800" dirty="0">
                <a:solidFill>
                  <a:schemeClr val="bg1"/>
                </a:solidFill>
              </a:rPr>
              <a:t>문장들을 반복 실행하려면 </a:t>
            </a:r>
            <a:r>
              <a:rPr lang="en-US" altLang="ko-KR" sz="1800" b="1" dirty="0">
                <a:solidFill>
                  <a:schemeClr val="bg1"/>
                </a:solidFill>
              </a:rPr>
              <a:t>for</a:t>
            </a:r>
            <a:r>
              <a:rPr lang="ko-KR" altLang="en-US" sz="1800" dirty="0">
                <a:solidFill>
                  <a:schemeClr val="bg1"/>
                </a:solidFill>
              </a:rPr>
              <a:t> 문이나 </a:t>
            </a:r>
            <a:r>
              <a:rPr lang="en-US" altLang="ko-KR" sz="1800" b="1" dirty="0">
                <a:solidFill>
                  <a:schemeClr val="bg1"/>
                </a:solidFill>
              </a:rPr>
              <a:t>while</a:t>
            </a:r>
            <a:r>
              <a:rPr lang="ko-KR" altLang="en-US" sz="1800" dirty="0">
                <a:solidFill>
                  <a:schemeClr val="bg1"/>
                </a:solidFill>
              </a:rPr>
              <a:t> 문을 사용한다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  <a:p>
            <a:pPr lvl="0"/>
            <a:r>
              <a:rPr lang="ko-KR" altLang="en-US" sz="1800" dirty="0">
                <a:solidFill>
                  <a:schemeClr val="bg1"/>
                </a:solidFill>
              </a:rPr>
              <a:t>반복 실행되는 문장들을 들여쓰기 하여야 한다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  <a:p>
            <a:pPr lvl="0"/>
            <a:r>
              <a:rPr lang="en-US" altLang="ko-KR" sz="1800" b="1" dirty="0">
                <a:solidFill>
                  <a:schemeClr val="bg1"/>
                </a:solidFill>
              </a:rPr>
              <a:t>for</a:t>
            </a:r>
            <a:r>
              <a:rPr lang="ko-KR" altLang="en-US" sz="1800" dirty="0">
                <a:solidFill>
                  <a:schemeClr val="bg1"/>
                </a:solidFill>
              </a:rPr>
              <a:t> 문은 반복 회수를 </a:t>
            </a:r>
            <a:r>
              <a:rPr lang="ko-KR" altLang="en-US" sz="1800" dirty="0" err="1">
                <a:solidFill>
                  <a:schemeClr val="bg1"/>
                </a:solidFill>
              </a:rPr>
              <a:t>정해져있을</a:t>
            </a:r>
            <a:r>
              <a:rPr lang="ko-KR" altLang="en-US" sz="1800" dirty="0">
                <a:solidFill>
                  <a:schemeClr val="bg1"/>
                </a:solidFill>
              </a:rPr>
              <a:t> 때 유용하다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  <a:p>
            <a:pPr lvl="0"/>
            <a:r>
              <a:rPr lang="en-US" altLang="ko-KR" sz="1800" b="1" dirty="0">
                <a:solidFill>
                  <a:schemeClr val="bg1"/>
                </a:solidFill>
              </a:rPr>
              <a:t>while</a:t>
            </a:r>
            <a:r>
              <a:rPr lang="ko-KR" altLang="en-US" sz="1800" dirty="0">
                <a:solidFill>
                  <a:schemeClr val="bg1"/>
                </a:solidFill>
              </a:rPr>
              <a:t> 문은 반복 조건이 정해져 있을 때 유용하다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  <a:p>
            <a:pPr lvl="0"/>
            <a:r>
              <a:rPr lang="ko-KR" altLang="en-US" sz="1800" dirty="0" err="1">
                <a:solidFill>
                  <a:schemeClr val="bg1"/>
                </a:solidFill>
              </a:rPr>
              <a:t>반복문의</a:t>
            </a:r>
            <a:r>
              <a:rPr lang="ko-KR" altLang="en-US" sz="1800" dirty="0">
                <a:solidFill>
                  <a:schemeClr val="bg1"/>
                </a:solidFill>
              </a:rPr>
              <a:t> 초입에서 조건식은 검사된다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  <a:p>
            <a:endParaRPr lang="en-US" altLang="ko-K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반복을 사용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사용하지 않을 때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73236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  <a:p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  <a:p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  <a:p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  <a:p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60460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in range(1000):</a:t>
            </a:r>
            <a:r>
              <a:rPr lang="ko-KR" altLang="en-US" dirty="0"/>
              <a:t>			</a:t>
            </a:r>
            <a:r>
              <a:rPr lang="en-US" altLang="ko-KR" dirty="0"/>
              <a:t># </a:t>
            </a:r>
            <a:r>
              <a:rPr lang="ko-KR" altLang="en-US" dirty="0"/>
              <a:t>아직 이해하지 않아도 된다</a:t>
            </a:r>
            <a:r>
              <a:rPr lang="en-US" altLang="ko-KR" dirty="0"/>
              <a:t>!!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print("</a:t>
            </a:r>
            <a:r>
              <a:rPr lang="ko-KR" altLang="en-US" dirty="0"/>
              <a:t>방문을 환영합니다</a:t>
            </a:r>
            <a:r>
              <a:rPr lang="en-US" altLang="ko-KR" dirty="0"/>
              <a:t>!")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66" y="4410729"/>
            <a:ext cx="3238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반복의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횟수 반복</a:t>
            </a:r>
            <a:r>
              <a:rPr lang="en-US" altLang="ko-KR" dirty="0"/>
              <a:t>(for </a:t>
            </a:r>
            <a:r>
              <a:rPr lang="ko-KR" altLang="en-US" dirty="0"/>
              <a:t>문</a:t>
            </a:r>
            <a:r>
              <a:rPr lang="en-US" altLang="ko-KR" dirty="0"/>
              <a:t>): </a:t>
            </a:r>
            <a:r>
              <a:rPr lang="ko-KR" altLang="en-US" dirty="0"/>
              <a:t>정해진 횟수만큼 반복한다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조건 </a:t>
            </a:r>
            <a:r>
              <a:rPr lang="ko-KR" altLang="en-US" dirty="0"/>
              <a:t>반복</a:t>
            </a:r>
            <a:r>
              <a:rPr lang="en-US" altLang="ko-KR" dirty="0"/>
              <a:t>(while </a:t>
            </a:r>
            <a:r>
              <a:rPr lang="ko-KR" altLang="en-US" dirty="0"/>
              <a:t>문</a:t>
            </a:r>
            <a:r>
              <a:rPr lang="en-US" altLang="ko-KR" dirty="0"/>
              <a:t>): </a:t>
            </a:r>
            <a:r>
              <a:rPr lang="ko-KR" altLang="en-US" dirty="0"/>
              <a:t>특정한 조건이 성립되는 동안 반복한다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73" y="2849039"/>
            <a:ext cx="7102094" cy="25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17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2425</TotalTime>
  <Words>1816</Words>
  <Application>Microsoft Office PowerPoint</Application>
  <PresentationFormat>화면 슬라이드 쇼(4:3)</PresentationFormat>
  <Paragraphs>505</Paragraphs>
  <Slides>72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80" baseType="lpstr">
      <vt:lpstr>HY얕은샘물M</vt:lpstr>
      <vt:lpstr>굴림</vt:lpstr>
      <vt:lpstr>휴먼편지체</vt:lpstr>
      <vt:lpstr>Arial</vt:lpstr>
      <vt:lpstr>Tw Cen MT</vt:lpstr>
      <vt:lpstr>Wingdings</vt:lpstr>
      <vt:lpstr>Wingdings 2</vt:lpstr>
      <vt:lpstr>가을</vt:lpstr>
      <vt:lpstr>4장  반복문</vt:lpstr>
      <vt:lpstr>학습 목표</vt:lpstr>
      <vt:lpstr>이번 장에서 만들 프로그램</vt:lpstr>
      <vt:lpstr>제어문</vt:lpstr>
      <vt:lpstr>3가지의 제어구조</vt:lpstr>
      <vt:lpstr>반복의 중요성</vt:lpstr>
      <vt:lpstr>반복의 예</vt:lpstr>
      <vt:lpstr>반복을 사용 vs 사용하지 않을 때</vt:lpstr>
      <vt:lpstr>반복의 종류</vt:lpstr>
      <vt:lpstr>횟수 반복</vt:lpstr>
      <vt:lpstr>조건 반복</vt:lpstr>
      <vt:lpstr>중간점검</vt:lpstr>
      <vt:lpstr>리스트란?</vt:lpstr>
      <vt:lpstr>리스트에 동적으로 항목 추가 p161</vt:lpstr>
      <vt:lpstr>리스트의 인덱스</vt:lpstr>
      <vt:lpstr>리스트 항목 변경</vt:lpstr>
      <vt:lpstr>중간점검</vt:lpstr>
      <vt:lpstr>횟수 제어 반복</vt:lpstr>
      <vt:lpstr>횟수 제어 반복의 이해</vt:lpstr>
      <vt:lpstr>중간점검</vt:lpstr>
      <vt:lpstr>range() 함수 </vt:lpstr>
      <vt:lpstr>range() 함수의 이해</vt:lpstr>
      <vt:lpstr>예제 </vt:lpstr>
      <vt:lpstr>예제 p167 </vt:lpstr>
      <vt:lpstr>중간점검</vt:lpstr>
      <vt:lpstr>Lab: 팩토리얼 계산하기</vt:lpstr>
      <vt:lpstr>Lab: 팩토리얼 계산하기</vt:lpstr>
      <vt:lpstr>도전문제</vt:lpstr>
      <vt:lpstr>Lab: n-각형 그리기</vt:lpstr>
      <vt:lpstr>Lab: n-각형 그리기</vt:lpstr>
      <vt:lpstr>Lab: 방정식의 해 구하기</vt:lpstr>
      <vt:lpstr>Lab:</vt:lpstr>
      <vt:lpstr>조건 제어 반복</vt:lpstr>
      <vt:lpstr>조건 제어 반복</vt:lpstr>
      <vt:lpstr>money</vt:lpstr>
      <vt:lpstr>조건 제어 반복</vt:lpstr>
      <vt:lpstr>예제: 1과 10까지의 합 계산하기 sum</vt:lpstr>
      <vt:lpstr>else가 있는 while 루프 else</vt:lpstr>
      <vt:lpstr>무한 반복 오류 inf_loop1</vt:lpstr>
      <vt:lpstr>중간점검</vt:lpstr>
      <vt:lpstr>Lab: 구구단 출력</vt:lpstr>
      <vt:lpstr>Lab: 구구단 출력 gugu</vt:lpstr>
      <vt:lpstr>Lab: 숫자 맞추기 게임</vt:lpstr>
      <vt:lpstr>Solution: guess</vt:lpstr>
      <vt:lpstr>Lab: 초등생을 위한 산수 문제 발생기</vt:lpstr>
      <vt:lpstr>Solution: math</vt:lpstr>
      <vt:lpstr>Lab: 로그인 프로그램</vt:lpstr>
      <vt:lpstr>Solution: password</vt:lpstr>
      <vt:lpstr>중첩 반복문</vt:lpstr>
      <vt:lpstr>예제 #1 nested1</vt:lpstr>
      <vt:lpstr>예제 #2 nested2</vt:lpstr>
      <vt:lpstr>예제 #3: 모든 조합 구하기 nested3</vt:lpstr>
      <vt:lpstr>중간점검</vt:lpstr>
      <vt:lpstr>Lab: 주사위 합이 6이 되는 경우</vt:lpstr>
      <vt:lpstr>Solution: dice</vt:lpstr>
      <vt:lpstr>Lab: 모든 조합 출력하기 </vt:lpstr>
      <vt:lpstr>Solution: res</vt:lpstr>
      <vt:lpstr>무한 루프와 break, continue </vt:lpstr>
      <vt:lpstr>예제 break</vt:lpstr>
      <vt:lpstr>예제 continue</vt:lpstr>
      <vt:lpstr>Lab: 소수 찾기</vt:lpstr>
      <vt:lpstr>Solution:</vt:lpstr>
      <vt:lpstr>Lab: 파이 계산하기</vt:lpstr>
      <vt:lpstr>Solution:</vt:lpstr>
      <vt:lpstr>Lab: 거북이 랜덤 워크</vt:lpstr>
      <vt:lpstr>Solution:</vt:lpstr>
      <vt:lpstr>Lab: 스파이럴 그리기</vt:lpstr>
      <vt:lpstr>Solution:</vt:lpstr>
      <vt:lpstr>Lab: 도박상의 확률</vt:lpstr>
      <vt:lpstr>Solution: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541</cp:revision>
  <dcterms:created xsi:type="dcterms:W3CDTF">2007-06-29T06:43:39Z</dcterms:created>
  <dcterms:modified xsi:type="dcterms:W3CDTF">2023-07-05T03:24:20Z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