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6" r:id="rId2"/>
    <p:sldId id="430" r:id="rId3"/>
    <p:sldId id="428" r:id="rId4"/>
    <p:sldId id="427" r:id="rId5"/>
    <p:sldId id="431" r:id="rId6"/>
    <p:sldId id="432" r:id="rId7"/>
  </p:sldIdLst>
  <p:sldSz cx="9906000" cy="6858000" type="A4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6703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3406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40108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68119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335149" algn="l" defTabSz="93406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802179" algn="l" defTabSz="93406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69209" algn="l" defTabSz="93406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736238" algn="l" defTabSz="93406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FF0000"/>
    <a:srgbClr val="FFFFFF"/>
    <a:srgbClr val="FFFFCC"/>
    <a:srgbClr val="996633"/>
    <a:srgbClr val="FFCC66"/>
    <a:srgbClr val="F2F2F2"/>
    <a:srgbClr val="3399FF"/>
    <a:srgbClr val="FF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테마 스타일 2 - 강조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5520" autoAdjust="0"/>
  </p:normalViewPr>
  <p:slideViewPr>
    <p:cSldViewPr>
      <p:cViewPr varScale="1">
        <p:scale>
          <a:sx n="114" d="100"/>
          <a:sy n="114" d="100"/>
        </p:scale>
        <p:origin x="1140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r">
              <a:defRPr sz="1200"/>
            </a:lvl1pPr>
          </a:lstStyle>
          <a:p>
            <a:fld id="{A3DE3F39-BDBD-4FDA-BA2F-AA8EF9842D19}" type="datetimeFigureOut">
              <a:rPr lang="ko-KR" altLang="en-US" smtClean="0"/>
              <a:pPr/>
              <a:t>2023-07-11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r">
              <a:defRPr sz="1200"/>
            </a:lvl1pPr>
          </a:lstStyle>
          <a:p>
            <a:fld id="{4D29B13B-2998-4167-BEBC-1B73A48B05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5598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/>
          <a:lstStyle>
            <a:lvl1pPr algn="r">
              <a:defRPr sz="1200"/>
            </a:lvl1pPr>
          </a:lstStyle>
          <a:p>
            <a:pPr>
              <a:defRPr/>
            </a:pPr>
            <a:fld id="{CFCFE416-91D0-4356-9089-591279714E04}" type="datetimeFigureOut">
              <a:rPr lang="ko-KR" altLang="en-US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0" tIns="45375" rIns="90750" bIns="45375" rtlCol="0" anchor="ctr"/>
          <a:lstStyle/>
          <a:p>
            <a:pPr lv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750" tIns="45375" rIns="90750" bIns="45375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0" cy="493316"/>
          </a:xfrm>
          <a:prstGeom prst="rect">
            <a:avLst/>
          </a:prstGeom>
        </p:spPr>
        <p:txBody>
          <a:bodyPr vert="horz" lIns="90750" tIns="45375" rIns="90750" bIns="45375" rtlCol="0" anchor="b"/>
          <a:lstStyle>
            <a:lvl1pPr algn="r">
              <a:defRPr sz="1200"/>
            </a:lvl1pPr>
          </a:lstStyle>
          <a:p>
            <a:pPr>
              <a:defRPr/>
            </a:pPr>
            <a:fld id="{C0E10C6A-B1DB-4F2D-9BA2-87351EC8E9B1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76804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703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406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1089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8119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35149" algn="l" defTabSz="9340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02179" algn="l" defTabSz="9340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9209" algn="l" defTabSz="9340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6238" algn="l" defTabSz="93406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756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1" y="-171399"/>
            <a:ext cx="9906001" cy="1080120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50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7984-8167-47E9-AB47-AA20A7B15B05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FA48-0EDD-4E42-8AE2-A6A87782CE20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12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EB1A-4E3A-44BC-9C2A-328D6103D59A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2DC6-26D2-47D9-A355-82A47FD69D8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8453-A5BA-4CE1-9761-384CD746D122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AD71-00DE-4EF6-A2D3-33FCB20E8F0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4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7" y="4406900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7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4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1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68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351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021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69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362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684C5-B3DC-43F3-B998-4EF562DEF481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D8C7-A70A-44B2-B829-46C3861CF7A2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13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A6AA-2C4D-45F0-A3DB-FA4D2F26B743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09F5-415E-48B0-A20F-AF65A1FB85E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01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030" indent="0">
              <a:buNone/>
              <a:defRPr sz="2000" b="1"/>
            </a:lvl2pPr>
            <a:lvl3pPr marL="934060" indent="0">
              <a:buNone/>
              <a:defRPr sz="1800" b="1"/>
            </a:lvl3pPr>
            <a:lvl4pPr marL="1401089" indent="0">
              <a:buNone/>
              <a:defRPr sz="1600" b="1"/>
            </a:lvl4pPr>
            <a:lvl5pPr marL="1868119" indent="0">
              <a:buNone/>
              <a:defRPr sz="1600" b="1"/>
            </a:lvl5pPr>
            <a:lvl6pPr marL="2335149" indent="0">
              <a:buNone/>
              <a:defRPr sz="1600" b="1"/>
            </a:lvl6pPr>
            <a:lvl7pPr marL="2802179" indent="0">
              <a:buNone/>
              <a:defRPr sz="1600" b="1"/>
            </a:lvl7pPr>
            <a:lvl8pPr marL="3269209" indent="0">
              <a:buNone/>
              <a:defRPr sz="1600" b="1"/>
            </a:lvl8pPr>
            <a:lvl9pPr marL="373623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6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7030" indent="0">
              <a:buNone/>
              <a:defRPr sz="2000" b="1"/>
            </a:lvl2pPr>
            <a:lvl3pPr marL="934060" indent="0">
              <a:buNone/>
              <a:defRPr sz="1800" b="1"/>
            </a:lvl3pPr>
            <a:lvl4pPr marL="1401089" indent="0">
              <a:buNone/>
              <a:defRPr sz="1600" b="1"/>
            </a:lvl4pPr>
            <a:lvl5pPr marL="1868119" indent="0">
              <a:buNone/>
              <a:defRPr sz="1600" b="1"/>
            </a:lvl5pPr>
            <a:lvl6pPr marL="2335149" indent="0">
              <a:buNone/>
              <a:defRPr sz="1600" b="1"/>
            </a:lvl6pPr>
            <a:lvl7pPr marL="2802179" indent="0">
              <a:buNone/>
              <a:defRPr sz="1600" b="1"/>
            </a:lvl7pPr>
            <a:lvl8pPr marL="3269209" indent="0">
              <a:buNone/>
              <a:defRPr sz="1600" b="1"/>
            </a:lvl8pPr>
            <a:lvl9pPr marL="3736238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6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4915-0C90-4A85-8C05-BDABC17765CB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6B95-25D2-4508-9856-AD800ABAE85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59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CAD3-38F3-434C-90D7-F1105548D80E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541B8-1810-4A44-AA21-1F25429F978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4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4578-4FA7-41EB-9BF5-B1BE38F76273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7E0C-8258-44E4-ADCD-507D0BBC761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572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7030" indent="0">
              <a:buNone/>
              <a:defRPr sz="1200"/>
            </a:lvl2pPr>
            <a:lvl3pPr marL="934060" indent="0">
              <a:buNone/>
              <a:defRPr sz="1000"/>
            </a:lvl3pPr>
            <a:lvl4pPr marL="1401089" indent="0">
              <a:buNone/>
              <a:defRPr sz="900"/>
            </a:lvl4pPr>
            <a:lvl5pPr marL="1868119" indent="0">
              <a:buNone/>
              <a:defRPr sz="900"/>
            </a:lvl5pPr>
            <a:lvl6pPr marL="2335149" indent="0">
              <a:buNone/>
              <a:defRPr sz="900"/>
            </a:lvl6pPr>
            <a:lvl7pPr marL="2802179" indent="0">
              <a:buNone/>
              <a:defRPr sz="900"/>
            </a:lvl7pPr>
            <a:lvl8pPr marL="3269209" indent="0">
              <a:buNone/>
              <a:defRPr sz="900"/>
            </a:lvl8pPr>
            <a:lvl9pPr marL="3736238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E4ED-839A-4C0A-B176-E9022B08677E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F3360-7F95-40DA-80E7-7AFE88BF2B25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50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67030" indent="0">
              <a:buNone/>
              <a:defRPr sz="2900"/>
            </a:lvl2pPr>
            <a:lvl3pPr marL="934060" indent="0">
              <a:buNone/>
              <a:defRPr sz="2500"/>
            </a:lvl3pPr>
            <a:lvl4pPr marL="1401089" indent="0">
              <a:buNone/>
              <a:defRPr sz="2000"/>
            </a:lvl4pPr>
            <a:lvl5pPr marL="1868119" indent="0">
              <a:buNone/>
              <a:defRPr sz="2000"/>
            </a:lvl5pPr>
            <a:lvl6pPr marL="2335149" indent="0">
              <a:buNone/>
              <a:defRPr sz="2000"/>
            </a:lvl6pPr>
            <a:lvl7pPr marL="2802179" indent="0">
              <a:buNone/>
              <a:defRPr sz="2000"/>
            </a:lvl7pPr>
            <a:lvl8pPr marL="3269209" indent="0">
              <a:buNone/>
              <a:defRPr sz="2000"/>
            </a:lvl8pPr>
            <a:lvl9pPr marL="3736238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67030" indent="0">
              <a:buNone/>
              <a:defRPr sz="1200"/>
            </a:lvl2pPr>
            <a:lvl3pPr marL="934060" indent="0">
              <a:buNone/>
              <a:defRPr sz="1000"/>
            </a:lvl3pPr>
            <a:lvl4pPr marL="1401089" indent="0">
              <a:buNone/>
              <a:defRPr sz="900"/>
            </a:lvl4pPr>
            <a:lvl5pPr marL="1868119" indent="0">
              <a:buNone/>
              <a:defRPr sz="900"/>
            </a:lvl5pPr>
            <a:lvl6pPr marL="2335149" indent="0">
              <a:buNone/>
              <a:defRPr sz="900"/>
            </a:lvl6pPr>
            <a:lvl7pPr marL="2802179" indent="0">
              <a:buNone/>
              <a:defRPr sz="900"/>
            </a:lvl7pPr>
            <a:lvl8pPr marL="3269209" indent="0">
              <a:buNone/>
              <a:defRPr sz="900"/>
            </a:lvl8pPr>
            <a:lvl9pPr marL="3736238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3C26D-A947-41D3-8D85-299725D180F8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E1A9-D0DE-4509-B0E1-03D011B399A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84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06" tIns="46703" rIns="93406" bIns="46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406" tIns="46703" rIns="93406" bIns="46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3406" tIns="46703" rIns="93406" bIns="46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E6474A-9487-4BC7-A206-99EB8CA6CDD3}" type="datetime1">
              <a:rPr lang="ko-KR" altLang="en-US" smtClean="0"/>
              <a:pPr>
                <a:defRPr/>
              </a:pPr>
              <a:t>2023-07-11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3406" tIns="46703" rIns="93406" bIns="46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3406" tIns="46703" rIns="93406" bIns="46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F25829-2C51-43F4-990A-7A8B7CF5A94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  <p:sp>
        <p:nvSpPr>
          <p:cNvPr id="7" name="이등변 삼각형 6"/>
          <p:cNvSpPr/>
          <p:nvPr userDrawn="1"/>
        </p:nvSpPr>
        <p:spPr>
          <a:xfrm>
            <a:off x="9300633" y="6308726"/>
            <a:ext cx="626005" cy="549275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406" tIns="46703" rIns="93406" bIns="46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8" name="타원 7"/>
          <p:cNvSpPr/>
          <p:nvPr userDrawn="1"/>
        </p:nvSpPr>
        <p:spPr>
          <a:xfrm>
            <a:off x="9634273" y="6610350"/>
            <a:ext cx="194337" cy="1793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3406" tIns="46703" rIns="93406" bIns="46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67030" algn="ctr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34060" algn="ctr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401089" algn="ctr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68119" algn="ctr" rtl="0" fontAlgn="base" latinLnBrk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50272" indent="-350272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8923" indent="-291894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575" indent="-23351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34604" indent="-23351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1634" indent="-233515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8664" indent="-233515" algn="l" defTabSz="9340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694" indent="-233515" algn="l" defTabSz="9340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2724" indent="-233515" algn="l" defTabSz="9340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9753" indent="-233515" algn="l" defTabSz="93406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7030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4060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089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8119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5149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2179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9209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238" algn="l" defTabSz="9340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4954474" y="-10302"/>
            <a:ext cx="4951526" cy="1304925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53AD562-0D24-6416-B209-060D3AEE7B4D}"/>
              </a:ext>
            </a:extLst>
          </p:cNvPr>
          <p:cNvSpPr/>
          <p:nvPr/>
        </p:nvSpPr>
        <p:spPr>
          <a:xfrm>
            <a:off x="7763" y="1290794"/>
            <a:ext cx="4951526" cy="1304925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406" tIns="46703" rIns="93406" bIns="46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785963" y="1896098"/>
            <a:ext cx="63353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B" panose="02020603020101020101" pitchFamily="18" charset="-127"/>
                <a:ea typeface="현대하모니 B" panose="02020603020101020101" pitchFamily="18" charset="-127"/>
              </a:rPr>
              <a:t>미국 취업 </a:t>
            </a:r>
            <a:r>
              <a:rPr kumimoji="0" lang="en-US" altLang="ko-KR" sz="54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B" panose="02020603020101020101" pitchFamily="18" charset="-127"/>
                <a:ea typeface="현대하모니 B" panose="02020603020101020101" pitchFamily="18" charset="-127"/>
              </a:rPr>
              <a:t>PROGRAM</a:t>
            </a:r>
            <a:endParaRPr kumimoji="0" lang="ko-KR" altLang="en-US" sz="540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6460968" y="5220489"/>
            <a:ext cx="209243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B" panose="02020603020101020101" pitchFamily="18" charset="-127"/>
                <a:ea typeface="현대하모니 B" panose="02020603020101020101" pitchFamily="18" charset="-127"/>
              </a:rPr>
              <a:t>June 2023</a:t>
            </a:r>
            <a:endParaRPr kumimoji="0" lang="ko-KR" altLang="en-US" sz="320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B" panose="02020603020101020101" pitchFamily="18" charset="-127"/>
              <a:ea typeface="현대하모니 B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BAEB1-6217-9F32-B19C-31C03185994C}"/>
              </a:ext>
            </a:extLst>
          </p:cNvPr>
          <p:cNvSpPr txBox="1"/>
          <p:nvPr/>
        </p:nvSpPr>
        <p:spPr bwMode="auto">
          <a:xfrm>
            <a:off x="248597" y="364594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2BE1D10-0B48-302D-422F-17C92D19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501008"/>
            <a:ext cx="42155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74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7832773" y="364594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188640"/>
            <a:ext cx="5185197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미국 인턴쉽 및 </a:t>
            </a:r>
            <a:r>
              <a:rPr kumimoji="0" lang="en-US" altLang="ko-KR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TRAINEE </a:t>
            </a: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자격요건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29F5788-C328-141F-53B9-E8FFF3A58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887005"/>
              </p:ext>
            </p:extLst>
          </p:nvPr>
        </p:nvGraphicFramePr>
        <p:xfrm>
          <a:off x="272480" y="1124744"/>
          <a:ext cx="9433048" cy="5552640"/>
        </p:xfrm>
        <a:graphic>
          <a:graphicData uri="http://schemas.openxmlformats.org/drawingml/2006/table">
            <a:tbl>
              <a:tblPr/>
              <a:tblGrid>
                <a:gridCol w="1150373">
                  <a:extLst>
                    <a:ext uri="{9D8B030D-6E8A-4147-A177-3AD203B41FA5}">
                      <a16:colId xmlns:a16="http://schemas.microsoft.com/office/drawing/2014/main" val="2403361282"/>
                    </a:ext>
                  </a:extLst>
                </a:gridCol>
                <a:gridCol w="6166101">
                  <a:extLst>
                    <a:ext uri="{9D8B030D-6E8A-4147-A177-3AD203B41FA5}">
                      <a16:colId xmlns:a16="http://schemas.microsoft.com/office/drawing/2014/main" val="2443108550"/>
                    </a:ext>
                  </a:extLst>
                </a:gridCol>
                <a:gridCol w="2116574">
                  <a:extLst>
                    <a:ext uri="{9D8B030D-6E8A-4147-A177-3AD203B41FA5}">
                      <a16:colId xmlns:a16="http://schemas.microsoft.com/office/drawing/2014/main" val="2312433589"/>
                    </a:ext>
                  </a:extLst>
                </a:gridCol>
              </a:tblGrid>
              <a:tr h="26105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카테고리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자격요건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체류기간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94276"/>
                  </a:ext>
                </a:extLst>
              </a:tr>
              <a:tr h="171438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INTERN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만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34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세 이하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영어능력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포지션에 따라 다름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4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학기이상을 이수한 재학생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(2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년제 전문대학 졸업생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 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또는 휴학생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졸업한지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12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개월 미만의 지원자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경력 유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, 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무와 관계없음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미국 비자 발급 요건에 결격사유가 없어야 함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희망 직업의 전공 및 부전공에 부합하여야 함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대학 졸업 후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 이내이어야 하며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비자 발급에 최소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2~3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개월의 기간이 소요됨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ko-KR" altLang="en-US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최대 </a:t>
                      </a:r>
                      <a:r>
                        <a:rPr lang="en-US" altLang="ko-KR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12</a:t>
                      </a:r>
                      <a:r>
                        <a:rPr lang="ko-KR" altLang="en-US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개월</a:t>
                      </a:r>
                      <a:br>
                        <a:rPr lang="ko-KR" altLang="en-US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</a:br>
                      <a:r>
                        <a:rPr lang="en-US" altLang="ko-KR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lang="en-US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Grace Period 30</a:t>
                      </a:r>
                      <a:r>
                        <a:rPr lang="ko-KR" altLang="en-US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일</a:t>
                      </a:r>
                      <a:r>
                        <a:rPr lang="en-US" altLang="ko-KR" sz="160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52400"/>
                  </a:ext>
                </a:extLst>
              </a:tr>
              <a:tr h="1036164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TRAINEE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연령제한 없음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영어능력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: 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포지션에 따라 다름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학사취득 후 전공과 관련하여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 이상의 경력자</a:t>
                      </a:r>
                      <a:endParaRPr lang="en-US" altLang="ko-KR" sz="1600" dirty="0">
                        <a:effectLst/>
                        <a:latin typeface="현대하모니 L" panose="02020603020101020101" pitchFamily="18" charset="-127"/>
                        <a:ea typeface="현대하모니 L" panose="02020603020101020101" pitchFamily="18" charset="-127"/>
                      </a:endParaRP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 (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비전공자의 경우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5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년 이상의 관련분야의 경력이 필요함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  <a:p>
                      <a:pPr fontAlgn="t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 미국 비자 발급 요건에 결격사유 없어야 함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.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최대 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18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개월</a:t>
                      </a:r>
                      <a:b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</a:b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(</a:t>
                      </a:r>
                      <a:r>
                        <a:rPr 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Grace Period 30</a:t>
                      </a:r>
                      <a:r>
                        <a:rPr lang="ko-KR" altLang="en-US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일</a:t>
                      </a:r>
                      <a:r>
                        <a:rPr lang="en-US" altLang="ko-KR" sz="1600" dirty="0">
                          <a:effectLst/>
                          <a:latin typeface="현대하모니 L" panose="02020603020101020101" pitchFamily="18" charset="-127"/>
                          <a:ea typeface="현대하모니 L" panose="02020603020101020101" pitchFamily="18" charset="-127"/>
                        </a:rPr>
                        <a:t>)</a:t>
                      </a:r>
                    </a:p>
                  </a:txBody>
                  <a:tcPr marL="72000" marR="72000" marT="72000" marB="7200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8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8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4488" y="188640"/>
            <a:ext cx="6807436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미국 인턴쉽 </a:t>
            </a:r>
            <a:r>
              <a:rPr kumimoji="0" lang="en-US" altLang="ko-KR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&amp; </a:t>
            </a:r>
            <a:r>
              <a:rPr kumimoji="0" lang="ko-KR" altLang="en-US" sz="2800" dirty="0" err="1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트레이니</a:t>
            </a: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 프로그램 특징 및 장점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C6F233-9ECF-8B2F-7899-5A22E3F83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99" t="27435" r="90489" b="33075"/>
          <a:stretch/>
        </p:blipFill>
        <p:spPr>
          <a:xfrm>
            <a:off x="344488" y="1077137"/>
            <a:ext cx="926526" cy="5579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EC74EC-A156-5759-4D6C-89B024462C37}"/>
              </a:ext>
            </a:extLst>
          </p:cNvPr>
          <p:cNvSpPr txBox="1"/>
          <p:nvPr/>
        </p:nvSpPr>
        <p:spPr>
          <a:xfrm>
            <a:off x="1568624" y="1607189"/>
            <a:ext cx="468910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미 국무성 산하 스폰서 기관에 의해 관리되므로 안전합니다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296BA-0617-5035-A2C0-E6DC7AF2CD09}"/>
              </a:ext>
            </a:extLst>
          </p:cNvPr>
          <p:cNvSpPr txBox="1"/>
          <p:nvPr/>
        </p:nvSpPr>
        <p:spPr>
          <a:xfrm>
            <a:off x="1568624" y="1187460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안전한 미국 인턴쉽 프로그램</a:t>
            </a:r>
            <a:endParaRPr lang="en-US" altLang="ko-KR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00BFD-E298-36AC-D9AA-B9B6DEEA3D65}"/>
              </a:ext>
            </a:extLst>
          </p:cNvPr>
          <p:cNvSpPr txBox="1"/>
          <p:nvPr/>
        </p:nvSpPr>
        <p:spPr>
          <a:xfrm>
            <a:off x="1568624" y="2662115"/>
            <a:ext cx="75023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인턴 종료 후 발급되는 정식증명서를 통하여 국내외 </a:t>
            </a:r>
            <a:r>
              <a:rPr lang="ko-KR" altLang="en-US" sz="1500" dirty="0" err="1">
                <a:latin typeface="현대하모니 L" panose="02020603020101020101" pitchFamily="18" charset="-127"/>
                <a:ea typeface="현대하모니 L" panose="02020603020101020101" pitchFamily="18" charset="-127"/>
              </a:rPr>
              <a:t>취업시</a:t>
            </a:r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 본인의 경쟁력을 확보할 수 있습니다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5C9D2E-3425-54CF-10D0-B9718FE53799}"/>
              </a:ext>
            </a:extLst>
          </p:cNvPr>
          <p:cNvSpPr txBox="1"/>
          <p:nvPr/>
        </p:nvSpPr>
        <p:spPr>
          <a:xfrm>
            <a:off x="1568624" y="2242386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취업 경쟁력 확보</a:t>
            </a:r>
            <a:endParaRPr lang="en-US" altLang="ko-KR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F2008-B2D9-CA4B-9215-8106CEF7CFFB}"/>
              </a:ext>
            </a:extLst>
          </p:cNvPr>
          <p:cNvSpPr txBox="1"/>
          <p:nvPr/>
        </p:nvSpPr>
        <p:spPr>
          <a:xfrm>
            <a:off x="1568624" y="3711138"/>
            <a:ext cx="7388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출국 전 인턴을 위한 회사 결정과 비자 발급을 위한 모든 것이 국내에서 이루어진 후 출국하므로</a:t>
            </a:r>
            <a:endParaRPr lang="en-US" altLang="ko-KR" sz="15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현지에서 예상 외의 상황에 처할 확률이 거의 없습니다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7CFD90-111A-424A-CF8B-17D4E487D2BB}"/>
              </a:ext>
            </a:extLst>
          </p:cNvPr>
          <p:cNvSpPr txBox="1"/>
          <p:nvPr/>
        </p:nvSpPr>
        <p:spPr>
          <a:xfrm>
            <a:off x="1568624" y="329140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출국 전 근무 </a:t>
            </a:r>
            <a:r>
              <a:rPr lang="en-US" altLang="ko-KR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100% </a:t>
            </a:r>
            <a:r>
              <a:rPr lang="ko-KR" altLang="en-US" dirty="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보장</a:t>
            </a:r>
            <a:endParaRPr lang="en-US" altLang="ko-KR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9FAE19-90D4-AD1F-7BEB-137A8EAE31F6}"/>
              </a:ext>
            </a:extLst>
          </p:cNvPr>
          <p:cNvSpPr txBox="1"/>
          <p:nvPr/>
        </p:nvSpPr>
        <p:spPr>
          <a:xfrm>
            <a:off x="1568624" y="4924254"/>
            <a:ext cx="76177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일반 어학연수에 비해 초기 비용이 적게 들며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, </a:t>
            </a:r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인턴 근무를 통하여 해당 지역의 법률에 의한 임금을</a:t>
            </a:r>
            <a:endParaRPr lang="en-US" altLang="ko-KR" sz="1500" dirty="0"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받으므로 생활비의 수급이 가능합니다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4F6FA-C121-F1CB-9D1F-03F70A050FF2}"/>
              </a:ext>
            </a:extLst>
          </p:cNvPr>
          <p:cNvSpPr txBox="1"/>
          <p:nvPr/>
        </p:nvSpPr>
        <p:spPr>
          <a:xfrm>
            <a:off x="1568624" y="4504525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경제적인 미국 인턴 프로그램</a:t>
            </a:r>
            <a:endParaRPr lang="en-US" altLang="ko-KR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3213EF-22CF-FA40-CC2D-1C77BBC61247}"/>
              </a:ext>
            </a:extLst>
          </p:cNvPr>
          <p:cNvSpPr txBox="1"/>
          <p:nvPr/>
        </p:nvSpPr>
        <p:spPr>
          <a:xfrm>
            <a:off x="1568624" y="6272657"/>
            <a:ext cx="72731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인턴 근무를 통해 현지인들과 실무영어 및 생활영어를 향상 시킬 수 있는 환경을 제공받습니다</a:t>
            </a:r>
            <a:r>
              <a:rPr lang="en-US" altLang="ko-KR" sz="1500" dirty="0">
                <a:latin typeface="현대하모니 L" panose="02020603020101020101" pitchFamily="18" charset="-127"/>
                <a:ea typeface="현대하모니 L" panose="02020603020101020101" pitchFamily="18" charset="-127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9EFBCA-B2B2-8BB9-66DB-D478F3240527}"/>
              </a:ext>
            </a:extLst>
          </p:cNvPr>
          <p:cNvSpPr txBox="1"/>
          <p:nvPr/>
        </p:nvSpPr>
        <p:spPr>
          <a:xfrm>
            <a:off x="1568624" y="5852928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미국 인턴쉽을 통한 외국어 능력 향상</a:t>
            </a:r>
            <a:endParaRPr lang="en-US" altLang="ko-KR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1DE5384-049A-4E8E-4780-A91D7D309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9" y="992068"/>
            <a:ext cx="2928687" cy="15370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70E0416-D150-AB95-7240-5A3FEAFA6D2B}"/>
              </a:ext>
            </a:extLst>
          </p:cNvPr>
          <p:cNvSpPr txBox="1"/>
          <p:nvPr/>
        </p:nvSpPr>
        <p:spPr bwMode="auto">
          <a:xfrm>
            <a:off x="7832773" y="332656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40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>
            <a:extLst>
              <a:ext uri="{FF2B5EF4-FFF2-40B4-BE49-F238E27FC236}">
                <a16:creationId xmlns:a16="http://schemas.microsoft.com/office/drawing/2014/main" id="{B2FDE0F6-B346-0203-008A-3BBA9A35EE36}"/>
              </a:ext>
            </a:extLst>
          </p:cNvPr>
          <p:cNvSpPr/>
          <p:nvPr/>
        </p:nvSpPr>
        <p:spPr>
          <a:xfrm>
            <a:off x="1222772" y="5336661"/>
            <a:ext cx="2319689" cy="5987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26" name="TextBox 25"/>
          <p:cNvSpPr txBox="1"/>
          <p:nvPr/>
        </p:nvSpPr>
        <p:spPr bwMode="auto">
          <a:xfrm>
            <a:off x="7832773" y="364594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188640"/>
            <a:ext cx="3216709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미국 인턴쉽 진행절차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80D2FB1-8774-3593-E0C2-844567896E48}"/>
              </a:ext>
            </a:extLst>
          </p:cNvPr>
          <p:cNvSpPr/>
          <p:nvPr/>
        </p:nvSpPr>
        <p:spPr>
          <a:xfrm>
            <a:off x="1386107" y="1114760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정보수집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9937DA86-3615-CBC0-1AB1-8B05D65B8AD6}"/>
              </a:ext>
            </a:extLst>
          </p:cNvPr>
          <p:cNvSpPr/>
          <p:nvPr/>
        </p:nvSpPr>
        <p:spPr>
          <a:xfrm>
            <a:off x="1386107" y="1748963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지원서류 준비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6976218C-017A-F457-D842-EF44729B2BA4}"/>
              </a:ext>
            </a:extLst>
          </p:cNvPr>
          <p:cNvSpPr/>
          <p:nvPr/>
        </p:nvSpPr>
        <p:spPr>
          <a:xfrm>
            <a:off x="1386107" y="2551843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회사지원 및 심사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AD9F68FC-76C2-9FAC-A4BE-948F5B7F7B96}"/>
              </a:ext>
            </a:extLst>
          </p:cNvPr>
          <p:cNvSpPr/>
          <p:nvPr/>
        </p:nvSpPr>
        <p:spPr>
          <a:xfrm>
            <a:off x="1386107" y="3177199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고용주 인터뷰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7FDBF166-284A-9F2C-E13E-54D452A9A787}"/>
              </a:ext>
            </a:extLst>
          </p:cNvPr>
          <p:cNvSpPr/>
          <p:nvPr/>
        </p:nvSpPr>
        <p:spPr>
          <a:xfrm>
            <a:off x="1386107" y="3992392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스폰서 서류신청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49732C3-3ACC-B491-F106-7B2000E01281}"/>
              </a:ext>
            </a:extLst>
          </p:cNvPr>
          <p:cNvSpPr/>
          <p:nvPr/>
        </p:nvSpPr>
        <p:spPr>
          <a:xfrm>
            <a:off x="1386107" y="4607734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스폰서 인터뷰</a:t>
            </a: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6C684AFD-AD99-BD9B-3E62-015A0A12C4CE}"/>
              </a:ext>
            </a:extLst>
          </p:cNvPr>
          <p:cNvSpPr/>
          <p:nvPr/>
        </p:nvSpPr>
        <p:spPr>
          <a:xfrm>
            <a:off x="1386107" y="5418294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J</a:t>
            </a:r>
            <a:r>
              <a:rPr lang="ko-KR" altLang="en-US" sz="1700" dirty="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비자 인터뷰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EDB95FC8-5130-4EC7-FABA-E76C63A9DD9A}"/>
              </a:ext>
            </a:extLst>
          </p:cNvPr>
          <p:cNvSpPr/>
          <p:nvPr/>
        </p:nvSpPr>
        <p:spPr>
          <a:xfrm>
            <a:off x="1386107" y="6266576"/>
            <a:ext cx="1992573" cy="422423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solidFill>
              <a:srgbClr val="070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>
                <a:solidFill>
                  <a:schemeClr val="tx1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출국준비 및 출국</a:t>
            </a:r>
            <a:endParaRPr lang="ko-KR" altLang="en-US" sz="1700" dirty="0">
              <a:solidFill>
                <a:schemeClr val="tx1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8DE0E5E-9575-79CB-7608-99D9BE94BF72}"/>
              </a:ext>
            </a:extLst>
          </p:cNvPr>
          <p:cNvSpPr/>
          <p:nvPr/>
        </p:nvSpPr>
        <p:spPr>
          <a:xfrm>
            <a:off x="1222772" y="1044128"/>
            <a:ext cx="2319689" cy="118081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4FA63A24-C275-58E0-1608-E31735E5840B}"/>
              </a:ext>
            </a:extLst>
          </p:cNvPr>
          <p:cNvSpPr/>
          <p:nvPr/>
        </p:nvSpPr>
        <p:spPr>
          <a:xfrm>
            <a:off x="1222772" y="3919818"/>
            <a:ext cx="2319689" cy="11706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2934E387-A6F2-CCD1-0800-B86B4232B163}"/>
              </a:ext>
            </a:extLst>
          </p:cNvPr>
          <p:cNvSpPr/>
          <p:nvPr/>
        </p:nvSpPr>
        <p:spPr>
          <a:xfrm>
            <a:off x="1222772" y="6179807"/>
            <a:ext cx="2319689" cy="5987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EB72298-D9BF-DB51-8ED1-7140D64768A5}"/>
              </a:ext>
            </a:extLst>
          </p:cNvPr>
          <p:cNvSpPr/>
          <p:nvPr/>
        </p:nvSpPr>
        <p:spPr>
          <a:xfrm>
            <a:off x="1222772" y="2490792"/>
            <a:ext cx="2319689" cy="115757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1551895-CF8E-7284-A3A4-C13B2453B0FC}"/>
              </a:ext>
            </a:extLst>
          </p:cNvPr>
          <p:cNvSpPr/>
          <p:nvPr/>
        </p:nvSpPr>
        <p:spPr>
          <a:xfrm>
            <a:off x="416496" y="6175841"/>
            <a:ext cx="803024" cy="38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b="1" dirty="0"/>
              <a:t>5</a:t>
            </a:r>
            <a:r>
              <a:rPr lang="ko-KR" altLang="en-US" sz="1700" b="1" dirty="0"/>
              <a:t>단계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18A31836-868A-2E27-67AE-6F2F158ACAD6}"/>
              </a:ext>
            </a:extLst>
          </p:cNvPr>
          <p:cNvSpPr/>
          <p:nvPr/>
        </p:nvSpPr>
        <p:spPr>
          <a:xfrm>
            <a:off x="416496" y="1043111"/>
            <a:ext cx="803024" cy="38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b="1" dirty="0"/>
              <a:t>1</a:t>
            </a:r>
            <a:r>
              <a:rPr lang="ko-KR" altLang="en-US" sz="1700" b="1" dirty="0"/>
              <a:t>단계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F37CD8B0-BCC6-36AF-41B7-AA232D684837}"/>
              </a:ext>
            </a:extLst>
          </p:cNvPr>
          <p:cNvSpPr/>
          <p:nvPr/>
        </p:nvSpPr>
        <p:spPr>
          <a:xfrm>
            <a:off x="416496" y="2484991"/>
            <a:ext cx="803024" cy="38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b="1" dirty="0"/>
              <a:t>2</a:t>
            </a:r>
            <a:r>
              <a:rPr lang="ko-KR" altLang="en-US" sz="1700" b="1" dirty="0"/>
              <a:t>단계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444B0AB4-8B29-2F9D-DAB0-2143EEF301D7}"/>
              </a:ext>
            </a:extLst>
          </p:cNvPr>
          <p:cNvSpPr/>
          <p:nvPr/>
        </p:nvSpPr>
        <p:spPr>
          <a:xfrm>
            <a:off x="416496" y="3921296"/>
            <a:ext cx="803024" cy="38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b="1" dirty="0"/>
              <a:t>3</a:t>
            </a:r>
            <a:r>
              <a:rPr lang="ko-KR" altLang="en-US" sz="1700" b="1" dirty="0"/>
              <a:t>단계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300878F4-07FB-A1F6-45EC-4A46343A17FE}"/>
              </a:ext>
            </a:extLst>
          </p:cNvPr>
          <p:cNvSpPr/>
          <p:nvPr/>
        </p:nvSpPr>
        <p:spPr>
          <a:xfrm>
            <a:off x="416496" y="5332192"/>
            <a:ext cx="803024" cy="3883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b="1" dirty="0"/>
              <a:t>4</a:t>
            </a:r>
            <a:r>
              <a:rPr lang="ko-KR" altLang="en-US" sz="1700" b="1" dirty="0"/>
              <a:t>단계</a:t>
            </a:r>
          </a:p>
        </p:txBody>
      </p:sp>
      <p:sp>
        <p:nvSpPr>
          <p:cNvPr id="49" name="화살표: 아래쪽 48">
            <a:extLst>
              <a:ext uri="{FF2B5EF4-FFF2-40B4-BE49-F238E27FC236}">
                <a16:creationId xmlns:a16="http://schemas.microsoft.com/office/drawing/2014/main" id="{9F4AFCF9-4F43-8327-C28D-D525D64CA07B}"/>
              </a:ext>
            </a:extLst>
          </p:cNvPr>
          <p:cNvSpPr/>
          <p:nvPr/>
        </p:nvSpPr>
        <p:spPr>
          <a:xfrm>
            <a:off x="2149682" y="5983907"/>
            <a:ext cx="401220" cy="163314"/>
          </a:xfrm>
          <a:prstGeom prst="downArrow">
            <a:avLst/>
          </a:prstGeom>
          <a:solidFill>
            <a:srgbClr val="FFFFCC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화살표: 아래쪽 49">
            <a:extLst>
              <a:ext uri="{FF2B5EF4-FFF2-40B4-BE49-F238E27FC236}">
                <a16:creationId xmlns:a16="http://schemas.microsoft.com/office/drawing/2014/main" id="{D6D0B34B-027F-4BFF-42B9-786C2816C7CD}"/>
              </a:ext>
            </a:extLst>
          </p:cNvPr>
          <p:cNvSpPr/>
          <p:nvPr/>
        </p:nvSpPr>
        <p:spPr>
          <a:xfrm>
            <a:off x="2149682" y="2291908"/>
            <a:ext cx="401220" cy="163314"/>
          </a:xfrm>
          <a:prstGeom prst="downArrow">
            <a:avLst/>
          </a:prstGeom>
          <a:solidFill>
            <a:srgbClr val="FFFFCC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화살표: 아래쪽 50">
            <a:extLst>
              <a:ext uri="{FF2B5EF4-FFF2-40B4-BE49-F238E27FC236}">
                <a16:creationId xmlns:a16="http://schemas.microsoft.com/office/drawing/2014/main" id="{EF8301E9-0F56-4179-A270-1EEEDD93870F}"/>
              </a:ext>
            </a:extLst>
          </p:cNvPr>
          <p:cNvSpPr/>
          <p:nvPr/>
        </p:nvSpPr>
        <p:spPr>
          <a:xfrm>
            <a:off x="2149682" y="3714715"/>
            <a:ext cx="401220" cy="163314"/>
          </a:xfrm>
          <a:prstGeom prst="downArrow">
            <a:avLst/>
          </a:prstGeom>
          <a:solidFill>
            <a:srgbClr val="FFFFCC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화살표: 아래쪽 51">
            <a:extLst>
              <a:ext uri="{FF2B5EF4-FFF2-40B4-BE49-F238E27FC236}">
                <a16:creationId xmlns:a16="http://schemas.microsoft.com/office/drawing/2014/main" id="{1E3A08EE-C4DC-42C7-656D-A26ED022B2A0}"/>
              </a:ext>
            </a:extLst>
          </p:cNvPr>
          <p:cNvSpPr/>
          <p:nvPr/>
        </p:nvSpPr>
        <p:spPr>
          <a:xfrm>
            <a:off x="2149682" y="5139480"/>
            <a:ext cx="401220" cy="163314"/>
          </a:xfrm>
          <a:prstGeom prst="downArrow">
            <a:avLst/>
          </a:prstGeom>
          <a:solidFill>
            <a:srgbClr val="FFFFCC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9E36051F-5900-CD18-A1E9-FB9E67B0F7E7}"/>
              </a:ext>
            </a:extLst>
          </p:cNvPr>
          <p:cNvCxnSpPr>
            <a:cxnSpLocks/>
          </p:cNvCxnSpPr>
          <p:nvPr/>
        </p:nvCxnSpPr>
        <p:spPr>
          <a:xfrm>
            <a:off x="2351446" y="4435800"/>
            <a:ext cx="3827" cy="1711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6701A465-F1A0-48E9-706F-15A791F81019}"/>
              </a:ext>
            </a:extLst>
          </p:cNvPr>
          <p:cNvCxnSpPr>
            <a:cxnSpLocks/>
          </p:cNvCxnSpPr>
          <p:nvPr/>
        </p:nvCxnSpPr>
        <p:spPr>
          <a:xfrm>
            <a:off x="3435840" y="4832994"/>
            <a:ext cx="43204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A7F7EEED-0E2C-1E7C-674D-FE3A003E1DF7}"/>
              </a:ext>
            </a:extLst>
          </p:cNvPr>
          <p:cNvCxnSpPr>
            <a:cxnSpLocks/>
          </p:cNvCxnSpPr>
          <p:nvPr/>
        </p:nvCxnSpPr>
        <p:spPr>
          <a:xfrm>
            <a:off x="3435840" y="5643943"/>
            <a:ext cx="43204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>
            <a:extLst>
              <a:ext uri="{FF2B5EF4-FFF2-40B4-BE49-F238E27FC236}">
                <a16:creationId xmlns:a16="http://schemas.microsoft.com/office/drawing/2014/main" id="{38204F79-78F8-EC6C-FF2A-23AB6D3617D8}"/>
              </a:ext>
            </a:extLst>
          </p:cNvPr>
          <p:cNvCxnSpPr>
            <a:cxnSpLocks/>
          </p:cNvCxnSpPr>
          <p:nvPr/>
        </p:nvCxnSpPr>
        <p:spPr>
          <a:xfrm>
            <a:off x="3435840" y="3395881"/>
            <a:ext cx="43204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6F4CB368-A4BC-9873-90E1-E6DEC9D2E49C}"/>
              </a:ext>
            </a:extLst>
          </p:cNvPr>
          <p:cNvSpPr/>
          <p:nvPr/>
        </p:nvSpPr>
        <p:spPr>
          <a:xfrm>
            <a:off x="3916013" y="5442177"/>
            <a:ext cx="1556636" cy="422423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>
                <a:solidFill>
                  <a:srgbClr val="996633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J</a:t>
            </a:r>
            <a:r>
              <a:rPr lang="ko-KR" altLang="en-US" sz="1700" dirty="0">
                <a:solidFill>
                  <a:srgbClr val="996633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비자발급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8D15B37D-F788-DDA2-FABC-6D281DE67C7A}"/>
              </a:ext>
            </a:extLst>
          </p:cNvPr>
          <p:cNvSpPr/>
          <p:nvPr/>
        </p:nvSpPr>
        <p:spPr>
          <a:xfrm>
            <a:off x="3926381" y="4607344"/>
            <a:ext cx="2194339" cy="422423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solidFill>
                  <a:srgbClr val="996633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DS-2019/DS-7002</a:t>
            </a:r>
            <a:endParaRPr lang="ko-KR" altLang="en-US" sz="1700" dirty="0">
              <a:solidFill>
                <a:srgbClr val="996633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030A5099-8E7B-4245-FA8A-16F63E9A509B}"/>
              </a:ext>
            </a:extLst>
          </p:cNvPr>
          <p:cNvSpPr/>
          <p:nvPr/>
        </p:nvSpPr>
        <p:spPr>
          <a:xfrm>
            <a:off x="3926381" y="3185268"/>
            <a:ext cx="1546267" cy="422423"/>
          </a:xfrm>
          <a:prstGeom prst="roundRect">
            <a:avLst/>
          </a:prstGeom>
          <a:solidFill>
            <a:srgbClr val="FFFFCC">
              <a:alpha val="40000"/>
            </a:srgbClr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solidFill>
                  <a:srgbClr val="996633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고용확인서</a:t>
            </a: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7B712ECF-B931-4610-E744-BDE3FC6C6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77" y="1167877"/>
            <a:ext cx="2909195" cy="2909195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C26BAAC1-D9CC-D2A6-FD38-DC8D964A3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53" y="4130083"/>
            <a:ext cx="3429533" cy="271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cxnSp>
        <p:nvCxnSpPr>
          <p:cNvPr id="3" name="직선 화살표 연결선 2">
            <a:extLst>
              <a:ext uri="{FF2B5EF4-FFF2-40B4-BE49-F238E27FC236}">
                <a16:creationId xmlns:a16="http://schemas.microsoft.com/office/drawing/2014/main" id="{C247F2B3-83C0-6D2F-5263-C26E51B15C94}"/>
              </a:ext>
            </a:extLst>
          </p:cNvPr>
          <p:cNvCxnSpPr>
            <a:cxnSpLocks/>
          </p:cNvCxnSpPr>
          <p:nvPr/>
        </p:nvCxnSpPr>
        <p:spPr>
          <a:xfrm>
            <a:off x="2351446" y="1565280"/>
            <a:ext cx="3827" cy="1711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B448882-730A-4345-A582-20397899B58F}"/>
              </a:ext>
            </a:extLst>
          </p:cNvPr>
          <p:cNvCxnSpPr>
            <a:cxnSpLocks/>
          </p:cNvCxnSpPr>
          <p:nvPr/>
        </p:nvCxnSpPr>
        <p:spPr>
          <a:xfrm>
            <a:off x="2351446" y="3004876"/>
            <a:ext cx="3827" cy="17115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1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7832773" y="364594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188640"/>
            <a:ext cx="4789255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미국 현대차 동반 진출 기업 현황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57038D9-2A48-E325-EBE2-41DA2BE23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4" y="1196752"/>
            <a:ext cx="868267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4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7832773" y="364594"/>
            <a:ext cx="19447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HANA</a:t>
            </a:r>
            <a:r>
              <a:rPr kumimoji="0" lang="ko-KR" altLang="en-US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 </a:t>
            </a:r>
            <a:r>
              <a:rPr kumimoji="0" lang="en-US" altLang="ko-KR" sz="2000" b="1" i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현대하모니 M" pitchFamily="18" charset="-127"/>
                <a:ea typeface="현대하모니 M" pitchFamily="18" charset="-127"/>
              </a:rPr>
              <a:t>America</a:t>
            </a:r>
            <a:endParaRPr kumimoji="0" lang="ko-KR" altLang="en-US" sz="2000" b="1" i="1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4488" y="188640"/>
            <a:ext cx="296038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8535741-2F3B-D15D-BF6A-24626F0F9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08" y="1052736"/>
            <a:ext cx="3549728" cy="2875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8CDAF62-753B-A72B-8870-EEE8CD4B7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77" y="4060954"/>
            <a:ext cx="3549728" cy="266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래픽 8" descr="비즈니스 성장 단색으로 채워진">
            <a:extLst>
              <a:ext uri="{FF2B5EF4-FFF2-40B4-BE49-F238E27FC236}">
                <a16:creationId xmlns:a16="http://schemas.microsoft.com/office/drawing/2014/main" id="{6538DF84-3B72-4FEA-E9FE-6BCB58A34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344" y="1349456"/>
            <a:ext cx="792088" cy="792088"/>
          </a:xfrm>
          <a:prstGeom prst="rect">
            <a:avLst/>
          </a:prstGeom>
        </p:spPr>
      </p:pic>
      <p:pic>
        <p:nvPicPr>
          <p:cNvPr id="15" name="그래픽 14" descr="전자 메일 단색으로 채워진">
            <a:extLst>
              <a:ext uri="{FF2B5EF4-FFF2-40B4-BE49-F238E27FC236}">
                <a16:creationId xmlns:a16="http://schemas.microsoft.com/office/drawing/2014/main" id="{F6AF4038-668C-D8CC-9901-2CA7BB068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839" y="3604809"/>
            <a:ext cx="708230" cy="708230"/>
          </a:xfrm>
          <a:prstGeom prst="rect">
            <a:avLst/>
          </a:prstGeom>
        </p:spPr>
      </p:pic>
      <p:pic>
        <p:nvPicPr>
          <p:cNvPr id="19" name="그래픽 18" descr="건물 단색으로 채워진">
            <a:extLst>
              <a:ext uri="{FF2B5EF4-FFF2-40B4-BE49-F238E27FC236}">
                <a16:creationId xmlns:a16="http://schemas.microsoft.com/office/drawing/2014/main" id="{BCBE33BF-F59D-7DE5-7548-709329F58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5724" y="5810516"/>
            <a:ext cx="714828" cy="714828"/>
          </a:xfrm>
          <a:prstGeom prst="rect">
            <a:avLst/>
          </a:prstGeom>
        </p:spPr>
      </p:pic>
      <p:pic>
        <p:nvPicPr>
          <p:cNvPr id="22" name="그래픽 21" descr="연결 단색으로 채워진">
            <a:extLst>
              <a:ext uri="{FF2B5EF4-FFF2-40B4-BE49-F238E27FC236}">
                <a16:creationId xmlns:a16="http://schemas.microsoft.com/office/drawing/2014/main" id="{B5AB66AF-A958-49EE-8BBA-1909E93923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8464" y="2446179"/>
            <a:ext cx="792089" cy="792089"/>
          </a:xfrm>
          <a:prstGeom prst="rect">
            <a:avLst/>
          </a:prstGeom>
        </p:spPr>
      </p:pic>
      <p:pic>
        <p:nvPicPr>
          <p:cNvPr id="24" name="그래픽 23" descr="지구본: 아메리카 단색으로 채워진">
            <a:extLst>
              <a:ext uri="{FF2B5EF4-FFF2-40B4-BE49-F238E27FC236}">
                <a16:creationId xmlns:a16="http://schemas.microsoft.com/office/drawing/2014/main" id="{28CB921E-9CEB-2EF9-B084-2F669857A8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8464" y="4651839"/>
            <a:ext cx="792089" cy="79208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224341A-CEB4-6BE9-12FD-ABF3B5B06481}"/>
              </a:ext>
            </a:extLst>
          </p:cNvPr>
          <p:cNvSpPr txBox="1"/>
          <p:nvPr/>
        </p:nvSpPr>
        <p:spPr>
          <a:xfrm>
            <a:off x="1270242" y="1516910"/>
            <a:ext cx="34948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ko-KR" altLang="en-US" sz="2400">
                <a:solidFill>
                  <a:schemeClr val="tx2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희소 경험을 통한 몸값 상승</a:t>
            </a:r>
            <a:endParaRPr lang="en-US" altLang="ko-KR" sz="2400" dirty="0">
              <a:solidFill>
                <a:schemeClr val="tx2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D7F731-F164-846A-9BD5-DB386126AA39}"/>
              </a:ext>
            </a:extLst>
          </p:cNvPr>
          <p:cNvSpPr txBox="1"/>
          <p:nvPr/>
        </p:nvSpPr>
        <p:spPr>
          <a:xfrm>
            <a:off x="1270242" y="2615193"/>
            <a:ext cx="376256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미국 현지 인적 네트워크 형성</a:t>
            </a:r>
            <a:endParaRPr lang="en-US" altLang="ko-KR" sz="2400" dirty="0">
              <a:solidFill>
                <a:srgbClr val="FF000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ED804-379A-189E-E0FF-EB4440A149BE}"/>
              </a:ext>
            </a:extLst>
          </p:cNvPr>
          <p:cNvSpPr txBox="1"/>
          <p:nvPr/>
        </p:nvSpPr>
        <p:spPr>
          <a:xfrm>
            <a:off x="1270242" y="3713476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215968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각종 추천서 획득</a:t>
            </a:r>
            <a:endParaRPr lang="en-US" altLang="ko-KR" sz="2400" dirty="0">
              <a:solidFill>
                <a:srgbClr val="215968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ED2A24-B14A-0D41-0370-D7BB0D6CA72E}"/>
              </a:ext>
            </a:extLst>
          </p:cNvPr>
          <p:cNvSpPr txBox="1"/>
          <p:nvPr/>
        </p:nvSpPr>
        <p:spPr>
          <a:xfrm>
            <a:off x="1270242" y="4812523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>
                <a:solidFill>
                  <a:schemeClr val="accent3">
                    <a:lumMod val="50000"/>
                  </a:schemeClr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미국 취업비자 획득의 기회</a:t>
            </a:r>
            <a:endParaRPr lang="en-US" altLang="ko-KR" sz="2400" dirty="0">
              <a:solidFill>
                <a:schemeClr val="accent3">
                  <a:lumMod val="50000"/>
                </a:schemeClr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3154C0-D618-F96C-A2AC-AD90CE192AC0}"/>
              </a:ext>
            </a:extLst>
          </p:cNvPr>
          <p:cNvSpPr txBox="1"/>
          <p:nvPr/>
        </p:nvSpPr>
        <p:spPr>
          <a:xfrm>
            <a:off x="1270242" y="5910806"/>
            <a:ext cx="3802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7030A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한국 대기업</a:t>
            </a:r>
            <a:r>
              <a:rPr lang="en-US" altLang="ko-KR" sz="2400" dirty="0">
                <a:solidFill>
                  <a:srgbClr val="7030A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/</a:t>
            </a:r>
            <a:r>
              <a:rPr lang="ko-KR" altLang="en-US" sz="2400" dirty="0">
                <a:solidFill>
                  <a:srgbClr val="7030A0"/>
                </a:solidFill>
                <a:latin typeface="현대하모니 L" panose="02020603020101020101" pitchFamily="18" charset="-127"/>
                <a:ea typeface="현대하모니 L" panose="02020603020101020101" pitchFamily="18" charset="-127"/>
              </a:rPr>
              <a:t>협력사 취업 기회</a:t>
            </a:r>
            <a:endParaRPr lang="en-US" altLang="ko-KR" sz="2400" dirty="0">
              <a:solidFill>
                <a:srgbClr val="7030A0"/>
              </a:solidFill>
              <a:latin typeface="현대하모니 L" panose="02020603020101020101" pitchFamily="18" charset="-127"/>
              <a:ea typeface="현대하모니 L" panose="02020603020101020101" pitchFamily="18" charset="-12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2EC79C0-0489-3C08-8127-C32062ED6230}"/>
              </a:ext>
            </a:extLst>
          </p:cNvPr>
          <p:cNvSpPr txBox="1"/>
          <p:nvPr/>
        </p:nvSpPr>
        <p:spPr>
          <a:xfrm>
            <a:off x="344488" y="188640"/>
            <a:ext cx="5419235" cy="525205"/>
          </a:xfrm>
          <a:prstGeom prst="rect">
            <a:avLst/>
          </a:prstGeom>
          <a:noFill/>
        </p:spPr>
        <p:txBody>
          <a:bodyPr wrap="none" lIns="93406" tIns="46703" rIns="93406" bIns="4670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미국 인턴십으로 가질 수 있는 기회</a:t>
            </a:r>
            <a:r>
              <a:rPr kumimoji="0" lang="en-US" altLang="ko-KR" sz="28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현대하모니 M" panose="02020603020101020101" pitchFamily="18" charset="-127"/>
                <a:ea typeface="현대하모니 M" panose="02020603020101020101" pitchFamily="18" charset="-127"/>
              </a:rPr>
              <a:t>!!!</a:t>
            </a:r>
            <a:endParaRPr kumimoji="0" lang="ko-KR" altLang="en-US" sz="28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현대하모니 M" panose="02020603020101020101" pitchFamily="18" charset="-127"/>
              <a:ea typeface="현대하모니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74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21844</TotalTime>
  <Words>342</Words>
  <Application>Microsoft Office PowerPoint</Application>
  <PresentationFormat>A4 용지(210x297mm)</PresentationFormat>
  <Paragraphs>67</Paragraphs>
  <Slides>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굴림</vt:lpstr>
      <vt:lpstr>맑은 고딕</vt:lpstr>
      <vt:lpstr>현대하모니 B</vt:lpstr>
      <vt:lpstr>현대하모니 L</vt:lpstr>
      <vt:lpstr>현대하모니 M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Xnote</dc:creator>
  <cp:lastModifiedBy>OWNER</cp:lastModifiedBy>
  <cp:revision>955</cp:revision>
  <cp:lastPrinted>2023-06-15T04:05:02Z</cp:lastPrinted>
  <dcterms:created xsi:type="dcterms:W3CDTF">2012-03-06T01:23:06Z</dcterms:created>
  <dcterms:modified xsi:type="dcterms:W3CDTF">2023-07-11T02:00:54Z</dcterms:modified>
</cp:coreProperties>
</file>